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8" r:id="rId3"/>
    <p:sldId id="299" r:id="rId4"/>
    <p:sldId id="317" r:id="rId5"/>
    <p:sldId id="300" r:id="rId6"/>
    <p:sldId id="301" r:id="rId7"/>
    <p:sldId id="302" r:id="rId8"/>
    <p:sldId id="303" r:id="rId9"/>
    <p:sldId id="321" r:id="rId10"/>
    <p:sldId id="320" r:id="rId11"/>
    <p:sldId id="304" r:id="rId12"/>
    <p:sldId id="305" r:id="rId13"/>
    <p:sldId id="308" r:id="rId14"/>
    <p:sldId id="309" r:id="rId15"/>
    <p:sldId id="310" r:id="rId16"/>
    <p:sldId id="311" r:id="rId17"/>
    <p:sldId id="312" r:id="rId18"/>
    <p:sldId id="319" r:id="rId19"/>
    <p:sldId id="313" r:id="rId20"/>
    <p:sldId id="314" r:id="rId21"/>
    <p:sldId id="315" r:id="rId22"/>
    <p:sldId id="316" r:id="rId23"/>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2" autoAdjust="0"/>
    <p:restoredTop sz="95213"/>
  </p:normalViewPr>
  <p:slideViewPr>
    <p:cSldViewPr snapToGrid="0" snapToObjects="1">
      <p:cViewPr>
        <p:scale>
          <a:sx n="63" d="100"/>
          <a:sy n="63" d="100"/>
        </p:scale>
        <p:origin x="1712" y="79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7EEE-8E4F-7D49-AC1A-89F979CEA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CA679706-9186-984A-9C28-FA1C547E0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987E32C9-F5F2-C645-818D-4614F2EBD392}"/>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C89243ED-2FF2-6543-B069-A69F3746C6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2FB21F8-91C3-9744-B553-8539557994F0}"/>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18086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A5F1-FD78-7C48-BFD1-2132598173CC}"/>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869A8CA-FE75-434F-8A11-0C8ADD41DF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3DB3CAF-3F29-F948-B999-60751DFE2013}"/>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48983061-FF76-3040-B874-2F616514241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A6E018B-8D4F-A148-B81E-0446431A025C}"/>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269866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3809C-B528-E844-BF1E-8F4A8EFE1A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1FC44C4-3BAF-D848-B39C-019F86F72C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7129847-6159-2741-9E96-489F64ACE019}"/>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40ABF0FD-3B70-964A-8C2A-C88D5FDC201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805A5B3-8874-C347-9EA8-F31E67ED5A60}"/>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331265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3CAE-54B8-2445-A355-904B5FDEB9C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749B0970-6F63-DE48-9B8A-8299708DBE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B1E601D-5E99-7F42-AE63-42806EC41149}"/>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2DFEF51B-0E5E-3048-AF66-C3C66A1AE04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0543A0C-DA80-A749-AEDB-1737F73F9ED7}"/>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288597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2023-A038-1F44-89AE-6F4349477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496045A-6B22-E942-9802-951E68895A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516721-B3F8-BB47-BBB5-623EB7784B88}"/>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109E4D88-ECD9-9D4D-9BE9-AE677C7B173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AA31D0E-E624-C74F-9097-D6437454A47F}"/>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41291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FA1E-7A7D-CD49-BAC6-A155EE409C93}"/>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C6AC910-4C88-D448-8228-1CD2B5DFCB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6054D303-ACD5-2D42-B1CE-BD88F9D645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0C0B1720-085C-4649-9539-16C48732241C}"/>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6" name="Footer Placeholder 5">
            <a:extLst>
              <a:ext uri="{FF2B5EF4-FFF2-40B4-BE49-F238E27FC236}">
                <a16:creationId xmlns:a16="http://schemas.microsoft.com/office/drawing/2014/main" id="{62F250CE-54D0-004B-9E9B-003942FE224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998CCC8-2A48-0A4E-BD35-9D0A253EF4B0}"/>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3073527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94E4-137E-2340-AAD9-D447999EEBA3}"/>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70C9CC1-F163-014A-9BC0-939A35E1F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1E6802-2579-C141-8A33-49C9A87437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FB600D1-21F6-614C-941D-A4450C9B8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D5EEE2-238A-804D-A3AB-3E6798FDF2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100BFDC8-C410-4147-B910-743587D7362D}"/>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8" name="Footer Placeholder 7">
            <a:extLst>
              <a:ext uri="{FF2B5EF4-FFF2-40B4-BE49-F238E27FC236}">
                <a16:creationId xmlns:a16="http://schemas.microsoft.com/office/drawing/2014/main" id="{29F7A9D9-D8F7-3D45-9C7A-D322080C8697}"/>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59160578-15C1-5949-BB1D-460EC88EAC0E}"/>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129277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8E5F-6E5D-A94D-AA1B-55DD6BB58522}"/>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68C3F019-61DE-3C4D-96AE-BDC7FE780B72}"/>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4" name="Footer Placeholder 3">
            <a:extLst>
              <a:ext uri="{FF2B5EF4-FFF2-40B4-BE49-F238E27FC236}">
                <a16:creationId xmlns:a16="http://schemas.microsoft.com/office/drawing/2014/main" id="{0F2790AD-4915-CD4E-A248-A8A1EF194D6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91DBF88-1783-0D48-9486-89319AD649FB}"/>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292754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B9820-7A12-284D-816E-D725BC126FDB}"/>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3" name="Footer Placeholder 2">
            <a:extLst>
              <a:ext uri="{FF2B5EF4-FFF2-40B4-BE49-F238E27FC236}">
                <a16:creationId xmlns:a16="http://schemas.microsoft.com/office/drawing/2014/main" id="{BF7DAC32-C3B5-C347-AF98-F7C8C638D640}"/>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9012E08-F616-DF49-B65D-F848F6FB62E4}"/>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405432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E1C7-67A7-E543-AC46-125E098B6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07B41F84-9592-554C-BA7A-08A407CFB9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7914610D-7FC2-F542-B677-C56EE6246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A2F7E0-2C2E-6247-A5BE-20884F5B688F}"/>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6" name="Footer Placeholder 5">
            <a:extLst>
              <a:ext uri="{FF2B5EF4-FFF2-40B4-BE49-F238E27FC236}">
                <a16:creationId xmlns:a16="http://schemas.microsoft.com/office/drawing/2014/main" id="{DAE3C33A-8497-F34F-92B7-DF79E0CE451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6A21CF8-A500-2649-9A36-7BD4EFF46398}"/>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164528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9632-847F-014F-A15E-092826170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E5683D53-5D1B-F444-9D68-572A7E947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E51685DF-5A92-DA48-B740-FD01C92C9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BE3C86-34BA-6F41-A2F0-A8264BD3ECFE}"/>
              </a:ext>
            </a:extLst>
          </p:cNvPr>
          <p:cNvSpPr>
            <a:spLocks noGrp="1"/>
          </p:cNvSpPr>
          <p:nvPr>
            <p:ph type="dt" sz="half" idx="10"/>
          </p:nvPr>
        </p:nvSpPr>
        <p:spPr/>
        <p:txBody>
          <a:bodyPr/>
          <a:lstStyle/>
          <a:p>
            <a:fld id="{16294C6E-9A64-5D43-A8A7-3AEC0D8EA9C8}" type="datetimeFigureOut">
              <a:rPr lang="fr-FR" smtClean="0"/>
              <a:t>02/10/2022</a:t>
            </a:fld>
            <a:endParaRPr lang="fr-FR"/>
          </a:p>
        </p:txBody>
      </p:sp>
      <p:sp>
        <p:nvSpPr>
          <p:cNvPr id="6" name="Footer Placeholder 5">
            <a:extLst>
              <a:ext uri="{FF2B5EF4-FFF2-40B4-BE49-F238E27FC236}">
                <a16:creationId xmlns:a16="http://schemas.microsoft.com/office/drawing/2014/main" id="{F8D64302-F363-FD49-90A6-86649FF68E8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CC78C5C-D7E7-7849-B110-287DB03C53AF}"/>
              </a:ext>
            </a:extLst>
          </p:cNvPr>
          <p:cNvSpPr>
            <a:spLocks noGrp="1"/>
          </p:cNvSpPr>
          <p:nvPr>
            <p:ph type="sldNum" sz="quarter" idx="12"/>
          </p:nvPr>
        </p:nvSpPr>
        <p:spPr/>
        <p:txBody>
          <a:bodyPr/>
          <a:lstStyle/>
          <a:p>
            <a:fld id="{B7BE6256-C9CE-E247-8284-70326D2EDD6C}" type="slidenum">
              <a:rPr lang="fr-FR" smtClean="0"/>
              <a:t>‹#›</a:t>
            </a:fld>
            <a:endParaRPr lang="fr-FR"/>
          </a:p>
        </p:txBody>
      </p:sp>
    </p:spTree>
    <p:extLst>
      <p:ext uri="{BB962C8B-B14F-4D97-AF65-F5344CB8AC3E}">
        <p14:creationId xmlns:p14="http://schemas.microsoft.com/office/powerpoint/2010/main" val="248150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0F5D-BC1E-164B-ABE8-74406AA83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6D6F7F1B-91F4-2447-BF3D-620B8FD0A4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8E9AC6E-F133-014A-9C79-2E8F8C4E5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94C6E-9A64-5D43-A8A7-3AEC0D8EA9C8}" type="datetimeFigureOut">
              <a:rPr lang="fr-FR" smtClean="0"/>
              <a:t>02/10/2022</a:t>
            </a:fld>
            <a:endParaRPr lang="fr-FR"/>
          </a:p>
        </p:txBody>
      </p:sp>
      <p:sp>
        <p:nvSpPr>
          <p:cNvPr id="5" name="Footer Placeholder 4">
            <a:extLst>
              <a:ext uri="{FF2B5EF4-FFF2-40B4-BE49-F238E27FC236}">
                <a16:creationId xmlns:a16="http://schemas.microsoft.com/office/drawing/2014/main" id="{058EFB28-4DAC-3240-BA34-028641018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22DF6736-47A0-4A41-83A4-64B7CAAD8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E6256-C9CE-E247-8284-70326D2EDD6C}" type="slidenum">
              <a:rPr lang="fr-FR" smtClean="0"/>
              <a:t>‹#›</a:t>
            </a:fld>
            <a:endParaRPr lang="fr-FR"/>
          </a:p>
        </p:txBody>
      </p:sp>
    </p:spTree>
    <p:extLst>
      <p:ext uri="{BB962C8B-B14F-4D97-AF65-F5344CB8AC3E}">
        <p14:creationId xmlns:p14="http://schemas.microsoft.com/office/powerpoint/2010/main" val="294373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10" Type="http://schemas.openxmlformats.org/officeDocument/2006/relationships/image" Target="../media/image12.jpg"/><Relationship Id="rId4" Type="http://schemas.openxmlformats.org/officeDocument/2006/relationships/image" Target="../media/image3.jpg"/><Relationship Id="rId9"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18.jpg"/></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hyperlink" Target="mailto:news@interviewfrancophone.net" TargetMode="External"/><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22.emf"/></Relationships>
</file>

<file path=ppt/slides/_rels/slide2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8154"/>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dirty="0"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3135376" y="2158346"/>
            <a:ext cx="6162354" cy="596907"/>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a:solidFill>
                <a:srgbClr val="002060"/>
              </a:solidFill>
              <a:latin typeface="Times" pitchFamily="2" charset="0"/>
            </a:endParaRPr>
          </a:p>
          <a:p>
            <a:pPr eaLnBrk="0" fontAlgn="base" hangingPunct="0">
              <a:lnSpc>
                <a:spcPct val="100000"/>
              </a:lnSpc>
              <a:spcAft>
                <a:spcPct val="0"/>
              </a:spcAft>
            </a:pPr>
            <a:endParaRPr lang="fr-FR" altLang="fr-FR">
              <a:solidFill>
                <a:srgbClr val="002060"/>
              </a:solidFill>
              <a:latin typeface="Times" pitchFamily="2" charset="0"/>
            </a:endParaRPr>
          </a:p>
          <a:p>
            <a:pPr eaLnBrk="0" fontAlgn="base" hangingPunct="0">
              <a:lnSpc>
                <a:spcPct val="100000"/>
              </a:lnSpc>
              <a:spcAft>
                <a:spcPct val="0"/>
              </a:spcAft>
            </a:pPr>
            <a:br>
              <a:rPr lang="fr-FR" altLang="fr-FR">
                <a:solidFill>
                  <a:srgbClr val="002060"/>
                </a:solidFill>
                <a:latin typeface="Times" pitchFamily="2" charset="0"/>
              </a:rPr>
            </a:br>
            <a:endParaRPr lang="fr-FR" altLang="fr-FR" sz="3200">
              <a:solidFill>
                <a:srgbClr val="0070C0"/>
              </a:solidFill>
              <a:latin typeface="Times" pitchFamily="2" charset="0"/>
            </a:endParaRPr>
          </a:p>
          <a:p>
            <a:pPr eaLnBrk="0" fontAlgn="base" hangingPunct="0">
              <a:lnSpc>
                <a:spcPct val="100000"/>
              </a:lnSpc>
              <a:spcAft>
                <a:spcPct val="0"/>
              </a:spcAft>
            </a:pPr>
            <a:r>
              <a:rPr lang="fr-FR" altLang="fr-FR" sz="2400" b="1">
                <a:solidFill>
                  <a:srgbClr val="002060"/>
                </a:solidFill>
                <a:latin typeface="Times" pitchFamily="2" charset="0"/>
                <a:ea typeface="Calibri" panose="020F0502020204030204" pitchFamily="34" charset="0"/>
                <a:cs typeface="Times New Roman" panose="02020603050405020304" pitchFamily="18" charset="0"/>
              </a:rPr>
              <a:t>Sommet européen d’affaires franco-roumain</a:t>
            </a:r>
          </a:p>
          <a:p>
            <a:pPr eaLnBrk="0" fontAlgn="base" hangingPunct="0">
              <a:lnSpc>
                <a:spcPct val="100000"/>
              </a:lnSpc>
              <a:spcAft>
                <a:spcPct val="0"/>
              </a:spcAft>
            </a:pPr>
            <a:r>
              <a:rPr lang="fr-FR" sz="1800">
                <a:solidFill>
                  <a:srgbClr val="002060"/>
                </a:solidFill>
                <a:latin typeface="Times" pitchFamily="2" charset="0"/>
                <a:cs typeface="Times New Roman" panose="02020603050405020304" pitchFamily="18" charset="0"/>
              </a:rPr>
              <a:t>Vendredi, le 30 septembre 2022 </a:t>
            </a:r>
          </a:p>
          <a:p>
            <a:pPr eaLnBrk="0" fontAlgn="base" hangingPunct="0">
              <a:lnSpc>
                <a:spcPct val="100000"/>
              </a:lnSpc>
              <a:spcAft>
                <a:spcPct val="0"/>
              </a:spcAft>
            </a:pPr>
            <a:r>
              <a:rPr lang="fr-FR" sz="1800">
                <a:solidFill>
                  <a:srgbClr val="002060"/>
                </a:solidFill>
                <a:latin typeface="Times" pitchFamily="2" charset="0"/>
                <a:cs typeface="Times New Roman" panose="02020603050405020304" pitchFamily="18" charset="0"/>
              </a:rPr>
              <a:t>au Palais du Luxembourg à Paris </a:t>
            </a:r>
            <a:endParaRPr lang="fr-FR" sz="1800">
              <a:solidFill>
                <a:srgbClr val="002060"/>
              </a:solidFill>
              <a:latin typeface="Times" pitchFamily="2" charset="0"/>
            </a:endParaRP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2" name="Rectangle 1">
            <a:extLst>
              <a:ext uri="{FF2B5EF4-FFF2-40B4-BE49-F238E27FC236}">
                <a16:creationId xmlns:a16="http://schemas.microsoft.com/office/drawing/2014/main" id="{2F076058-02E6-A543-9046-07025F806360}"/>
              </a:ext>
            </a:extLst>
          </p:cNvPr>
          <p:cNvSpPr/>
          <p:nvPr/>
        </p:nvSpPr>
        <p:spPr>
          <a:xfrm>
            <a:off x="3135376" y="3025167"/>
            <a:ext cx="6096000" cy="2169825"/>
          </a:xfrm>
          <a:prstGeom prst="rect">
            <a:avLst/>
          </a:prstGeom>
        </p:spPr>
        <p:txBody>
          <a:bodyPr>
            <a:spAutoFit/>
          </a:bodyPr>
          <a:lstStyle/>
          <a:p>
            <a:pPr algn="ctr" eaLnBrk="0" fontAlgn="base" hangingPunct="0">
              <a:lnSpc>
                <a:spcPct val="100000"/>
              </a:lnSpc>
              <a:spcAft>
                <a:spcPct val="0"/>
              </a:spcAft>
            </a:pPr>
            <a:r>
              <a:rPr lang="fr-FR" altLang="fr-FR" b="1" dirty="0">
                <a:solidFill>
                  <a:schemeClr val="accent1">
                    <a:lumMod val="60000"/>
                    <a:lumOff val="40000"/>
                  </a:schemeClr>
                </a:solidFill>
                <a:latin typeface="Times" pitchFamily="2" charset="0"/>
              </a:rPr>
              <a:t>organisé par </a:t>
            </a:r>
            <a:r>
              <a:rPr lang="fr-FR" altLang="fr-FR" b="1" dirty="0">
                <a:solidFill>
                  <a:srgbClr val="FF0000"/>
                </a:solidFill>
                <a:latin typeface="Times" pitchFamily="2" charset="0"/>
              </a:rPr>
              <a:t>I</a:t>
            </a:r>
            <a:r>
              <a:rPr lang="fr-FR" altLang="fr-FR" b="1" dirty="0">
                <a:solidFill>
                  <a:schemeClr val="accent1">
                    <a:lumMod val="60000"/>
                    <a:lumOff val="40000"/>
                  </a:schemeClr>
                </a:solidFill>
                <a:latin typeface="Times" pitchFamily="2" charset="0"/>
              </a:rPr>
              <a:t>nterview </a:t>
            </a:r>
            <a:r>
              <a:rPr lang="fr-FR" altLang="fr-FR" b="1" dirty="0">
                <a:solidFill>
                  <a:srgbClr val="FF0000"/>
                </a:solidFill>
                <a:latin typeface="Times" pitchFamily="2" charset="0"/>
              </a:rPr>
              <a:t>F</a:t>
            </a:r>
            <a:r>
              <a:rPr lang="fr-FR" altLang="fr-FR" b="1" dirty="0">
                <a:solidFill>
                  <a:schemeClr val="accent1">
                    <a:lumMod val="60000"/>
                    <a:lumOff val="40000"/>
                  </a:schemeClr>
                </a:solidFill>
                <a:latin typeface="Times" pitchFamily="2" charset="0"/>
              </a:rPr>
              <a:t>rancophone </a:t>
            </a:r>
          </a:p>
          <a:p>
            <a:pPr algn="ctr" eaLnBrk="0" fontAlgn="base" hangingPunct="0">
              <a:lnSpc>
                <a:spcPct val="100000"/>
              </a:lnSpc>
              <a:spcAft>
                <a:spcPct val="0"/>
              </a:spcAft>
            </a:pPr>
            <a:r>
              <a:rPr lang="fr-FR" altLang="fr-FR" b="1" dirty="0">
                <a:solidFill>
                  <a:schemeClr val="accent1">
                    <a:lumMod val="60000"/>
                    <a:lumOff val="40000"/>
                  </a:schemeClr>
                </a:solidFill>
                <a:latin typeface="Times" pitchFamily="2" charset="0"/>
              </a:rPr>
              <a:t>en lien avec des cadres roumains en France</a:t>
            </a:r>
          </a:p>
          <a:p>
            <a:pPr algn="ctr" eaLnBrk="0" fontAlgn="base" hangingPunct="0">
              <a:lnSpc>
                <a:spcPct val="100000"/>
              </a:lnSpc>
              <a:spcAft>
                <a:spcPct val="0"/>
              </a:spcAft>
            </a:pPr>
            <a:endParaRPr lang="fr-FR" altLang="fr-FR" b="1" dirty="0">
              <a:solidFill>
                <a:schemeClr val="accent1">
                  <a:lumMod val="60000"/>
                  <a:lumOff val="40000"/>
                </a:schemeClr>
              </a:solidFill>
              <a:latin typeface="Times" pitchFamily="2" charset="0"/>
            </a:endParaRPr>
          </a:p>
          <a:p>
            <a:pPr algn="ctr" eaLnBrk="0" fontAlgn="base" hangingPunct="0">
              <a:lnSpc>
                <a:spcPct val="100000"/>
              </a:lnSpc>
              <a:spcAft>
                <a:spcPct val="0"/>
              </a:spcAft>
            </a:pPr>
            <a:r>
              <a:rPr lang="fr-FR" altLang="fr-FR" b="1" dirty="0">
                <a:solidFill>
                  <a:srgbClr val="002060"/>
                </a:solidFill>
                <a:latin typeface="Times" pitchFamily="2" charset="0"/>
              </a:rPr>
              <a:t>avec le parrainage du groupe interparlementaire d’amitié sénatorial France-Roumanie</a:t>
            </a:r>
          </a:p>
          <a:p>
            <a:pPr algn="ctr" eaLnBrk="0" fontAlgn="base" hangingPunct="0">
              <a:lnSpc>
                <a:spcPct val="100000"/>
              </a:lnSpc>
              <a:spcAft>
                <a:spcPct val="0"/>
              </a:spcAft>
            </a:pPr>
            <a:endParaRPr lang="fr-FR" altLang="fr-FR" b="1" dirty="0">
              <a:solidFill>
                <a:srgbClr val="002060"/>
              </a:solidFill>
              <a:latin typeface="Times" pitchFamily="2" charset="0"/>
            </a:endParaRPr>
          </a:p>
          <a:p>
            <a:pPr algn="ctr" eaLnBrk="0" fontAlgn="base" hangingPunct="0">
              <a:lnSpc>
                <a:spcPct val="100000"/>
              </a:lnSpc>
              <a:spcAft>
                <a:spcPct val="0"/>
              </a:spcAft>
            </a:pPr>
            <a:endParaRPr lang="fr-FR" altLang="fr-FR" b="1" dirty="0">
              <a:solidFill>
                <a:srgbClr val="002060"/>
              </a:solidFill>
              <a:latin typeface="Times" pitchFamily="2" charset="0"/>
            </a:endParaRPr>
          </a:p>
          <a:p>
            <a:pPr algn="ctr" eaLnBrk="0" fontAlgn="base" hangingPunct="0">
              <a:lnSpc>
                <a:spcPct val="100000"/>
              </a:lnSpc>
              <a:spcAft>
                <a:spcPct val="0"/>
              </a:spcAft>
            </a:pPr>
            <a:r>
              <a:rPr lang="fr-FR" altLang="fr-FR" sz="900" b="1" dirty="0">
                <a:solidFill>
                  <a:srgbClr val="002060"/>
                </a:solidFill>
                <a:latin typeface="Times" pitchFamily="2" charset="0"/>
              </a:rPr>
              <a:t>Remerciements aux partenaires du Sommet dont le partenaire principal, </a:t>
            </a:r>
            <a:r>
              <a:rPr lang="fr-FR" altLang="fr-FR" sz="900" b="1" dirty="0">
                <a:solidFill>
                  <a:srgbClr val="FF0000"/>
                </a:solidFill>
                <a:latin typeface="Times" pitchFamily="2" charset="0"/>
              </a:rPr>
              <a:t>VELOLIA</a:t>
            </a:r>
          </a:p>
        </p:txBody>
      </p:sp>
    </p:spTree>
    <p:extLst>
      <p:ext uri="{BB962C8B-B14F-4D97-AF65-F5344CB8AC3E}">
        <p14:creationId xmlns:p14="http://schemas.microsoft.com/office/powerpoint/2010/main" val="3841896101"/>
      </p:ext>
    </p:extLst>
  </p:cSld>
  <p:clrMapOvr>
    <a:masterClrMapping/>
  </p:clrMapOvr>
  <mc:AlternateContent xmlns:mc="http://schemas.openxmlformats.org/markup-compatibility/2006" xmlns:p14="http://schemas.microsoft.com/office/powerpoint/2010/main">
    <mc:Choice Requires="p14">
      <p:transition spd="slow" p14:dur="2000" advTm="2045"/>
    </mc:Choice>
    <mc:Fallback xmlns="">
      <p:transition spd="slow" advTm="20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610891"/>
            <a:ext cx="667032" cy="850601"/>
          </a:xfrm>
          <a:prstGeom prst="rect">
            <a:avLst/>
          </a:prstGeom>
        </p:spPr>
      </p:pic>
      <p:sp>
        <p:nvSpPr>
          <p:cNvPr id="14" name="Title 1">
            <a:extLst>
              <a:ext uri="{FF2B5EF4-FFF2-40B4-BE49-F238E27FC236}">
                <a16:creationId xmlns:a16="http://schemas.microsoft.com/office/drawing/2014/main" id="{63FC05DC-96DD-5544-9F04-079E2421896B}"/>
              </a:ext>
            </a:extLst>
          </p:cNvPr>
          <p:cNvSpPr txBox="1">
            <a:spLocks/>
          </p:cNvSpPr>
          <p:nvPr/>
        </p:nvSpPr>
        <p:spPr>
          <a:xfrm>
            <a:off x="2820996" y="1831457"/>
            <a:ext cx="2083530" cy="971018"/>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1800" b="1">
                <a:solidFill>
                  <a:srgbClr val="002060"/>
                </a:solidFill>
                <a:latin typeface="Times" pitchFamily="2" charset="0"/>
              </a:rPr>
              <a:t>Renaud Favier</a:t>
            </a:r>
          </a:p>
          <a:p>
            <a:pPr algn="l" eaLnBrk="0" fontAlgn="base" hangingPunct="0">
              <a:lnSpc>
                <a:spcPct val="100000"/>
              </a:lnSpc>
              <a:spcAft>
                <a:spcPct val="0"/>
              </a:spcAft>
            </a:pPr>
            <a:r>
              <a:rPr lang="fr-FR" altLang="fr-FR" sz="1400">
                <a:solidFill>
                  <a:srgbClr val="002060"/>
                </a:solidFill>
                <a:latin typeface="Times" pitchFamily="2" charset="0"/>
              </a:rPr>
              <a:t>Fondateur BEEZ-ART</a:t>
            </a:r>
          </a:p>
          <a:p>
            <a:r>
              <a:rPr lang="fr-FR" sz="1400"/>
              <a:t> </a:t>
            </a:r>
          </a:p>
        </p:txBody>
      </p:sp>
      <p:pic>
        <p:nvPicPr>
          <p:cNvPr id="4" name="Picture 3">
            <a:extLst>
              <a:ext uri="{FF2B5EF4-FFF2-40B4-BE49-F238E27FC236}">
                <a16:creationId xmlns:a16="http://schemas.microsoft.com/office/drawing/2014/main" id="{84738D3B-31F1-B544-A7C9-0CEDB9B48637}"/>
              </a:ext>
            </a:extLst>
          </p:cNvPr>
          <p:cNvPicPr>
            <a:picLocks noChangeAspect="1"/>
          </p:cNvPicPr>
          <p:nvPr/>
        </p:nvPicPr>
        <p:blipFill>
          <a:blip r:embed="rId8"/>
          <a:stretch>
            <a:fillRect/>
          </a:stretch>
        </p:blipFill>
        <p:spPr>
          <a:xfrm>
            <a:off x="4904184" y="1392008"/>
            <a:ext cx="4236220" cy="2384153"/>
          </a:xfrm>
          <a:prstGeom prst="rect">
            <a:avLst/>
          </a:prstGeom>
        </p:spPr>
      </p:pic>
      <p:pic>
        <p:nvPicPr>
          <p:cNvPr id="7" name="Picture 6">
            <a:extLst>
              <a:ext uri="{FF2B5EF4-FFF2-40B4-BE49-F238E27FC236}">
                <a16:creationId xmlns:a16="http://schemas.microsoft.com/office/drawing/2014/main" id="{BA81FABF-3A11-8F4D-AB27-EE1132737300}"/>
              </a:ext>
            </a:extLst>
          </p:cNvPr>
          <p:cNvPicPr>
            <a:picLocks noChangeAspect="1"/>
          </p:cNvPicPr>
          <p:nvPr/>
        </p:nvPicPr>
        <p:blipFill>
          <a:blip r:embed="rId9"/>
          <a:stretch>
            <a:fillRect/>
          </a:stretch>
        </p:blipFill>
        <p:spPr>
          <a:xfrm>
            <a:off x="7136899" y="3871304"/>
            <a:ext cx="2003505" cy="1502629"/>
          </a:xfrm>
          <a:prstGeom prst="rect">
            <a:avLst/>
          </a:prstGeom>
        </p:spPr>
      </p:pic>
      <p:pic>
        <p:nvPicPr>
          <p:cNvPr id="10" name="Picture 9">
            <a:extLst>
              <a:ext uri="{FF2B5EF4-FFF2-40B4-BE49-F238E27FC236}">
                <a16:creationId xmlns:a16="http://schemas.microsoft.com/office/drawing/2014/main" id="{A77047D8-5500-2B45-A66E-75FCA33DDAC2}"/>
              </a:ext>
            </a:extLst>
          </p:cNvPr>
          <p:cNvPicPr>
            <a:picLocks noChangeAspect="1"/>
          </p:cNvPicPr>
          <p:nvPr/>
        </p:nvPicPr>
        <p:blipFill>
          <a:blip r:embed="rId10"/>
          <a:stretch>
            <a:fillRect/>
          </a:stretch>
        </p:blipFill>
        <p:spPr>
          <a:xfrm>
            <a:off x="2884228" y="2642146"/>
            <a:ext cx="1895807" cy="2370337"/>
          </a:xfrm>
          <a:prstGeom prst="rect">
            <a:avLst/>
          </a:prstGeom>
        </p:spPr>
      </p:pic>
    </p:spTree>
    <p:extLst>
      <p:ext uri="{BB962C8B-B14F-4D97-AF65-F5344CB8AC3E}">
        <p14:creationId xmlns:p14="http://schemas.microsoft.com/office/powerpoint/2010/main" val="636803543"/>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63433"/>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4" name="Title 1">
            <a:extLst>
              <a:ext uri="{FF2B5EF4-FFF2-40B4-BE49-F238E27FC236}">
                <a16:creationId xmlns:a16="http://schemas.microsoft.com/office/drawing/2014/main" id="{63FC05DC-96DD-5544-9F04-079E2421896B}"/>
              </a:ext>
            </a:extLst>
          </p:cNvPr>
          <p:cNvSpPr txBox="1">
            <a:spLocks/>
          </p:cNvSpPr>
          <p:nvPr/>
        </p:nvSpPr>
        <p:spPr>
          <a:xfrm>
            <a:off x="3102199" y="3943326"/>
            <a:ext cx="2826161" cy="1170623"/>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1000">
                <a:solidFill>
                  <a:srgbClr val="002060"/>
                </a:solidFill>
                <a:latin typeface="Times" pitchFamily="2" charset="0"/>
              </a:rPr>
              <a:t>Hommage au </a:t>
            </a:r>
            <a:r>
              <a:rPr lang="fr-FR" altLang="fr-FR" sz="1000" err="1">
                <a:solidFill>
                  <a:srgbClr val="002060"/>
                </a:solidFill>
                <a:latin typeface="Times" pitchFamily="2" charset="0"/>
              </a:rPr>
              <a:t>Medecin</a:t>
            </a:r>
            <a:r>
              <a:rPr lang="fr-FR" altLang="fr-FR" sz="1000">
                <a:solidFill>
                  <a:srgbClr val="002060"/>
                </a:solidFill>
                <a:latin typeface="Times" pitchFamily="2" charset="0"/>
              </a:rPr>
              <a:t> </a:t>
            </a:r>
            <a:r>
              <a:rPr lang="fr-FR" altLang="fr-FR" sz="2800">
                <a:solidFill>
                  <a:srgbClr val="002060"/>
                </a:solidFill>
                <a:latin typeface="Times" pitchFamily="2" charset="0"/>
              </a:rPr>
              <a:t>Adrian </a:t>
            </a:r>
            <a:r>
              <a:rPr lang="fr-FR" altLang="fr-FR" sz="2800" err="1">
                <a:solidFill>
                  <a:srgbClr val="002060"/>
                </a:solidFill>
                <a:latin typeface="Times" pitchFamily="2" charset="0"/>
              </a:rPr>
              <a:t>Lobontiu</a:t>
            </a:r>
            <a:r>
              <a:rPr lang="fr-FR" altLang="fr-FR" sz="2800">
                <a:solidFill>
                  <a:srgbClr val="002060"/>
                </a:solidFill>
                <a:latin typeface="Times" pitchFamily="2" charset="0"/>
              </a:rPr>
              <a:t> </a:t>
            </a:r>
            <a:r>
              <a:rPr lang="fr-FR" altLang="fr-FR" sz="1000">
                <a:solidFill>
                  <a:srgbClr val="002060"/>
                </a:solidFill>
                <a:latin typeface="Times" pitchFamily="2" charset="0"/>
              </a:rPr>
              <a:t>et à son mentor </a:t>
            </a:r>
            <a:r>
              <a:rPr lang="fr-FR" altLang="fr-FR" sz="1000" err="1">
                <a:solidFill>
                  <a:srgbClr val="002060"/>
                </a:solidFill>
                <a:latin typeface="Times" pitchFamily="2" charset="0"/>
              </a:rPr>
              <a:t>francais</a:t>
            </a:r>
            <a:r>
              <a:rPr lang="fr-FR" altLang="fr-FR" sz="1000">
                <a:solidFill>
                  <a:srgbClr val="002060"/>
                </a:solidFill>
                <a:latin typeface="Times" pitchFamily="2" charset="0"/>
              </a:rPr>
              <a:t>, Prof. Dr. Brice Gayet</a:t>
            </a:r>
          </a:p>
          <a:p>
            <a:pPr algn="l" eaLnBrk="0" fontAlgn="base" hangingPunct="0">
              <a:lnSpc>
                <a:spcPct val="100000"/>
              </a:lnSpc>
              <a:spcAft>
                <a:spcPct val="0"/>
              </a:spcAft>
            </a:pPr>
            <a:endParaRPr lang="fr-FR" altLang="fr-FR" sz="1000">
              <a:solidFill>
                <a:srgbClr val="002060"/>
              </a:solidFill>
              <a:latin typeface="Times" pitchFamily="2" charset="0"/>
            </a:endParaRPr>
          </a:p>
          <a:p>
            <a:pPr algn="just" eaLnBrk="0" fontAlgn="base" hangingPunct="0">
              <a:lnSpc>
                <a:spcPct val="100000"/>
              </a:lnSpc>
              <a:spcAft>
                <a:spcPct val="0"/>
              </a:spcAft>
            </a:pPr>
            <a:r>
              <a:rPr lang="fr-FR" sz="1000">
                <a:latin typeface="Times" pitchFamily="2" charset="0"/>
              </a:rPr>
              <a:t>Dr </a:t>
            </a:r>
            <a:r>
              <a:rPr lang="fr-FR" sz="1000" err="1">
                <a:latin typeface="Times" pitchFamily="2" charset="0"/>
              </a:rPr>
              <a:t>Lobontiu</a:t>
            </a:r>
            <a:r>
              <a:rPr lang="fr-FR" sz="1000">
                <a:latin typeface="Times" pitchFamily="2" charset="0"/>
              </a:rPr>
              <a:t> a plus de 18 ans d'expérience dans la pratique chirurgicale en France et 15 ans d'expérience dans l'industrie des dispositifs médicaux en Europe. Actuellement basé dans la région de la baie de San Francisco, il est membre de l'American </a:t>
            </a:r>
            <a:r>
              <a:rPr lang="fr-FR" sz="1000" err="1">
                <a:latin typeface="Times" pitchFamily="2" charset="0"/>
              </a:rPr>
              <a:t>College</a:t>
            </a:r>
            <a:r>
              <a:rPr lang="fr-FR" sz="1000">
                <a:latin typeface="Times" pitchFamily="2" charset="0"/>
              </a:rPr>
              <a:t> of Surgeons (FACS)</a:t>
            </a:r>
          </a:p>
          <a:p>
            <a:pPr algn="l" eaLnBrk="0" fontAlgn="base" hangingPunct="0">
              <a:lnSpc>
                <a:spcPct val="100000"/>
              </a:lnSpc>
              <a:spcAft>
                <a:spcPct val="0"/>
              </a:spcAft>
            </a:pPr>
            <a:endParaRPr lang="fr-FR" altLang="fr-FR" sz="1000">
              <a:solidFill>
                <a:srgbClr val="002060"/>
              </a:solidFill>
              <a:latin typeface="Times" pitchFamily="2" charset="0"/>
            </a:endParaRPr>
          </a:p>
          <a:p>
            <a:pPr algn="l" eaLnBrk="0" fontAlgn="base" hangingPunct="0">
              <a:lnSpc>
                <a:spcPct val="100000"/>
              </a:lnSpc>
              <a:spcAft>
                <a:spcPct val="0"/>
              </a:spcAft>
            </a:pPr>
            <a:r>
              <a:rPr lang="fr-FR" altLang="fr-FR" sz="1000" err="1">
                <a:solidFill>
                  <a:srgbClr val="002060"/>
                </a:solidFill>
                <a:latin typeface="Times" pitchFamily="2" charset="0"/>
              </a:rPr>
              <a:t>TedX</a:t>
            </a:r>
            <a:r>
              <a:rPr lang="fr-FR" altLang="fr-FR" sz="1000">
                <a:solidFill>
                  <a:srgbClr val="002060"/>
                </a:solidFill>
                <a:latin typeface="Times" pitchFamily="2" charset="0"/>
              </a:rPr>
              <a:t>: </a:t>
            </a:r>
          </a:p>
          <a:p>
            <a:pPr algn="l" eaLnBrk="0" fontAlgn="base" hangingPunct="0">
              <a:lnSpc>
                <a:spcPct val="100000"/>
              </a:lnSpc>
              <a:spcAft>
                <a:spcPct val="0"/>
              </a:spcAft>
            </a:pPr>
            <a:r>
              <a:rPr lang="fr-FR" altLang="fr-FR" sz="1000">
                <a:solidFill>
                  <a:srgbClr val="002060"/>
                </a:solidFill>
                <a:latin typeface="Times" pitchFamily="2" charset="0"/>
              </a:rPr>
              <a:t>https://</a:t>
            </a:r>
            <a:r>
              <a:rPr lang="fr-FR" altLang="fr-FR" sz="1000" err="1">
                <a:solidFill>
                  <a:srgbClr val="002060"/>
                </a:solidFill>
                <a:latin typeface="Times" pitchFamily="2" charset="0"/>
              </a:rPr>
              <a:t>www.youtube.com</a:t>
            </a:r>
            <a:r>
              <a:rPr lang="fr-FR" altLang="fr-FR" sz="1000">
                <a:solidFill>
                  <a:srgbClr val="002060"/>
                </a:solidFill>
                <a:latin typeface="Times" pitchFamily="2" charset="0"/>
              </a:rPr>
              <a:t>/</a:t>
            </a:r>
            <a:r>
              <a:rPr lang="fr-FR" altLang="fr-FR" sz="1000" err="1">
                <a:solidFill>
                  <a:srgbClr val="002060"/>
                </a:solidFill>
                <a:latin typeface="Times" pitchFamily="2" charset="0"/>
              </a:rPr>
              <a:t>watch?v</a:t>
            </a:r>
            <a:r>
              <a:rPr lang="fr-FR" altLang="fr-FR" sz="1000">
                <a:solidFill>
                  <a:srgbClr val="002060"/>
                </a:solidFill>
                <a:latin typeface="Times" pitchFamily="2" charset="0"/>
              </a:rPr>
              <a:t>=N4Sk9zuer-I&amp;feature=</a:t>
            </a:r>
            <a:r>
              <a:rPr lang="fr-FR" altLang="fr-FR" sz="1000" err="1">
                <a:solidFill>
                  <a:srgbClr val="002060"/>
                </a:solidFill>
                <a:latin typeface="Times" pitchFamily="2" charset="0"/>
              </a:rPr>
              <a:t>share&amp;fbclid</a:t>
            </a:r>
            <a:r>
              <a:rPr lang="fr-FR" altLang="fr-FR" sz="1000">
                <a:solidFill>
                  <a:srgbClr val="002060"/>
                </a:solidFill>
                <a:latin typeface="Times" pitchFamily="2" charset="0"/>
              </a:rPr>
              <a:t>=IwAR1_f2PqXupeYqHgqqL54VMLIiRCvktlf3F_sE1btIEpCkD5UDk93s0okho</a:t>
            </a:r>
          </a:p>
          <a:p>
            <a:r>
              <a:rPr lang="fr-FR" sz="1400"/>
              <a:t> </a:t>
            </a:r>
          </a:p>
        </p:txBody>
      </p:sp>
      <p:pic>
        <p:nvPicPr>
          <p:cNvPr id="2" name="Picture 1">
            <a:extLst>
              <a:ext uri="{FF2B5EF4-FFF2-40B4-BE49-F238E27FC236}">
                <a16:creationId xmlns:a16="http://schemas.microsoft.com/office/drawing/2014/main" id="{E000BC65-54F2-BD4C-A48A-153F3245CA64}"/>
              </a:ext>
            </a:extLst>
          </p:cNvPr>
          <p:cNvPicPr>
            <a:picLocks noChangeAspect="1"/>
          </p:cNvPicPr>
          <p:nvPr/>
        </p:nvPicPr>
        <p:blipFill>
          <a:blip r:embed="rId8"/>
          <a:stretch>
            <a:fillRect/>
          </a:stretch>
        </p:blipFill>
        <p:spPr>
          <a:xfrm>
            <a:off x="6279778" y="1895280"/>
            <a:ext cx="2844360" cy="2844360"/>
          </a:xfrm>
          <a:prstGeom prst="rect">
            <a:avLst/>
          </a:prstGeom>
        </p:spPr>
      </p:pic>
    </p:spTree>
    <p:extLst>
      <p:ext uri="{BB962C8B-B14F-4D97-AF65-F5344CB8AC3E}">
        <p14:creationId xmlns:p14="http://schemas.microsoft.com/office/powerpoint/2010/main" val="1962060226"/>
      </p:ext>
    </p:extLst>
  </p:cSld>
  <p:clrMapOvr>
    <a:masterClrMapping/>
  </p:clrMapOvr>
  <mc:AlternateContent xmlns:mc="http://schemas.openxmlformats.org/markup-compatibility/2006" xmlns:p14="http://schemas.microsoft.com/office/powerpoint/2010/main">
    <mc:Choice Requires="p14">
      <p:transition spd="slow" p14:dur="2000" advTm="5770"/>
    </mc:Choice>
    <mc:Fallback xmlns="">
      <p:transition spd="slow" advTm="57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4" name="Title 1">
            <a:extLst>
              <a:ext uri="{FF2B5EF4-FFF2-40B4-BE49-F238E27FC236}">
                <a16:creationId xmlns:a16="http://schemas.microsoft.com/office/drawing/2014/main" id="{63FC05DC-96DD-5544-9F04-079E2421896B}"/>
              </a:ext>
            </a:extLst>
          </p:cNvPr>
          <p:cNvSpPr txBox="1">
            <a:spLocks/>
          </p:cNvSpPr>
          <p:nvPr/>
        </p:nvSpPr>
        <p:spPr>
          <a:xfrm>
            <a:off x="3102199" y="3870960"/>
            <a:ext cx="3052529"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Florin Luca</a:t>
            </a:r>
          </a:p>
          <a:p>
            <a:pPr algn="l" eaLnBrk="0" fontAlgn="base" hangingPunct="0">
              <a:lnSpc>
                <a:spcPct val="100000"/>
              </a:lnSpc>
              <a:spcAft>
                <a:spcPct val="0"/>
              </a:spcAft>
            </a:pPr>
            <a:r>
              <a:rPr lang="fr-FR" sz="2000" i="1">
                <a:solidFill>
                  <a:srgbClr val="222222"/>
                </a:solidFill>
                <a:latin typeface="Times New Roman" panose="02020603050405020304" pitchFamily="18" charset="0"/>
              </a:rPr>
              <a:t>Directeur Général GAC Innovation East Europe»</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i="1">
                <a:solidFill>
                  <a:srgbClr val="222222"/>
                </a:solidFill>
                <a:latin typeface="Times New Roman" panose="02020603050405020304" pitchFamily="18" charset="0"/>
              </a:rPr>
              <a:t>« Ingrid et </a:t>
            </a:r>
            <a:r>
              <a:rPr lang="fr-FR" sz="1000" i="1" err="1">
                <a:solidFill>
                  <a:srgbClr val="222222"/>
                </a:solidFill>
                <a:latin typeface="Times New Roman" panose="02020603050405020304" pitchFamily="18" charset="0"/>
              </a:rPr>
              <a:t>Calin</a:t>
            </a:r>
            <a:r>
              <a:rPr lang="fr-FR" sz="1000" i="1">
                <a:solidFill>
                  <a:srgbClr val="222222"/>
                </a:solidFill>
                <a:latin typeface="Times New Roman" panose="02020603050405020304" pitchFamily="18" charset="0"/>
              </a:rPr>
              <a:t> </a:t>
            </a:r>
            <a:r>
              <a:rPr lang="fr-FR" sz="1000" i="1" err="1">
                <a:solidFill>
                  <a:srgbClr val="222222"/>
                </a:solidFill>
                <a:latin typeface="Times New Roman" panose="02020603050405020304" pitchFamily="18" charset="0"/>
              </a:rPr>
              <a:t>Paun</a:t>
            </a:r>
            <a:r>
              <a:rPr lang="fr-FR" sz="1000" i="1">
                <a:solidFill>
                  <a:srgbClr val="222222"/>
                </a:solidFill>
                <a:latin typeface="Times New Roman" panose="02020603050405020304" pitchFamily="18" charset="0"/>
              </a:rPr>
              <a:t> sont une référence dans ce projet immense de l’amitié franco-roumaine.</a:t>
            </a:r>
            <a:endParaRPr lang="fr-FR" sz="1000">
              <a:solidFill>
                <a:srgbClr val="222222"/>
              </a:solidFill>
              <a:latin typeface="Arial" panose="020B0604020202020204" pitchFamily="34" charset="0"/>
            </a:endParaRPr>
          </a:p>
          <a:p>
            <a:pPr algn="l"/>
            <a:r>
              <a:rPr lang="fr-FR" sz="1000" i="1">
                <a:solidFill>
                  <a:srgbClr val="222222"/>
                </a:solidFill>
                <a:latin typeface="Times New Roman" panose="02020603050405020304" pitchFamily="18" charset="0"/>
              </a:rPr>
              <a:t>Avec beaucoup d’engagement et de méthode, ils ont su faire vivre, depuis plus de 20 ans, une communauté qui intègre les institutions publiques, le monde des entreprises et la société civile. </a:t>
            </a:r>
            <a:endParaRPr lang="fr-FR" sz="1000">
              <a:solidFill>
                <a:srgbClr val="222222"/>
              </a:solidFill>
              <a:latin typeface="Arial" panose="020B0604020202020204" pitchFamily="34" charset="0"/>
            </a:endParaRPr>
          </a:p>
          <a:p>
            <a:pPr algn="l"/>
            <a:r>
              <a:rPr lang="fr-FR" sz="1000" i="1">
                <a:solidFill>
                  <a:srgbClr val="222222"/>
                </a:solidFill>
                <a:latin typeface="Times New Roman" panose="02020603050405020304" pitchFamily="18" charset="0"/>
              </a:rPr>
              <a:t>Les événements qu’ils organisent régulièrement en France et en Roumanie ont construit des idées et des projets d’une grande valeur dans le monde scientifique, de la recherche et du développement.</a:t>
            </a:r>
            <a:endParaRPr lang="fr-FR" sz="1000">
              <a:solidFill>
                <a:srgbClr val="222222"/>
              </a:solidFill>
              <a:latin typeface="Arial" panose="020B0604020202020204" pitchFamily="34" charset="0"/>
            </a:endParaRPr>
          </a:p>
          <a:p>
            <a:pPr algn="l"/>
            <a:r>
              <a:rPr lang="fr-FR" sz="1000" i="1">
                <a:solidFill>
                  <a:srgbClr val="222222"/>
                </a:solidFill>
                <a:latin typeface="Times New Roman" panose="02020603050405020304" pitchFamily="18" charset="0"/>
              </a:rPr>
              <a:t>Félicitations! </a:t>
            </a:r>
            <a:r>
              <a:rPr lang="fr-FR" sz="1000">
                <a:solidFill>
                  <a:srgbClr val="222222"/>
                </a:solidFill>
                <a:latin typeface="Arial" panose="020B0604020202020204" pitchFamily="34" charset="0"/>
              </a:rPr>
              <a:t> </a:t>
            </a:r>
            <a:r>
              <a:rPr lang="fr-FR" sz="1000" i="1">
                <a:solidFill>
                  <a:srgbClr val="222222"/>
                </a:solidFill>
                <a:latin typeface="Times New Roman" panose="02020603050405020304" pitchFamily="18" charset="0"/>
              </a:rPr>
              <a:t>Florin Luca</a:t>
            </a:r>
            <a:endParaRPr lang="fr-FR" sz="1000">
              <a:solidFill>
                <a:srgbClr val="222222"/>
              </a:solidFill>
              <a:latin typeface="Arial" panose="020B0604020202020204" pitchFamily="34" charset="0"/>
            </a:endParaRPr>
          </a:p>
          <a:p>
            <a:pPr algn="just" eaLnBrk="0" fontAlgn="base" hangingPunct="0">
              <a:lnSpc>
                <a:spcPct val="100000"/>
              </a:lnSpc>
              <a:spcAft>
                <a:spcPct val="0"/>
              </a:spcAft>
            </a:pPr>
            <a:endParaRPr lang="fr-FR" sz="1400"/>
          </a:p>
        </p:txBody>
      </p:sp>
      <p:pic>
        <p:nvPicPr>
          <p:cNvPr id="5" name="Picture 4">
            <a:extLst>
              <a:ext uri="{FF2B5EF4-FFF2-40B4-BE49-F238E27FC236}">
                <a16:creationId xmlns:a16="http://schemas.microsoft.com/office/drawing/2014/main" id="{75CD6258-813B-6E4D-8628-B2414154A096}"/>
              </a:ext>
            </a:extLst>
          </p:cNvPr>
          <p:cNvPicPr>
            <a:picLocks noChangeAspect="1"/>
          </p:cNvPicPr>
          <p:nvPr/>
        </p:nvPicPr>
        <p:blipFill>
          <a:blip r:embed="rId8"/>
          <a:stretch>
            <a:fillRect/>
          </a:stretch>
        </p:blipFill>
        <p:spPr>
          <a:xfrm>
            <a:off x="6212024" y="1810465"/>
            <a:ext cx="2827377" cy="3237069"/>
          </a:xfrm>
          <a:prstGeom prst="rect">
            <a:avLst/>
          </a:prstGeom>
        </p:spPr>
      </p:pic>
    </p:spTree>
    <p:extLst>
      <p:ext uri="{BB962C8B-B14F-4D97-AF65-F5344CB8AC3E}">
        <p14:creationId xmlns:p14="http://schemas.microsoft.com/office/powerpoint/2010/main" val="2599666863"/>
      </p:ext>
    </p:extLst>
  </p:cSld>
  <p:clrMapOvr>
    <a:masterClrMapping/>
  </p:clrMapOvr>
  <mc:AlternateContent xmlns:mc="http://schemas.openxmlformats.org/markup-compatibility/2006" xmlns:p14="http://schemas.microsoft.com/office/powerpoint/2010/main">
    <mc:Choice Requires="p14">
      <p:transition spd="slow" p14:dur="2000" advTm="5937"/>
    </mc:Choice>
    <mc:Fallback xmlns="">
      <p:transition spd="slow" advTm="59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2" name="Title 1">
            <a:extLst>
              <a:ext uri="{FF2B5EF4-FFF2-40B4-BE49-F238E27FC236}">
                <a16:creationId xmlns:a16="http://schemas.microsoft.com/office/drawing/2014/main" id="{EFD6FBC7-DCED-FD43-A10A-2BC05A3018EC}"/>
              </a:ext>
            </a:extLst>
          </p:cNvPr>
          <p:cNvSpPr txBox="1">
            <a:spLocks/>
          </p:cNvSpPr>
          <p:nvPr/>
        </p:nvSpPr>
        <p:spPr>
          <a:xfrm>
            <a:off x="2615088" y="2189135"/>
            <a:ext cx="2161568"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Kristof Lajos</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i="1">
                <a:solidFill>
                  <a:srgbClr val="222222"/>
                </a:solidFill>
                <a:latin typeface="Times New Roman" panose="02020603050405020304" pitchFamily="18" charset="0"/>
              </a:rPr>
              <a:t>L’orphelin génial qui crée des génies! </a:t>
            </a:r>
          </a:p>
          <a:p>
            <a:pPr algn="l"/>
            <a:endParaRPr lang="fr-FR" sz="1000" i="1">
              <a:solidFill>
                <a:srgbClr val="222222"/>
              </a:solidFill>
              <a:latin typeface="Times New Roman" panose="02020603050405020304" pitchFamily="18" charset="0"/>
            </a:endParaRPr>
          </a:p>
          <a:p>
            <a:pPr algn="l"/>
            <a:r>
              <a:rPr lang="fr-FR" sz="1000" i="1">
                <a:solidFill>
                  <a:srgbClr val="222222"/>
                </a:solidFill>
                <a:latin typeface="Times New Roman" panose="02020603050405020304" pitchFamily="18" charset="0"/>
              </a:rPr>
              <a:t>Fondateur AMIAS </a:t>
            </a:r>
            <a:endParaRPr lang="fr-FR" sz="1000">
              <a:solidFill>
                <a:srgbClr val="222222"/>
              </a:solidFill>
              <a:latin typeface="Arial" panose="020B0604020202020204" pitchFamily="34" charset="0"/>
            </a:endParaRPr>
          </a:p>
          <a:p>
            <a:pPr algn="just" eaLnBrk="0" fontAlgn="base" hangingPunct="0">
              <a:lnSpc>
                <a:spcPct val="100000"/>
              </a:lnSpc>
              <a:spcAft>
                <a:spcPct val="0"/>
              </a:spcAft>
            </a:pPr>
            <a:endParaRPr lang="fr-FR" sz="1400"/>
          </a:p>
        </p:txBody>
      </p:sp>
      <p:pic>
        <p:nvPicPr>
          <p:cNvPr id="5" name="Picture 4">
            <a:extLst>
              <a:ext uri="{FF2B5EF4-FFF2-40B4-BE49-F238E27FC236}">
                <a16:creationId xmlns:a16="http://schemas.microsoft.com/office/drawing/2014/main" id="{52B48B0E-9085-3446-9C5D-F59E35781947}"/>
              </a:ext>
            </a:extLst>
          </p:cNvPr>
          <p:cNvPicPr>
            <a:picLocks noChangeAspect="1"/>
          </p:cNvPicPr>
          <p:nvPr/>
        </p:nvPicPr>
        <p:blipFill>
          <a:blip r:embed="rId8"/>
          <a:stretch>
            <a:fillRect/>
          </a:stretch>
        </p:blipFill>
        <p:spPr>
          <a:xfrm>
            <a:off x="4919096" y="2187981"/>
            <a:ext cx="4105571" cy="2482038"/>
          </a:xfrm>
          <a:prstGeom prst="rect">
            <a:avLst/>
          </a:prstGeom>
        </p:spPr>
      </p:pic>
    </p:spTree>
    <p:extLst>
      <p:ext uri="{BB962C8B-B14F-4D97-AF65-F5344CB8AC3E}">
        <p14:creationId xmlns:p14="http://schemas.microsoft.com/office/powerpoint/2010/main" val="2569943025"/>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pic>
        <p:nvPicPr>
          <p:cNvPr id="7" name="Picture 6">
            <a:extLst>
              <a:ext uri="{FF2B5EF4-FFF2-40B4-BE49-F238E27FC236}">
                <a16:creationId xmlns:a16="http://schemas.microsoft.com/office/drawing/2014/main" id="{E59EB028-6597-8A45-B43C-3FE0D0CEEDD7}"/>
              </a:ext>
            </a:extLst>
          </p:cNvPr>
          <p:cNvPicPr>
            <a:picLocks noChangeAspect="1"/>
          </p:cNvPicPr>
          <p:nvPr/>
        </p:nvPicPr>
        <p:blipFill>
          <a:blip r:embed="rId8"/>
          <a:stretch>
            <a:fillRect/>
          </a:stretch>
        </p:blipFill>
        <p:spPr>
          <a:xfrm>
            <a:off x="3148137" y="1610306"/>
            <a:ext cx="5895726" cy="3801085"/>
          </a:xfrm>
          <a:prstGeom prst="rect">
            <a:avLst/>
          </a:prstGeom>
        </p:spPr>
      </p:pic>
    </p:spTree>
    <p:extLst>
      <p:ext uri="{BB962C8B-B14F-4D97-AF65-F5344CB8AC3E}">
        <p14:creationId xmlns:p14="http://schemas.microsoft.com/office/powerpoint/2010/main" val="1308248543"/>
      </p:ext>
    </p:extLst>
  </p:cSld>
  <p:clrMapOvr>
    <a:masterClrMapping/>
  </p:clrMapOvr>
  <mc:AlternateContent xmlns:mc="http://schemas.openxmlformats.org/markup-compatibility/2006" xmlns:p14="http://schemas.microsoft.com/office/powerpoint/2010/main">
    <mc:Choice Requires="p14">
      <p:transition spd="slow" p14:dur="2000" advTm="9717"/>
    </mc:Choice>
    <mc:Fallback xmlns="">
      <p:transition spd="slow" advTm="971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491483" y="2633487"/>
            <a:ext cx="2161568"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err="1">
                <a:solidFill>
                  <a:srgbClr val="002060"/>
                </a:solidFill>
                <a:latin typeface="Times" pitchFamily="2" charset="0"/>
              </a:rPr>
              <a:t>Dragos</a:t>
            </a:r>
            <a:r>
              <a:rPr lang="fr-FR" altLang="fr-FR" sz="2000" b="1">
                <a:solidFill>
                  <a:srgbClr val="002060"/>
                </a:solidFill>
                <a:latin typeface="Times" pitchFamily="2" charset="0"/>
              </a:rPr>
              <a:t> Brasov</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i="1">
                <a:solidFill>
                  <a:srgbClr val="222222"/>
                </a:solidFill>
                <a:latin typeface="Times New Roman" panose="02020603050405020304" pitchFamily="18" charset="0"/>
              </a:rPr>
              <a:t>Fondateur du Planétarium dans la mine de sel en Roumanie</a:t>
            </a:r>
            <a:endParaRPr lang="fr-FR" sz="1000">
              <a:solidFill>
                <a:srgbClr val="222222"/>
              </a:solidFill>
              <a:latin typeface="Arial" panose="020B0604020202020204" pitchFamily="34" charset="0"/>
            </a:endParaRPr>
          </a:p>
          <a:p>
            <a:pPr algn="just" eaLnBrk="0" fontAlgn="base" hangingPunct="0">
              <a:lnSpc>
                <a:spcPct val="100000"/>
              </a:lnSpc>
              <a:spcAft>
                <a:spcPct val="0"/>
              </a:spcAft>
            </a:pPr>
            <a:endParaRPr lang="fr-FR" sz="1400"/>
          </a:p>
        </p:txBody>
      </p:sp>
      <p:pic>
        <p:nvPicPr>
          <p:cNvPr id="4" name="Picture 3">
            <a:extLst>
              <a:ext uri="{FF2B5EF4-FFF2-40B4-BE49-F238E27FC236}">
                <a16:creationId xmlns:a16="http://schemas.microsoft.com/office/drawing/2014/main" id="{1DB1F0D5-4AA7-1D4A-A544-8007E4774242}"/>
              </a:ext>
            </a:extLst>
          </p:cNvPr>
          <p:cNvPicPr>
            <a:picLocks noChangeAspect="1"/>
          </p:cNvPicPr>
          <p:nvPr/>
        </p:nvPicPr>
        <p:blipFill>
          <a:blip r:embed="rId8"/>
          <a:stretch>
            <a:fillRect/>
          </a:stretch>
        </p:blipFill>
        <p:spPr>
          <a:xfrm>
            <a:off x="3215310" y="4176811"/>
            <a:ext cx="847446" cy="859381"/>
          </a:xfrm>
          <a:prstGeom prst="rect">
            <a:avLst/>
          </a:prstGeom>
        </p:spPr>
      </p:pic>
      <p:pic>
        <p:nvPicPr>
          <p:cNvPr id="6" name="Picture 5">
            <a:extLst>
              <a:ext uri="{FF2B5EF4-FFF2-40B4-BE49-F238E27FC236}">
                <a16:creationId xmlns:a16="http://schemas.microsoft.com/office/drawing/2014/main" id="{F863F30F-8AC2-D944-B649-EB2B9DBEA3ED}"/>
              </a:ext>
            </a:extLst>
          </p:cNvPr>
          <p:cNvPicPr>
            <a:picLocks noChangeAspect="1"/>
          </p:cNvPicPr>
          <p:nvPr/>
        </p:nvPicPr>
        <p:blipFill>
          <a:blip r:embed="rId9"/>
          <a:stretch>
            <a:fillRect/>
          </a:stretch>
        </p:blipFill>
        <p:spPr>
          <a:xfrm>
            <a:off x="3098871" y="1527790"/>
            <a:ext cx="1226689" cy="1226689"/>
          </a:xfrm>
          <a:prstGeom prst="rect">
            <a:avLst/>
          </a:prstGeom>
        </p:spPr>
      </p:pic>
      <p:sp>
        <p:nvSpPr>
          <p:cNvPr id="17" name="Title 1">
            <a:extLst>
              <a:ext uri="{FF2B5EF4-FFF2-40B4-BE49-F238E27FC236}">
                <a16:creationId xmlns:a16="http://schemas.microsoft.com/office/drawing/2014/main" id="{A292F0A7-DB76-D94D-B666-F230847729E5}"/>
              </a:ext>
            </a:extLst>
          </p:cNvPr>
          <p:cNvSpPr txBox="1">
            <a:spLocks/>
          </p:cNvSpPr>
          <p:nvPr/>
        </p:nvSpPr>
        <p:spPr>
          <a:xfrm>
            <a:off x="4376861" y="2240050"/>
            <a:ext cx="4978832" cy="326621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endParaRPr lang="fr-FR" altLang="fr-FR" sz="800">
              <a:solidFill>
                <a:srgbClr val="002060"/>
              </a:solidFill>
              <a:latin typeface="Times" pitchFamily="2" charset="0"/>
            </a:endParaRPr>
          </a:p>
          <a:p>
            <a:pPr algn="l"/>
            <a:r>
              <a:rPr lang="fr-FR" sz="800">
                <a:solidFill>
                  <a:srgbClr val="000000"/>
                </a:solidFill>
                <a:latin typeface="Times New Roman" panose="02020603050405020304" pitchFamily="18" charset="0"/>
              </a:rPr>
              <a:t>Mesdames et Messieurs, distingue audience, Je reçoit ce prix avec beaucoup d’honneur et au nom de mes collègues des deux côtés, pour notre passion pour l'innovation et la mise en œuvre de nouvelles technologies en Roumanie en collaboration avec une entreprise française. </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 on parle d'un planétarium dans une mine de sel à 208 m de profondeur, probablement le planétarium le plus profond jamais installé sur notre chère planète la Terre. L'innovation unique: montrer les étoiles et simuler l'univers infini depuis le sous-sol est étroitement lié a Mme </a:t>
            </a:r>
            <a:r>
              <a:rPr lang="fr-FR" sz="800" err="1">
                <a:solidFill>
                  <a:srgbClr val="000000"/>
                </a:solidFill>
                <a:latin typeface="Times New Roman" panose="02020603050405020304" pitchFamily="18" charset="0"/>
              </a:rPr>
              <a:t>dr</a:t>
            </a:r>
            <a:r>
              <a:rPr lang="fr-FR" sz="800">
                <a:solidFill>
                  <a:srgbClr val="000000"/>
                </a:solidFill>
                <a:latin typeface="Times New Roman" panose="02020603050405020304" pitchFamily="18" charset="0"/>
              </a:rPr>
              <a:t>. Magda </a:t>
            </a:r>
            <a:r>
              <a:rPr lang="fr-FR" sz="800" err="1">
                <a:solidFill>
                  <a:srgbClr val="000000"/>
                </a:solidFill>
                <a:latin typeface="Times New Roman" panose="02020603050405020304" pitchFamily="18" charset="0"/>
              </a:rPr>
              <a:t>Stavinschi</a:t>
            </a:r>
            <a:r>
              <a:rPr lang="fr-FR" sz="800">
                <a:solidFill>
                  <a:srgbClr val="000000"/>
                </a:solidFill>
                <a:latin typeface="Times New Roman" panose="02020603050405020304" pitchFamily="18" charset="0"/>
              </a:rPr>
              <a:t>, ancienne directrice de l'Institut d'astronomie de l'Académie roumaine, qui a suggéré la devise qui définit le planétarium : "Le ciel du sous-sol !" et est fortement soutenue par l'actuel directeur, M. </a:t>
            </a:r>
            <a:r>
              <a:rPr lang="fr-FR" sz="800" err="1">
                <a:solidFill>
                  <a:srgbClr val="000000"/>
                </a:solidFill>
                <a:latin typeface="Times New Roman" panose="02020603050405020304" pitchFamily="18" charset="0"/>
              </a:rPr>
              <a:t>dr</a:t>
            </a:r>
            <a:r>
              <a:rPr lang="fr-FR" sz="800">
                <a:solidFill>
                  <a:srgbClr val="000000"/>
                </a:solidFill>
                <a:latin typeface="Times New Roman" panose="02020603050405020304" pitchFamily="18" charset="0"/>
              </a:rPr>
              <a:t>. </a:t>
            </a:r>
            <a:r>
              <a:rPr lang="fr-FR" sz="800" err="1">
                <a:solidFill>
                  <a:srgbClr val="000000"/>
                </a:solidFill>
                <a:latin typeface="Times New Roman" panose="02020603050405020304" pitchFamily="18" charset="0"/>
              </a:rPr>
              <a:t>Mirel</a:t>
            </a:r>
            <a:r>
              <a:rPr lang="fr-FR" sz="800">
                <a:solidFill>
                  <a:srgbClr val="000000"/>
                </a:solidFill>
                <a:latin typeface="Times New Roman" panose="02020603050405020304" pitchFamily="18" charset="0"/>
              </a:rPr>
              <a:t> </a:t>
            </a:r>
            <a:r>
              <a:rPr lang="fr-FR" sz="800" err="1">
                <a:solidFill>
                  <a:srgbClr val="000000"/>
                </a:solidFill>
                <a:latin typeface="Times New Roman" panose="02020603050405020304" pitchFamily="18" charset="0"/>
              </a:rPr>
              <a:t>Birlan</a:t>
            </a:r>
            <a:r>
              <a:rPr lang="fr-FR" sz="800">
                <a:solidFill>
                  <a:srgbClr val="000000"/>
                </a:solidFill>
                <a:latin typeface="Times New Roman" panose="02020603050405020304" pitchFamily="18" charset="0"/>
              </a:rPr>
              <a:t>, qui souhaite collaborer à ce projet non seulement au niveau de la sensibilisation du grand public, mais également au niveau de la recherche.</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Mon souhait avec ce simulateur d'univers fourni par RSA Cosmos - une société française qui était le seul fournisseur intéressé par ce projet, est de créer un choc intellectuel pour les visiteurs et de déterminer une réelle prise de conscience sur l'espace et nourrir le sentiment de prendre soin de notre fragile planète. </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Ce message écologique, voir vert ne peut mieux être reçu par le public qu'à l'intérieur d'un planétarium, le plus grand de Roumanie (16 m de diamètre, résolution 4K 200 places), et l'impact est l’un immersif. </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L'astronomie est l'un des outils les plus importants pour accroître la soif du public pour les connaissances et l’évolution de notre planète et sa protection, c'est la raison pour laquelle nous avons utilisé le simulateur de planétarium. Ce projet unique d'installation d'un planétarium à l'intérieur d'une merveilleuse saline comme celle de </a:t>
            </a:r>
            <a:r>
              <a:rPr lang="fr-FR" sz="800" err="1">
                <a:solidFill>
                  <a:srgbClr val="000000"/>
                </a:solidFill>
                <a:latin typeface="Times New Roman" panose="02020603050405020304" pitchFamily="18" charset="0"/>
              </a:rPr>
              <a:t>Slanic</a:t>
            </a:r>
            <a:r>
              <a:rPr lang="fr-FR" sz="800">
                <a:solidFill>
                  <a:srgbClr val="000000"/>
                </a:solidFill>
                <a:latin typeface="Times New Roman" panose="02020603050405020304" pitchFamily="18" charset="0"/>
              </a:rPr>
              <a:t> Prahova, la plus grande de Roumanie et avec l'air le plus pur d'Europe et probablement du monde, est lié à une autre composante du projet du complexe d'observatoires astronomiques OUA - URANIA … montrer les images réelles, publiques, des télescopes ensemble avec des objets dans lesquels nous avons voyagé, à l'intérieur, dans le simulateur de planétarium. </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Je vous promets que je continuerai à travailler avec toute ma passion et mon énergie pour développer l'éducation et la recherche par l'astronomie et j'espère que l'infrastructure que je construis grandira et soutiendra l'immense intérêt du public pour l'espace et l'astronomie inspirant des générations de jeunes, l'avenir de cette planète, à continuer à marcher, le pas du nid de l'humanité, vers les étoiles.</a:t>
            </a:r>
            <a:br>
              <a:rPr lang="fr-FR" sz="800">
                <a:solidFill>
                  <a:srgbClr val="000000"/>
                </a:solidFill>
                <a:latin typeface="Times New Roman" panose="02020603050405020304" pitchFamily="18" charset="0"/>
              </a:rPr>
            </a:br>
            <a:br>
              <a:rPr lang="fr-FR" sz="800">
                <a:solidFill>
                  <a:srgbClr val="000000"/>
                </a:solidFill>
                <a:latin typeface="Times New Roman" panose="02020603050405020304" pitchFamily="18" charset="0"/>
              </a:rPr>
            </a:br>
            <a:r>
              <a:rPr lang="fr-FR" sz="800">
                <a:solidFill>
                  <a:srgbClr val="000000"/>
                </a:solidFill>
                <a:latin typeface="Times New Roman" panose="02020603050405020304" pitchFamily="18" charset="0"/>
              </a:rPr>
              <a:t>Merci pour m’avoir offert l’opportunité et le grand honneur de présenter ce message à cet important Sommet Franco-Roumain et je vous invite tous à visiter la merveilleuse mine de sel de </a:t>
            </a:r>
            <a:r>
              <a:rPr lang="fr-FR" sz="800" err="1">
                <a:solidFill>
                  <a:srgbClr val="000000"/>
                </a:solidFill>
                <a:latin typeface="Times New Roman" panose="02020603050405020304" pitchFamily="18" charset="0"/>
              </a:rPr>
              <a:t>Slanic</a:t>
            </a:r>
            <a:r>
              <a:rPr lang="fr-FR" sz="800">
                <a:solidFill>
                  <a:srgbClr val="000000"/>
                </a:solidFill>
                <a:latin typeface="Times New Roman" panose="02020603050405020304" pitchFamily="18" charset="0"/>
              </a:rPr>
              <a:t> Prahova et à vous régaler dans la profondeur du planétarium.</a:t>
            </a:r>
          </a:p>
          <a:p>
            <a:pPr algn="just" eaLnBrk="0" fontAlgn="base" hangingPunct="0">
              <a:lnSpc>
                <a:spcPct val="100000"/>
              </a:lnSpc>
              <a:spcAft>
                <a:spcPct val="0"/>
              </a:spcAft>
            </a:pPr>
            <a:endParaRPr lang="fr-FR" sz="1400"/>
          </a:p>
        </p:txBody>
      </p:sp>
    </p:spTree>
    <p:extLst>
      <p:ext uri="{BB962C8B-B14F-4D97-AF65-F5344CB8AC3E}">
        <p14:creationId xmlns:p14="http://schemas.microsoft.com/office/powerpoint/2010/main" val="1987593088"/>
      </p:ext>
    </p:extLst>
  </p:cSld>
  <p:clrMapOvr>
    <a:masterClrMapping/>
  </p:clrMapOvr>
  <mc:AlternateContent xmlns:mc="http://schemas.openxmlformats.org/markup-compatibility/2006" xmlns:p14="http://schemas.microsoft.com/office/powerpoint/2010/main">
    <mc:Choice Requires="p14">
      <p:transition spd="slow" p14:dur="2000" advTm="8150"/>
    </mc:Choice>
    <mc:Fallback xmlns="">
      <p:transition spd="slow" advTm="81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491483" y="2633487"/>
            <a:ext cx="2161568"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Elias </a:t>
            </a:r>
            <a:r>
              <a:rPr lang="fr-FR" altLang="fr-FR" sz="2000" b="1" err="1">
                <a:solidFill>
                  <a:srgbClr val="002060"/>
                </a:solidFill>
                <a:latin typeface="Times" pitchFamily="2" charset="0"/>
              </a:rPr>
              <a:t>Masboungi</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i="1">
                <a:solidFill>
                  <a:srgbClr val="222222"/>
                </a:solidFill>
                <a:latin typeface="Times New Roman" panose="02020603050405020304" pitchFamily="18" charset="0"/>
              </a:rPr>
              <a:t>Président Association de la Presse Etrangère à Paris </a:t>
            </a:r>
            <a:endParaRPr lang="fr-FR" sz="1000">
              <a:solidFill>
                <a:srgbClr val="222222"/>
              </a:solidFill>
              <a:latin typeface="Arial" panose="020B0604020202020204" pitchFamily="34" charset="0"/>
            </a:endParaRPr>
          </a:p>
          <a:p>
            <a:pPr algn="just" eaLnBrk="0" fontAlgn="base" hangingPunct="0">
              <a:lnSpc>
                <a:spcPct val="100000"/>
              </a:lnSpc>
              <a:spcAft>
                <a:spcPct val="0"/>
              </a:spcAft>
            </a:pPr>
            <a:endParaRPr lang="fr-FR" sz="1400"/>
          </a:p>
        </p:txBody>
      </p:sp>
      <p:sp>
        <p:nvSpPr>
          <p:cNvPr id="17" name="Title 1">
            <a:extLst>
              <a:ext uri="{FF2B5EF4-FFF2-40B4-BE49-F238E27FC236}">
                <a16:creationId xmlns:a16="http://schemas.microsoft.com/office/drawing/2014/main" id="{A292F0A7-DB76-D94D-B666-F230847729E5}"/>
              </a:ext>
            </a:extLst>
          </p:cNvPr>
          <p:cNvSpPr txBox="1">
            <a:spLocks/>
          </p:cNvSpPr>
          <p:nvPr/>
        </p:nvSpPr>
        <p:spPr>
          <a:xfrm>
            <a:off x="4553270" y="1836523"/>
            <a:ext cx="4568843" cy="3669746"/>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800">
                <a:latin typeface="Times" pitchFamily="2" charset="0"/>
              </a:rPr>
              <a:t>L’A.P.E. (Association de la presse étrangère) : réseau mondial au service des journalistes étrangers et vecteur du rayonnement de la France dans le monde </a:t>
            </a:r>
          </a:p>
          <a:p>
            <a:pPr algn="just"/>
            <a:r>
              <a:rPr lang="fr-FR" sz="800">
                <a:latin typeface="Times" pitchFamily="2" charset="0"/>
              </a:rPr>
              <a:t> </a:t>
            </a:r>
          </a:p>
          <a:p>
            <a:pPr algn="just"/>
            <a:r>
              <a:rPr lang="fr-FR" sz="800">
                <a:latin typeface="Times" pitchFamily="2" charset="0"/>
              </a:rPr>
              <a:t>L’association de la presse étrangère (A.P.E.), fondée en 1882, (Il y avait des correspondants de presse à l’époque…) a pour mission d’accompagner les journalistes étrangers établis en France, de les aider dans l’accomplissement de leur mission par la couverture des événements importants dans divers domaines, des rencontres avec des personnalités françaises ou étrangères de passage à Paris, des visites dans les régions pour faire connaître leurs traditions et cultures participant ainsi au rayonnement de la France dans le monde.</a:t>
            </a:r>
          </a:p>
          <a:p>
            <a:pPr algn="just"/>
            <a:r>
              <a:rPr lang="fr-FR" sz="800">
                <a:latin typeface="Times" pitchFamily="2" charset="0"/>
              </a:rPr>
              <a:t>Voyages également dans des pays qui n’ont pas ou peu de correspondants de médias étrangers et qui ont leur importance dans leurs régions respectives ou sur la scène mondiale.</a:t>
            </a:r>
          </a:p>
          <a:p>
            <a:pPr algn="just"/>
            <a:r>
              <a:rPr lang="fr-FR" sz="800">
                <a:latin typeface="Times" pitchFamily="2" charset="0"/>
              </a:rPr>
              <a:t>Ces déplacements par groupes de 8 à 10 journalistes se traduisent par des articles et reportages hors des sentiers battus qui valorisent leurs écrits et images.</a:t>
            </a:r>
          </a:p>
          <a:p>
            <a:pPr algn="just"/>
            <a:r>
              <a:rPr lang="fr-FR" sz="800">
                <a:latin typeface="Times" pitchFamily="2" charset="0"/>
              </a:rPr>
              <a:t>Le métier de correspondant de presse connaît actuellement une grave crise du fait des difficultés qu’affrontent les médias et de l’apparition de nouveaux supports et moyens de communication, ce qui fait croire aux rédacteurs-en-chef et patrons de presse qu’ils peuvent se passer des services d’un correspondant permanent résident puisque les infos arrivent instantanément sur leurs bureaux. </a:t>
            </a:r>
          </a:p>
          <a:p>
            <a:pPr algn="just"/>
            <a:r>
              <a:rPr lang="fr-FR" sz="800">
                <a:latin typeface="Times" pitchFamily="2" charset="0"/>
              </a:rPr>
              <a:t>Des voyages en Roumanie, en Turquie, au Maroc, en Tunisie, au Liban et dans d’autres pays ont enrichi qualitativement et quantitativement les articles des correspondants étrangers en France.</a:t>
            </a:r>
          </a:p>
          <a:p>
            <a:pPr algn="just"/>
            <a:r>
              <a:rPr lang="fr-FR" sz="800">
                <a:latin typeface="Times" pitchFamily="2" charset="0"/>
              </a:rPr>
              <a:t>Il faut souligner le soutien continu du ministère de l’Europe et des Affaires étrangères qui nous permet de poursuivre notre mission malgré les aléas d’hier et d’aujourd’hui. </a:t>
            </a:r>
          </a:p>
          <a:p>
            <a:pPr algn="just"/>
            <a:r>
              <a:rPr lang="fr-FR" sz="800">
                <a:latin typeface="Times" pitchFamily="2" charset="0"/>
              </a:rPr>
              <a:t>Résultat : licenciements de journalistes salariés à qui l’on demande de devenir pigistes » en attendant un départ prochain. </a:t>
            </a:r>
          </a:p>
          <a:p>
            <a:pPr algn="just"/>
            <a:r>
              <a:rPr lang="fr-FR" sz="800">
                <a:latin typeface="Times" pitchFamily="2" charset="0"/>
              </a:rPr>
              <a:t>Chiffres éloquents : en 2000 l’APE comptait près de 500 adhérents alors qu’aujourd’hui elle en compte environ 200. Nous restons quand même la 4</a:t>
            </a:r>
            <a:r>
              <a:rPr lang="fr-FR" sz="800" baseline="30000">
                <a:latin typeface="Times" pitchFamily="2" charset="0"/>
              </a:rPr>
              <a:t>e</a:t>
            </a:r>
            <a:r>
              <a:rPr lang="fr-FR" sz="800">
                <a:latin typeface="Times" pitchFamily="2" charset="0"/>
              </a:rPr>
              <a:t> association du genre après New-York, Washington et Londres.</a:t>
            </a:r>
          </a:p>
          <a:p>
            <a:pPr algn="just"/>
            <a:r>
              <a:rPr lang="fr-FR" sz="800">
                <a:latin typeface="Times" pitchFamily="2" charset="0"/>
              </a:rPr>
              <a:t>Cette crise incite notre comité à redoubler d’efforts pour défendre la profession en offrant à nos journalistes des sujets nouveaux en expliquant aux patrons de presse qu’une correspondance d’un journaliste établi sur place peut apporter un regard et des images autres que l’information brute qui tombe sur leurs ordinateurs.</a:t>
            </a:r>
          </a:p>
          <a:p>
            <a:pPr algn="just"/>
            <a:r>
              <a:rPr lang="fr-FR" sz="800">
                <a:latin typeface="Times" pitchFamily="2" charset="0"/>
              </a:rPr>
              <a:t>Lors de ma présidence précédente (en 2001 et 2002) plus de 30 déplacements n France et à l’étranger ont été organisés sans compter les rencontres avec tous les candidats à l’élection présidentielle de l’époque. </a:t>
            </a:r>
          </a:p>
          <a:p>
            <a:pPr algn="just"/>
            <a:r>
              <a:rPr lang="fr-FR" sz="800">
                <a:latin typeface="Times" pitchFamily="2" charset="0"/>
              </a:rPr>
              <a:t>Dans le contexte actuel, nos voyages apporteraient un plus à nos adhérents. A savoir, les vues des dirigeants des pays européens sur les événements. En somme une meilleure information sur les relations </a:t>
            </a:r>
            <a:r>
              <a:rPr lang="fr-FR" sz="800" err="1">
                <a:latin typeface="Times" pitchFamily="2" charset="0"/>
              </a:rPr>
              <a:t>inter-europénnes</a:t>
            </a:r>
            <a:r>
              <a:rPr lang="fr-FR" sz="800">
                <a:latin typeface="Times" pitchFamily="2" charset="0"/>
              </a:rPr>
              <a:t> et les liens bilatéraux entre la France et les autres pays de l’U.E.</a:t>
            </a:r>
          </a:p>
          <a:p>
            <a:pPr algn="just" eaLnBrk="0" fontAlgn="base" hangingPunct="0">
              <a:lnSpc>
                <a:spcPct val="100000"/>
              </a:lnSpc>
              <a:spcAft>
                <a:spcPct val="0"/>
              </a:spcAft>
            </a:pPr>
            <a:endParaRPr lang="fr-FR" sz="800">
              <a:latin typeface="Times" pitchFamily="2" charset="0"/>
            </a:endParaRPr>
          </a:p>
        </p:txBody>
      </p:sp>
      <p:pic>
        <p:nvPicPr>
          <p:cNvPr id="5" name="Picture 4">
            <a:extLst>
              <a:ext uri="{FF2B5EF4-FFF2-40B4-BE49-F238E27FC236}">
                <a16:creationId xmlns:a16="http://schemas.microsoft.com/office/drawing/2014/main" id="{232F1D3C-7150-AB40-9361-8EB07E7467F2}"/>
              </a:ext>
            </a:extLst>
          </p:cNvPr>
          <p:cNvPicPr>
            <a:picLocks noChangeAspect="1"/>
          </p:cNvPicPr>
          <p:nvPr/>
        </p:nvPicPr>
        <p:blipFill>
          <a:blip r:embed="rId8"/>
          <a:stretch>
            <a:fillRect/>
          </a:stretch>
        </p:blipFill>
        <p:spPr>
          <a:xfrm>
            <a:off x="3294543" y="1836523"/>
            <a:ext cx="609600" cy="609600"/>
          </a:xfrm>
          <a:prstGeom prst="rect">
            <a:avLst/>
          </a:prstGeom>
        </p:spPr>
      </p:pic>
    </p:spTree>
    <p:extLst>
      <p:ext uri="{BB962C8B-B14F-4D97-AF65-F5344CB8AC3E}">
        <p14:creationId xmlns:p14="http://schemas.microsoft.com/office/powerpoint/2010/main" val="4016939608"/>
      </p:ext>
    </p:extLst>
  </p:cSld>
  <p:clrMapOvr>
    <a:masterClrMapping/>
  </p:clrMapOvr>
  <mc:AlternateContent xmlns:mc="http://schemas.openxmlformats.org/markup-compatibility/2006" xmlns:p14="http://schemas.microsoft.com/office/powerpoint/2010/main">
    <mc:Choice Requires="p14">
      <p:transition spd="slow" p14:dur="2000" advTm="11259"/>
    </mc:Choice>
    <mc:Fallback xmlns="">
      <p:transition spd="slow" advTm="1125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491483" y="2173972"/>
            <a:ext cx="2161568"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Emile Malet</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a:t>Directeur de Passages-</a:t>
            </a:r>
            <a:r>
              <a:rPr lang="fr-FR" sz="1000" err="1"/>
              <a:t>ADAPes</a:t>
            </a:r>
            <a:r>
              <a:rPr lang="fr-FR" sz="1000"/>
              <a:t> </a:t>
            </a:r>
          </a:p>
          <a:p>
            <a:pPr algn="l"/>
            <a:r>
              <a:rPr lang="fr-FR" sz="1000"/>
              <a:t>et de Le Pont des Idées</a:t>
            </a:r>
          </a:p>
          <a:p>
            <a:pPr algn="just" eaLnBrk="0" fontAlgn="base" hangingPunct="0">
              <a:lnSpc>
                <a:spcPct val="100000"/>
              </a:lnSpc>
              <a:spcAft>
                <a:spcPct val="0"/>
              </a:spcAft>
            </a:pPr>
            <a:endParaRPr lang="fr-FR" sz="1400"/>
          </a:p>
        </p:txBody>
      </p:sp>
      <p:sp>
        <p:nvSpPr>
          <p:cNvPr id="17" name="Title 1">
            <a:extLst>
              <a:ext uri="{FF2B5EF4-FFF2-40B4-BE49-F238E27FC236}">
                <a16:creationId xmlns:a16="http://schemas.microsoft.com/office/drawing/2014/main" id="{A292F0A7-DB76-D94D-B666-F230847729E5}"/>
              </a:ext>
            </a:extLst>
          </p:cNvPr>
          <p:cNvSpPr txBox="1">
            <a:spLocks/>
          </p:cNvSpPr>
          <p:nvPr/>
        </p:nvSpPr>
        <p:spPr>
          <a:xfrm>
            <a:off x="4653051" y="2841838"/>
            <a:ext cx="4148770" cy="2202077"/>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1200" i="1">
                <a:latin typeface="Times" pitchFamily="2" charset="0"/>
              </a:rPr>
              <a:t>« A mes chers amis, Ingrid et Florin, d’abord un grand merci pour ce prix d’excellence qui m’honore, venant de la part des organisateurs du Sommet d’affaires franco-roumain pour lesquels j’ai de longue date de l’estime et de l’admiration. Bien sûr qu’il y a une convergence d’intérêts entre nous sur les découvertes scientifiques, les innovations technologiques et le développement international. J’ai toujours été captivé par les initiatives d’Ingrid et l’engouement innovateur de Florin, tous les deux constituant dans la vie et professionnellement une magnifique petite entreprise au service de la connaissance et de la coopération franco-roumaine en Europe et bien au-delà. Aussi je souhaite plein de succès au Sommet d’affaires franco-roumain et que les années à venir soient riches de projets, d’innovations et de développement. Je n’oublie pas non plus qu’en cette période de guerre en Ukraine imposée par un impérialisme ravageur de la Russie, il faut, comme le souhaitait Milan Kundera, appuyer toutes les nations d’Europe Centrale et orientale pour faire triompher la liberté et la démocratie. Bien chaleureusement à vous tous. » </a:t>
            </a:r>
          </a:p>
        </p:txBody>
      </p:sp>
    </p:spTree>
    <p:extLst>
      <p:ext uri="{BB962C8B-B14F-4D97-AF65-F5344CB8AC3E}">
        <p14:creationId xmlns:p14="http://schemas.microsoft.com/office/powerpoint/2010/main" val="1049004595"/>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491483" y="2173972"/>
            <a:ext cx="2161568" cy="12429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Dimitri </a:t>
            </a:r>
            <a:r>
              <a:rPr lang="fr-FR" altLang="fr-FR" sz="2000" b="1" err="1">
                <a:solidFill>
                  <a:srgbClr val="002060"/>
                </a:solidFill>
                <a:latin typeface="Times" pitchFamily="2" charset="0"/>
              </a:rPr>
              <a:t>Uzunidis</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a:t>Co-fondateur de RRI – Réseau de Recherche en Innovation </a:t>
            </a:r>
          </a:p>
          <a:p>
            <a:pPr algn="just" eaLnBrk="0" fontAlgn="base" hangingPunct="0">
              <a:lnSpc>
                <a:spcPct val="100000"/>
              </a:lnSpc>
              <a:spcAft>
                <a:spcPct val="0"/>
              </a:spcAft>
            </a:pPr>
            <a:endParaRPr lang="fr-FR" sz="1400"/>
          </a:p>
        </p:txBody>
      </p:sp>
      <p:sp>
        <p:nvSpPr>
          <p:cNvPr id="17" name="Title 1">
            <a:extLst>
              <a:ext uri="{FF2B5EF4-FFF2-40B4-BE49-F238E27FC236}">
                <a16:creationId xmlns:a16="http://schemas.microsoft.com/office/drawing/2014/main" id="{A292F0A7-DB76-D94D-B666-F230847729E5}"/>
              </a:ext>
            </a:extLst>
          </p:cNvPr>
          <p:cNvSpPr txBox="1">
            <a:spLocks/>
          </p:cNvSpPr>
          <p:nvPr/>
        </p:nvSpPr>
        <p:spPr>
          <a:xfrm>
            <a:off x="4816841" y="2173014"/>
            <a:ext cx="3970787" cy="2317428"/>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1200"/>
              <a:t>«  Merci pour ce Prix d’Excellence du Sommet d’affaires franco-roumain à Paris. Il y a beaucoup de beaux souvenirs liés à ma carrière professionnelle en France parmi lesquels le fait de vous avoir rencontré vous Florin, Ingrid et voir la belle dynamique qui vous avez donné au Réseau de recherche en innovation (RRI). </a:t>
            </a:r>
          </a:p>
          <a:p>
            <a:pPr algn="just"/>
            <a:r>
              <a:rPr lang="fr-FR" sz="1200"/>
              <a:t>En tant qu’expatriés, vous de Roumanie, moi de Grèce, on a réussi à montrer qu’on peut innover et soutenir l’innovation dans les contextes différents et se retrouver ainsi tous dans ce creuset européen qui mérite toute l’attention et les efforts personnels de chacun. »</a:t>
            </a:r>
          </a:p>
          <a:p>
            <a:pPr algn="just"/>
            <a:r>
              <a:rPr lang="fr-FR" sz="1200"/>
              <a:t> </a:t>
            </a:r>
          </a:p>
        </p:txBody>
      </p:sp>
    </p:spTree>
    <p:extLst>
      <p:ext uri="{BB962C8B-B14F-4D97-AF65-F5344CB8AC3E}">
        <p14:creationId xmlns:p14="http://schemas.microsoft.com/office/powerpoint/2010/main" val="1553952612"/>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678283" y="2026691"/>
            <a:ext cx="2161568" cy="1031548"/>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Sabin </a:t>
            </a:r>
            <a:r>
              <a:rPr lang="fr-FR" altLang="fr-FR" sz="2000" b="1" err="1">
                <a:solidFill>
                  <a:srgbClr val="002060"/>
                </a:solidFill>
                <a:latin typeface="Times" pitchFamily="2" charset="0"/>
              </a:rPr>
              <a:t>Gherman</a:t>
            </a:r>
            <a:r>
              <a:rPr lang="fr-FR" altLang="fr-FR" sz="2000" b="1">
                <a:solidFill>
                  <a:srgbClr val="002060"/>
                </a:solidFill>
                <a:latin typeface="Times" pitchFamily="2" charset="0"/>
              </a:rPr>
              <a:t> </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sz="1000"/>
              <a:t>Journaliste Cluj , Roumanie </a:t>
            </a:r>
          </a:p>
          <a:p>
            <a:pPr algn="just" eaLnBrk="0" fontAlgn="base" hangingPunct="0">
              <a:lnSpc>
                <a:spcPct val="100000"/>
              </a:lnSpc>
              <a:spcAft>
                <a:spcPct val="0"/>
              </a:spcAft>
            </a:pPr>
            <a:endParaRPr lang="fr-FR" sz="1400"/>
          </a:p>
        </p:txBody>
      </p:sp>
      <p:sp>
        <p:nvSpPr>
          <p:cNvPr id="17" name="Title 1">
            <a:extLst>
              <a:ext uri="{FF2B5EF4-FFF2-40B4-BE49-F238E27FC236}">
                <a16:creationId xmlns:a16="http://schemas.microsoft.com/office/drawing/2014/main" id="{A292F0A7-DB76-D94D-B666-F230847729E5}"/>
              </a:ext>
            </a:extLst>
          </p:cNvPr>
          <p:cNvSpPr txBox="1">
            <a:spLocks/>
          </p:cNvSpPr>
          <p:nvPr/>
        </p:nvSpPr>
        <p:spPr>
          <a:xfrm>
            <a:off x="5310675" y="2824261"/>
            <a:ext cx="3742873" cy="2487423"/>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1200">
                <a:solidFill>
                  <a:srgbClr val="18191B"/>
                </a:solidFill>
                <a:latin typeface="ArialMT"/>
              </a:rPr>
              <a:t>Bonjour les amis! Je me sens honoré de recevoir ce prix d'excellence à une époque où le journalisme doit être à la fois une profession et une attitude. J'avoue que j'ai voulu abandonner plusieurs fois, j'ai eu le sentiment d'un discours vide, j'ai vu toutes les mutations de l'analyse à la dérision. Je pense que je suis revenu au journalisme à chaque fois avec le sentiment que nous devrions tous être à l'intérieur de l'histoire et non en dehors. Et il y a une autre chose extraordinaire, dans les relations franco-roumaines : si jusqu'à présent seuls la littérature, la musique, les arts et un peu d'histoire nous unissaient, aujourd'hui nous sommes unis par les politiques de sécurité, l'identité politique européenne, les institutions communes, les opportunités communes - c'est-à-dire exactement ce qui nous manquait pour être pleinement ensemble. Je suis convaincu, avec tout l'hiver difficile qui s'annonce, avec tous les défis, que nous parviendrons à générer une meilleure histoire pour tous.</a:t>
            </a:r>
            <a:endParaRPr lang="fr-FR" sz="1200" i="1">
              <a:latin typeface="Times" pitchFamily="2" charset="0"/>
            </a:endParaRPr>
          </a:p>
        </p:txBody>
      </p:sp>
      <p:pic>
        <p:nvPicPr>
          <p:cNvPr id="6" name="Picture 5">
            <a:extLst>
              <a:ext uri="{FF2B5EF4-FFF2-40B4-BE49-F238E27FC236}">
                <a16:creationId xmlns:a16="http://schemas.microsoft.com/office/drawing/2014/main" id="{269EEEAC-0800-A744-A27F-9261FA760F7E}"/>
              </a:ext>
            </a:extLst>
          </p:cNvPr>
          <p:cNvPicPr>
            <a:picLocks noChangeAspect="1"/>
          </p:cNvPicPr>
          <p:nvPr/>
        </p:nvPicPr>
        <p:blipFill>
          <a:blip r:embed="rId8"/>
          <a:stretch>
            <a:fillRect/>
          </a:stretch>
        </p:blipFill>
        <p:spPr>
          <a:xfrm>
            <a:off x="2775606" y="2967191"/>
            <a:ext cx="2238930" cy="1333083"/>
          </a:xfrm>
          <a:prstGeom prst="rect">
            <a:avLst/>
          </a:prstGeom>
        </p:spPr>
      </p:pic>
    </p:spTree>
    <p:extLst>
      <p:ext uri="{BB962C8B-B14F-4D97-AF65-F5344CB8AC3E}">
        <p14:creationId xmlns:p14="http://schemas.microsoft.com/office/powerpoint/2010/main" val="1401611331"/>
      </p:ext>
    </p:extLst>
  </p:cSld>
  <p:clrMapOvr>
    <a:masterClrMapping/>
  </p:clrMapOvr>
  <mc:AlternateContent xmlns:mc="http://schemas.openxmlformats.org/markup-compatibility/2006" xmlns:p14="http://schemas.microsoft.com/office/powerpoint/2010/main">
    <mc:Choice Requires="p14">
      <p:transition spd="slow" p14:dur="2000" advTm="7113"/>
    </mc:Choice>
    <mc:Fallback xmlns="">
      <p:transition spd="slow" advTm="711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56979" y="0"/>
            <a:ext cx="12192000" cy="7070581"/>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1183342" y="1268195"/>
            <a:ext cx="900492" cy="4576793"/>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1381" y="1530329"/>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120295"/>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58447" y="1530329"/>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1154475" y="1321042"/>
            <a:ext cx="958226" cy="661720"/>
          </a:xfrm>
          <a:prstGeom prst="rect">
            <a:avLst/>
          </a:prstGeom>
          <a:noFill/>
        </p:spPr>
        <p:txBody>
          <a:bodyPr wrap="square" rtlCol="0">
            <a:spAutoFit/>
          </a:bodyPr>
          <a:lstStyle/>
          <a:p>
            <a:r>
              <a:rPr lang="fr-FR" sz="400" b="1" i="1" err="1">
                <a:solidFill>
                  <a:srgbClr val="002060"/>
                </a:solidFill>
                <a:latin typeface="Times" pitchFamily="2" charset="0"/>
              </a:rPr>
              <a:t>Cuture</a:t>
            </a:r>
            <a:r>
              <a:rPr lang="fr-FR" sz="400" b="1" i="1">
                <a:solidFill>
                  <a:srgbClr val="002060"/>
                </a:solidFill>
                <a:latin typeface="Times" pitchFamily="2" charset="0"/>
              </a:rPr>
              <a:t> </a:t>
            </a:r>
            <a:r>
              <a:rPr lang="fr-FR" sz="400" b="1" i="1" err="1">
                <a:solidFill>
                  <a:srgbClr val="002060"/>
                </a:solidFill>
                <a:latin typeface="Times" pitchFamily="2" charset="0"/>
              </a:rPr>
              <a:t>Cucuteni</a:t>
            </a:r>
            <a:r>
              <a:rPr lang="fr-FR" sz="400" b="1" i="1">
                <a:solidFill>
                  <a:srgbClr val="002060"/>
                </a:solidFill>
                <a:latin typeface="Times" pitchFamily="2" charset="0"/>
              </a:rPr>
              <a:t> – </a:t>
            </a:r>
            <a:r>
              <a:rPr lang="fr-FR" sz="400" b="1" i="1" err="1">
                <a:solidFill>
                  <a:srgbClr val="002060"/>
                </a:solidFill>
                <a:latin typeface="Times" pitchFamily="2" charset="0"/>
              </a:rPr>
              <a:t>Trypillia</a:t>
            </a:r>
            <a:r>
              <a:rPr lang="fr-FR" sz="400" b="1" i="1">
                <a:solidFill>
                  <a:srgbClr val="002060"/>
                </a:solidFill>
                <a:latin typeface="Times" pitchFamily="2" charset="0"/>
              </a:rPr>
              <a:t> (5500 to 2750 </a:t>
            </a:r>
            <a:r>
              <a:rPr lang="fr-FR" sz="400" b="1" i="1" err="1">
                <a:solidFill>
                  <a:srgbClr val="002060"/>
                </a:solidFill>
                <a:latin typeface="Times" pitchFamily="2" charset="0"/>
              </a:rPr>
              <a:t>bc</a:t>
            </a:r>
            <a:r>
              <a:rPr lang="fr-FR" sz="400" b="1" i="1">
                <a:solidFill>
                  <a:srgbClr val="002060"/>
                </a:solidFill>
                <a:latin typeface="Times" pitchFamily="2" charset="0"/>
              </a:rPr>
              <a:t>): “Old Europe </a:t>
            </a:r>
            <a:r>
              <a:rPr lang="fr-FR" sz="400" b="1" i="1" err="1">
                <a:solidFill>
                  <a:srgbClr val="002060"/>
                </a:solidFill>
                <a:latin typeface="Times" pitchFamily="2" charset="0"/>
              </a:rPr>
              <a:t>was</a:t>
            </a:r>
            <a:r>
              <a:rPr lang="fr-FR" sz="400" b="1" i="1">
                <a:solidFill>
                  <a:srgbClr val="002060"/>
                </a:solidFill>
                <a:latin typeface="Times" pitchFamily="2" charset="0"/>
              </a:rPr>
              <a:t> </a:t>
            </a:r>
            <a:r>
              <a:rPr lang="fr-FR" sz="400" b="1" i="1" err="1">
                <a:solidFill>
                  <a:srgbClr val="002060"/>
                </a:solidFill>
                <a:latin typeface="Times" pitchFamily="2" charset="0"/>
              </a:rPr>
              <a:t>among</a:t>
            </a:r>
            <a:r>
              <a:rPr lang="fr-FR" sz="400" b="1" i="1">
                <a:solidFill>
                  <a:srgbClr val="002060"/>
                </a:solidFill>
                <a:latin typeface="Times" pitchFamily="2" charset="0"/>
              </a:rPr>
              <a:t> the </a:t>
            </a:r>
            <a:r>
              <a:rPr lang="fr-FR" sz="400" b="1" i="1" err="1">
                <a:solidFill>
                  <a:srgbClr val="002060"/>
                </a:solidFill>
                <a:latin typeface="Times" pitchFamily="2" charset="0"/>
              </a:rPr>
              <a:t>most</a:t>
            </a:r>
            <a:r>
              <a:rPr lang="fr-FR" sz="400" b="1" i="1">
                <a:solidFill>
                  <a:srgbClr val="002060"/>
                </a:solidFill>
                <a:latin typeface="Times" pitchFamily="2" charset="0"/>
              </a:rPr>
              <a:t> </a:t>
            </a:r>
            <a:r>
              <a:rPr lang="fr-FR" sz="400" b="1" i="1" err="1">
                <a:solidFill>
                  <a:srgbClr val="002060"/>
                </a:solidFill>
                <a:latin typeface="Times" pitchFamily="2" charset="0"/>
              </a:rPr>
              <a:t>sophisticated</a:t>
            </a:r>
            <a:r>
              <a:rPr lang="fr-FR" sz="400" b="1" i="1">
                <a:solidFill>
                  <a:srgbClr val="002060"/>
                </a:solidFill>
                <a:latin typeface="Times" pitchFamily="2" charset="0"/>
              </a:rPr>
              <a:t> and </a:t>
            </a:r>
            <a:r>
              <a:rPr lang="fr-FR" sz="400" b="1" i="1" err="1">
                <a:solidFill>
                  <a:srgbClr val="002060"/>
                </a:solidFill>
                <a:latin typeface="Times" pitchFamily="2" charset="0"/>
              </a:rPr>
              <a:t>technologically</a:t>
            </a:r>
            <a:r>
              <a:rPr lang="fr-FR" sz="400" b="1" i="1">
                <a:solidFill>
                  <a:srgbClr val="002060"/>
                </a:solidFill>
                <a:latin typeface="Times" pitchFamily="2" charset="0"/>
              </a:rPr>
              <a:t> </a:t>
            </a:r>
            <a:r>
              <a:rPr lang="fr-FR" sz="400" b="1" i="1" err="1">
                <a:solidFill>
                  <a:srgbClr val="002060"/>
                </a:solidFill>
                <a:latin typeface="Times" pitchFamily="2" charset="0"/>
              </a:rPr>
              <a:t>advanced</a:t>
            </a:r>
            <a:r>
              <a:rPr lang="fr-FR" sz="400" b="1" i="1">
                <a:solidFill>
                  <a:srgbClr val="002060"/>
                </a:solidFill>
                <a:latin typeface="Times" pitchFamily="2" charset="0"/>
              </a:rPr>
              <a:t> places in the world” John Noble </a:t>
            </a:r>
            <a:r>
              <a:rPr lang="fr-FR" sz="400" b="1" i="1" err="1">
                <a:solidFill>
                  <a:srgbClr val="002060"/>
                </a:solidFill>
                <a:latin typeface="Times" pitchFamily="2" charset="0"/>
              </a:rPr>
              <a:t>Wilford</a:t>
            </a:r>
            <a:r>
              <a:rPr lang="fr-FR" sz="400" b="1" i="1">
                <a:solidFill>
                  <a:srgbClr val="002060"/>
                </a:solidFill>
                <a:latin typeface="Times" pitchFamily="2" charset="0"/>
              </a:rPr>
              <a:t>, New York Times, 2009 in « A </a:t>
            </a:r>
            <a:r>
              <a:rPr lang="fr-FR" sz="400" b="1" i="1" err="1">
                <a:solidFill>
                  <a:srgbClr val="002060"/>
                </a:solidFill>
                <a:latin typeface="Times" pitchFamily="2" charset="0"/>
              </a:rPr>
              <a:t>Lost</a:t>
            </a:r>
            <a:r>
              <a:rPr lang="fr-FR" sz="400" b="1" i="1">
                <a:solidFill>
                  <a:srgbClr val="002060"/>
                </a:solidFill>
                <a:latin typeface="Times" pitchFamily="2" charset="0"/>
              </a:rPr>
              <a:t> </a:t>
            </a:r>
            <a:r>
              <a:rPr lang="fr-FR" sz="400" b="1" i="1" err="1">
                <a:solidFill>
                  <a:srgbClr val="002060"/>
                </a:solidFill>
                <a:latin typeface="Times" pitchFamily="2" charset="0"/>
              </a:rPr>
              <a:t>European</a:t>
            </a:r>
            <a:r>
              <a:rPr lang="fr-FR" sz="400" b="1" i="1">
                <a:solidFill>
                  <a:srgbClr val="002060"/>
                </a:solidFill>
                <a:latin typeface="Times" pitchFamily="2" charset="0"/>
              </a:rPr>
              <a:t> Culture, </a:t>
            </a:r>
            <a:r>
              <a:rPr lang="fr-FR" sz="400" b="1" i="1" err="1">
                <a:solidFill>
                  <a:srgbClr val="002060"/>
                </a:solidFill>
                <a:latin typeface="Times" pitchFamily="2" charset="0"/>
              </a:rPr>
              <a:t>Pulled</a:t>
            </a:r>
            <a:r>
              <a:rPr lang="fr-FR" sz="400" b="1" i="1">
                <a:solidFill>
                  <a:srgbClr val="002060"/>
                </a:solidFill>
                <a:latin typeface="Times" pitchFamily="2" charset="0"/>
              </a:rPr>
              <a:t> </a:t>
            </a:r>
            <a:r>
              <a:rPr lang="fr-FR" sz="400" b="1" i="1" err="1">
                <a:solidFill>
                  <a:srgbClr val="002060"/>
                </a:solidFill>
                <a:latin typeface="Times" pitchFamily="2" charset="0"/>
              </a:rPr>
              <a:t>From</a:t>
            </a:r>
            <a:r>
              <a:rPr lang="fr-FR" sz="400" b="1" i="1">
                <a:solidFill>
                  <a:srgbClr val="002060"/>
                </a:solidFill>
                <a:latin typeface="Times" pitchFamily="2" charset="0"/>
              </a:rPr>
              <a:t> </a:t>
            </a:r>
            <a:r>
              <a:rPr lang="fr-FR" sz="400" b="1" i="1" err="1">
                <a:solidFill>
                  <a:srgbClr val="002060"/>
                </a:solidFill>
                <a:latin typeface="Times" pitchFamily="2" charset="0"/>
              </a:rPr>
              <a:t>Obscurity</a:t>
            </a:r>
            <a:r>
              <a:rPr lang="fr-FR" sz="400" b="1" i="1">
                <a:solidFill>
                  <a:srgbClr val="002060"/>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2340394" y="4373852"/>
            <a:ext cx="908541" cy="430887"/>
          </a:xfrm>
          <a:prstGeom prst="rect">
            <a:avLst/>
          </a:prstGeom>
          <a:noFill/>
        </p:spPr>
        <p:txBody>
          <a:bodyPr wrap="square" rtlCol="0">
            <a:spAutoFit/>
          </a:bodyPr>
          <a:lstStyle/>
          <a:p>
            <a:r>
              <a:rPr lang="fr-FR" sz="400" b="1" i="1">
                <a:solidFill>
                  <a:schemeClr val="bg1"/>
                </a:solidFill>
                <a:latin typeface="Times" pitchFamily="2" charset="0"/>
              </a:rPr>
              <a:t>Culture </a:t>
            </a:r>
            <a:r>
              <a:rPr lang="fr-FR" sz="400" b="1" i="1" err="1">
                <a:solidFill>
                  <a:schemeClr val="bg1"/>
                </a:solidFill>
                <a:latin typeface="Times" pitchFamily="2" charset="0"/>
              </a:rPr>
              <a:t>Hamangia</a:t>
            </a:r>
            <a:r>
              <a:rPr lang="fr-FR" sz="400" b="1" i="1">
                <a:solidFill>
                  <a:schemeClr val="bg1"/>
                </a:solidFill>
                <a:latin typeface="Times" pitchFamily="2" charset="0"/>
              </a:rPr>
              <a:t> </a:t>
            </a:r>
          </a:p>
          <a:p>
            <a:r>
              <a:rPr lang="fr-FR" sz="400" b="1" i="1">
                <a:solidFill>
                  <a:schemeClr val="bg1"/>
                </a:solidFill>
                <a:latin typeface="Times" pitchFamily="2" charset="0"/>
              </a:rPr>
              <a:t>(</a:t>
            </a:r>
            <a:r>
              <a:rPr lang="fr-FR" sz="400" b="1" i="1">
                <a:solidFill>
                  <a:srgbClr val="002060"/>
                </a:solidFill>
                <a:latin typeface="Times" pitchFamily="2" charset="0"/>
              </a:rPr>
              <a:t>5000 av. J.-C.) </a:t>
            </a:r>
          </a:p>
          <a:p>
            <a:r>
              <a:rPr lang="fr-FR" sz="400" b="1" i="1">
                <a:solidFill>
                  <a:srgbClr val="002060"/>
                </a:solidFill>
                <a:latin typeface="Times" pitchFamily="2" charset="0"/>
              </a:rPr>
              <a:t>« Le Penseur  de </a:t>
            </a:r>
            <a:r>
              <a:rPr lang="fr-FR" sz="400" b="1" i="1" err="1">
                <a:solidFill>
                  <a:srgbClr val="002060"/>
                </a:solidFill>
                <a:latin typeface="Times" pitchFamily="2" charset="0"/>
              </a:rPr>
              <a:t>Cernavoda</a:t>
            </a:r>
            <a:r>
              <a:rPr lang="fr-FR" sz="400" b="1" i="1">
                <a:solidFill>
                  <a:srgbClr val="002060"/>
                </a:solidFill>
                <a:latin typeface="Times" pitchFamily="2" charset="0"/>
              </a:rPr>
              <a:t> </a:t>
            </a:r>
            <a:r>
              <a:rPr lang="fr-FR" sz="700" b="1" i="1">
                <a:solidFill>
                  <a:srgbClr val="002060"/>
                </a:solidFill>
                <a:latin typeface="Times" pitchFamily="2" charset="0"/>
              </a:rPr>
              <a:t>»</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3091024" y="5082554"/>
            <a:ext cx="3115005" cy="593860"/>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endParaRPr lang="fr-FR" altLang="fr-FR" sz="400" dirty="0">
              <a:solidFill>
                <a:srgbClr val="002060"/>
              </a:solidFill>
              <a:latin typeface="Times" pitchFamily="2" charset="0"/>
            </a:endParaRPr>
          </a:p>
          <a:p>
            <a:pPr algn="l" eaLnBrk="0" fontAlgn="base" hangingPunct="0">
              <a:lnSpc>
                <a:spcPct val="100000"/>
              </a:lnSpc>
              <a:spcAft>
                <a:spcPct val="0"/>
              </a:spcAft>
            </a:pPr>
            <a:endParaRPr lang="fr-FR" altLang="fr-FR" sz="400" dirty="0">
              <a:solidFill>
                <a:srgbClr val="002060"/>
              </a:solidFill>
              <a:latin typeface="Times" pitchFamily="2" charset="0"/>
            </a:endParaRPr>
          </a:p>
          <a:p>
            <a:pPr algn="l" eaLnBrk="0" fontAlgn="base" hangingPunct="0">
              <a:lnSpc>
                <a:spcPct val="100000"/>
              </a:lnSpc>
              <a:spcAft>
                <a:spcPct val="0"/>
              </a:spcAft>
            </a:pPr>
            <a:br>
              <a:rPr lang="fr-FR" altLang="fr-FR" sz="1000" dirty="0">
                <a:solidFill>
                  <a:srgbClr val="002060"/>
                </a:solidFill>
                <a:latin typeface="Times" pitchFamily="2" charset="0"/>
              </a:rPr>
            </a:br>
            <a:endParaRPr lang="fr-FR" altLang="fr-FR" sz="1400" dirty="0">
              <a:solidFill>
                <a:srgbClr val="002060"/>
              </a:solidFill>
              <a:latin typeface="Times" pitchFamily="2" charset="0"/>
            </a:endParaRPr>
          </a:p>
          <a:p>
            <a:pPr algn="l"/>
            <a:r>
              <a:rPr lang="fr-FR" sz="1400" b="1" i="1" dirty="0">
                <a:solidFill>
                  <a:srgbClr val="002060"/>
                </a:solidFill>
                <a:latin typeface="Times" pitchFamily="2" charset="0"/>
              </a:rPr>
              <a:t>Sommet européen d’affaires </a:t>
            </a:r>
          </a:p>
          <a:p>
            <a:pPr algn="l"/>
            <a:r>
              <a:rPr lang="fr-FR" sz="1400" b="1" i="1" dirty="0">
                <a:solidFill>
                  <a:srgbClr val="002060"/>
                </a:solidFill>
                <a:latin typeface="Times" pitchFamily="2" charset="0"/>
              </a:rPr>
              <a:t>franco-roumain</a:t>
            </a:r>
            <a:r>
              <a:rPr lang="fr-FR" sz="1400" dirty="0">
                <a:solidFill>
                  <a:srgbClr val="002060"/>
                </a:solidFill>
                <a:latin typeface="Times" pitchFamily="2" charset="0"/>
              </a:rPr>
              <a:t> </a:t>
            </a:r>
          </a:p>
          <a:p>
            <a:pPr algn="l"/>
            <a:endParaRPr lang="fr-FR" sz="1400" b="1" i="1" dirty="0">
              <a:solidFill>
                <a:srgbClr val="002060"/>
              </a:solidFill>
              <a:latin typeface="Times" pitchFamily="2" charset="0"/>
            </a:endParaRPr>
          </a:p>
          <a:p>
            <a:pPr algn="l"/>
            <a:r>
              <a:rPr lang="fr-FR" sz="400" b="1" i="1" dirty="0">
                <a:latin typeface="Times" pitchFamily="2" charset="0"/>
              </a:rPr>
              <a:t>organisé par Interview Francophone en lien avec des cadres roumains en France</a:t>
            </a:r>
            <a:r>
              <a:rPr lang="fr-FR" sz="400" dirty="0">
                <a:latin typeface="Times" pitchFamily="2" charset="0"/>
              </a:rPr>
              <a:t> </a:t>
            </a:r>
            <a:r>
              <a:rPr lang="fr-FR" sz="400" b="1" i="1" dirty="0">
                <a:latin typeface="Times" pitchFamily="2" charset="0"/>
              </a:rPr>
              <a:t>avec le parrainage du groupe interparlementaire d’amitié sénatorial France-Roumanie</a:t>
            </a:r>
            <a:endParaRPr lang="fr-FR" sz="400" dirty="0">
              <a:latin typeface="Times" pitchFamily="2" charset="0"/>
            </a:endParaRPr>
          </a:p>
          <a:p>
            <a:pPr algn="l"/>
            <a:r>
              <a:rPr lang="fr-FR" sz="400" b="1" i="1" dirty="0">
                <a:latin typeface="Times" pitchFamily="2" charset="0"/>
              </a:rPr>
              <a:t> </a:t>
            </a:r>
            <a:endParaRPr lang="fr-FR" sz="400" dirty="0">
              <a:latin typeface="Times" pitchFamily="2" charset="0"/>
            </a:endParaRPr>
          </a:p>
          <a:p>
            <a:pPr algn="l"/>
            <a:r>
              <a:rPr lang="fr-FR" sz="300" b="1" i="1" dirty="0">
                <a:latin typeface="Times" pitchFamily="2" charset="0"/>
              </a:rPr>
              <a:t>Vendredi 30 septembre 2022 de 14h00 à 18h00</a:t>
            </a:r>
            <a:r>
              <a:rPr lang="fr-FR" sz="300" dirty="0">
                <a:latin typeface="Times" pitchFamily="2" charset="0"/>
              </a:rPr>
              <a:t> </a:t>
            </a:r>
            <a:r>
              <a:rPr lang="fr-FR" sz="300" b="1" i="1" dirty="0">
                <a:latin typeface="Times" pitchFamily="2" charset="0"/>
              </a:rPr>
              <a:t>Palais du Luxembourg à Paris Salle René Monory et suivie de la remise des Prix d’Excellence en Salle Coty </a:t>
            </a:r>
          </a:p>
          <a:p>
            <a:pPr algn="l"/>
            <a:endParaRPr lang="fr-FR" sz="300" b="1" i="1" dirty="0">
              <a:latin typeface="Times" pitchFamily="2" charset="0"/>
            </a:endParaRPr>
          </a:p>
          <a:p>
            <a:pPr algn="l"/>
            <a:r>
              <a:rPr lang="fr-FR" sz="400" b="1" dirty="0">
                <a:latin typeface="Times" pitchFamily="2" charset="0"/>
              </a:rPr>
              <a:t>Remerciements officiels aux partenaires du Sommet 2022 et tout particulier, au PARTENAIRE PRINCIPAL, le Groupe </a:t>
            </a:r>
            <a:r>
              <a:rPr lang="fr-FR" sz="400" b="1" dirty="0">
                <a:solidFill>
                  <a:srgbClr val="FF0000"/>
                </a:solidFill>
                <a:latin typeface="Times" pitchFamily="2" charset="0"/>
              </a:rPr>
              <a:t>VEOLIA</a:t>
            </a:r>
            <a:r>
              <a:rPr lang="fr-FR" sz="400" b="1" dirty="0">
                <a:latin typeface="Times" pitchFamily="2" charset="0"/>
              </a:rPr>
              <a:t> </a:t>
            </a:r>
            <a:endParaRPr lang="fr-FR" sz="400" dirty="0">
              <a:latin typeface="Times" pitchFamily="2" charset="0"/>
            </a:endParaRPr>
          </a:p>
          <a:p>
            <a:pPr algn="l"/>
            <a:endParaRPr lang="fr-FR" sz="400" dirty="0">
              <a:latin typeface="Times" pitchFamily="2" charset="0"/>
            </a:endParaRPr>
          </a:p>
          <a:p>
            <a:pPr algn="l"/>
            <a:r>
              <a:rPr lang="fr-FR" sz="400" b="1" i="1" dirty="0">
                <a:latin typeface="Times" pitchFamily="2" charset="0"/>
              </a:rPr>
              <a:t>13h30-14h00 : Accueil au 15 rue de Vaugirard</a:t>
            </a:r>
            <a:endParaRPr lang="fr-FR" sz="400" dirty="0">
              <a:latin typeface="Times" pitchFamily="2" charset="0"/>
            </a:endParaRPr>
          </a:p>
          <a:p>
            <a:pPr algn="l"/>
            <a:r>
              <a:rPr lang="fr-FR" sz="400" b="1" i="1" dirty="0">
                <a:latin typeface="Times" pitchFamily="2" charset="0"/>
              </a:rPr>
              <a:t>14h00-18h00 : Colloque – Salle René Monory</a:t>
            </a:r>
            <a:endParaRPr lang="fr-FR" sz="400" dirty="0">
              <a:latin typeface="Times" pitchFamily="2" charset="0"/>
            </a:endParaRPr>
          </a:p>
          <a:p>
            <a:pPr algn="l"/>
            <a:r>
              <a:rPr lang="fr-FR" sz="400" dirty="0">
                <a:latin typeface="Times" pitchFamily="2" charset="0"/>
              </a:rPr>
              <a:t> </a:t>
            </a:r>
          </a:p>
          <a:p>
            <a:pPr algn="l"/>
            <a:r>
              <a:rPr lang="fr-FR" sz="400" dirty="0">
                <a:latin typeface="Times" pitchFamily="2" charset="0"/>
              </a:rPr>
              <a:t>Modérateur : Florin </a:t>
            </a:r>
            <a:r>
              <a:rPr lang="fr-FR" sz="400" dirty="0" err="1">
                <a:latin typeface="Times" pitchFamily="2" charset="0"/>
              </a:rPr>
              <a:t>Paun</a:t>
            </a:r>
            <a:r>
              <a:rPr lang="fr-FR" sz="400" dirty="0">
                <a:latin typeface="Times" pitchFamily="2" charset="0"/>
              </a:rPr>
              <a:t>, fondateur du Sommet d’affaires franco-roumain </a:t>
            </a:r>
          </a:p>
          <a:p>
            <a:pPr lvl="0" algn="l"/>
            <a:r>
              <a:rPr lang="fr-FR" sz="400" b="1" u="sng" dirty="0">
                <a:latin typeface="Times" pitchFamily="2" charset="0"/>
              </a:rPr>
              <a:t>14h00- 14h45 : Ouverture du sommet</a:t>
            </a:r>
            <a:endParaRPr lang="fr-FR" sz="400" dirty="0">
              <a:latin typeface="Times" pitchFamily="2" charset="0"/>
            </a:endParaRPr>
          </a:p>
          <a:p>
            <a:pPr algn="l"/>
            <a:r>
              <a:rPr lang="fr-FR" sz="400" dirty="0">
                <a:latin typeface="Times" pitchFamily="2" charset="0"/>
              </a:rPr>
              <a:t> </a:t>
            </a:r>
          </a:p>
          <a:p>
            <a:pPr lvl="0" algn="l"/>
            <a:r>
              <a:rPr lang="fr-FR" sz="400" i="1" dirty="0">
                <a:latin typeface="Times" pitchFamily="2" charset="0"/>
              </a:rPr>
              <a:t>Monsieur Florin </a:t>
            </a:r>
            <a:r>
              <a:rPr lang="fr-FR" sz="400" i="1" dirty="0" err="1">
                <a:latin typeface="Times" pitchFamily="2" charset="0"/>
              </a:rPr>
              <a:t>Paun</a:t>
            </a:r>
            <a:r>
              <a:rPr lang="fr-FR" sz="400" i="1" dirty="0">
                <a:latin typeface="Times" pitchFamily="2" charset="0"/>
              </a:rPr>
              <a:t>, Dr, Fondateur du Sommet d’affaires franco-roumain, Chevalier de l’Ordre National du Mérite  </a:t>
            </a:r>
            <a:endParaRPr lang="fr-FR" sz="400" dirty="0">
              <a:latin typeface="Times" pitchFamily="2" charset="0"/>
            </a:endParaRPr>
          </a:p>
          <a:p>
            <a:pPr lvl="0" algn="l"/>
            <a:r>
              <a:rPr lang="fr-FR" sz="400" b="1" i="1" dirty="0">
                <a:latin typeface="Times" pitchFamily="2" charset="0"/>
              </a:rPr>
              <a:t>Monsieur Bernard Fournier, Président du Groupe interparlementaire d’amitié sénatorial France-Roumanie</a:t>
            </a:r>
            <a:endParaRPr lang="fr-FR" sz="400" dirty="0">
              <a:latin typeface="Times" pitchFamily="2" charset="0"/>
            </a:endParaRPr>
          </a:p>
          <a:p>
            <a:pPr lvl="0" algn="l"/>
            <a:r>
              <a:rPr lang="fr-FR" sz="400" i="1" dirty="0">
                <a:latin typeface="Times" pitchFamily="2" charset="0"/>
              </a:rPr>
              <a:t>Message vidéo de Madame Laurence Auer, Ambassadrice de France en Roumanie </a:t>
            </a:r>
            <a:endParaRPr lang="fr-FR" sz="400" dirty="0">
              <a:latin typeface="Times" pitchFamily="2" charset="0"/>
            </a:endParaRPr>
          </a:p>
          <a:p>
            <a:pPr lvl="0" algn="l"/>
            <a:r>
              <a:rPr lang="fr-FR" sz="400" i="1" dirty="0">
                <a:latin typeface="Times" pitchFamily="2" charset="0"/>
              </a:rPr>
              <a:t>Madame </a:t>
            </a:r>
            <a:r>
              <a:rPr lang="fr-FR" sz="400" i="1" dirty="0" err="1">
                <a:latin typeface="Times" pitchFamily="2" charset="0"/>
              </a:rPr>
              <a:t>Sena</a:t>
            </a:r>
            <a:r>
              <a:rPr lang="fr-FR" sz="400" i="1" dirty="0">
                <a:latin typeface="Times" pitchFamily="2" charset="0"/>
              </a:rPr>
              <a:t> </a:t>
            </a:r>
            <a:r>
              <a:rPr lang="fr-FR" sz="400" i="1" dirty="0" err="1">
                <a:latin typeface="Times" pitchFamily="2" charset="0"/>
              </a:rPr>
              <a:t>Latif</a:t>
            </a:r>
            <a:r>
              <a:rPr lang="fr-FR" sz="400" i="1" dirty="0">
                <a:latin typeface="Times" pitchFamily="2" charset="0"/>
              </a:rPr>
              <a:t>, chargée d’affaires à l’Ambassade de Roumanie en France : Message du Ministre des Affaires Étrangères de la Roumanie</a:t>
            </a:r>
            <a:endParaRPr lang="fr-FR" sz="400" dirty="0">
              <a:latin typeface="Times" pitchFamily="2" charset="0"/>
            </a:endParaRPr>
          </a:p>
          <a:p>
            <a:pPr lvl="0" algn="l"/>
            <a:r>
              <a:rPr lang="fr-FR" sz="400" i="1" dirty="0">
                <a:latin typeface="Times" pitchFamily="2" charset="0"/>
              </a:rPr>
              <a:t>Message de Monsieur </a:t>
            </a:r>
            <a:r>
              <a:rPr lang="fr-FR" sz="400" i="1" dirty="0" err="1">
                <a:latin typeface="Times" pitchFamily="2" charset="0"/>
              </a:rPr>
              <a:t>Dacian</a:t>
            </a:r>
            <a:r>
              <a:rPr lang="fr-FR" sz="400" i="1" dirty="0">
                <a:latin typeface="Times" pitchFamily="2" charset="0"/>
              </a:rPr>
              <a:t> </a:t>
            </a:r>
            <a:r>
              <a:rPr lang="fr-FR" sz="400" i="1" dirty="0" err="1">
                <a:latin typeface="Times" pitchFamily="2" charset="0"/>
              </a:rPr>
              <a:t>Ciolos</a:t>
            </a:r>
            <a:r>
              <a:rPr lang="fr-FR" sz="400" i="1" dirty="0">
                <a:latin typeface="Times" pitchFamily="2" charset="0"/>
              </a:rPr>
              <a:t>, ancien Premier Ministre de la Roumanie, ancien Commissaire européen et eurodéputé (message vidéo)</a:t>
            </a:r>
            <a:endParaRPr lang="fr-FR" sz="400" dirty="0">
              <a:latin typeface="Times" pitchFamily="2" charset="0"/>
            </a:endParaRPr>
          </a:p>
          <a:p>
            <a:pPr lvl="0" algn="l"/>
            <a:r>
              <a:rPr lang="fr-FR" sz="400" i="1" dirty="0">
                <a:latin typeface="Times" pitchFamily="2" charset="0"/>
              </a:rPr>
              <a:t>Monsieur Philippe Etienne, Ambassadeur de France aux États Unis (message) </a:t>
            </a:r>
            <a:endParaRPr lang="fr-FR" sz="400" dirty="0">
              <a:latin typeface="Times" pitchFamily="2" charset="0"/>
            </a:endParaRPr>
          </a:p>
          <a:p>
            <a:pPr lvl="0" algn="l"/>
            <a:r>
              <a:rPr lang="fr-FR" sz="400" i="1" dirty="0">
                <a:latin typeface="Times" pitchFamily="2" charset="0"/>
              </a:rPr>
              <a:t>Monsieur Henri </a:t>
            </a:r>
            <a:r>
              <a:rPr lang="fr-FR" sz="400" i="1" dirty="0" err="1">
                <a:latin typeface="Times" pitchFamily="2" charset="0"/>
              </a:rPr>
              <a:t>Revol</a:t>
            </a:r>
            <a:r>
              <a:rPr lang="fr-FR" sz="400" i="1" dirty="0">
                <a:latin typeface="Times" pitchFamily="2" charset="0"/>
              </a:rPr>
              <a:t>, Sénateur honoraire, ancien Président du groupe d’amitié France-Roumanie</a:t>
            </a:r>
            <a:endParaRPr lang="fr-FR" sz="400" dirty="0">
              <a:latin typeface="Times" pitchFamily="2" charset="0"/>
            </a:endParaRPr>
          </a:p>
          <a:p>
            <a:pPr algn="l"/>
            <a:r>
              <a:rPr lang="fr-FR" sz="400" dirty="0">
                <a:latin typeface="Times" pitchFamily="2" charset="0"/>
              </a:rPr>
              <a:t> </a:t>
            </a:r>
          </a:p>
          <a:p>
            <a:pPr lvl="0" algn="l"/>
            <a:r>
              <a:rPr lang="fr-FR" sz="400" b="1" u="sng" dirty="0">
                <a:latin typeface="Times" pitchFamily="2" charset="0"/>
              </a:rPr>
              <a:t>14h45-15h30 : Collaborations d’affaires franco-roumaines qui font l’Europe</a:t>
            </a:r>
            <a:endParaRPr lang="fr-FR" sz="400" dirty="0">
              <a:latin typeface="Times" pitchFamily="2" charset="0"/>
            </a:endParaRPr>
          </a:p>
          <a:p>
            <a:pPr algn="l"/>
            <a:r>
              <a:rPr lang="fr-FR" sz="400" b="1" dirty="0">
                <a:latin typeface="Times" pitchFamily="2" charset="0"/>
              </a:rPr>
              <a:t> </a:t>
            </a:r>
            <a:endParaRPr lang="fr-FR" sz="400" dirty="0">
              <a:latin typeface="Times" pitchFamily="2" charset="0"/>
            </a:endParaRPr>
          </a:p>
          <a:p>
            <a:pPr lvl="0" algn="l"/>
            <a:r>
              <a:rPr lang="fr-FR" sz="400" i="1" dirty="0">
                <a:latin typeface="Times" pitchFamily="2" charset="0"/>
              </a:rPr>
              <a:t>Message de Monsieur </a:t>
            </a:r>
            <a:r>
              <a:rPr lang="fr-FR" sz="400" i="1" dirty="0" err="1">
                <a:latin typeface="Times" pitchFamily="2" charset="0"/>
              </a:rPr>
              <a:t>Mugur</a:t>
            </a:r>
            <a:r>
              <a:rPr lang="fr-FR" sz="400" i="1" dirty="0">
                <a:latin typeface="Times" pitchFamily="2" charset="0"/>
              </a:rPr>
              <a:t> </a:t>
            </a:r>
            <a:r>
              <a:rPr lang="fr-FR" sz="400" i="1" dirty="0" err="1">
                <a:latin typeface="Times" pitchFamily="2" charset="0"/>
              </a:rPr>
              <a:t>Isarescu</a:t>
            </a:r>
            <a:r>
              <a:rPr lang="fr-FR" sz="400" i="1" dirty="0">
                <a:latin typeface="Times" pitchFamily="2" charset="0"/>
              </a:rPr>
              <a:t>, Gouverneur de la Banque Nationale en Roumanie représenté par Monsieur Eugen </a:t>
            </a:r>
            <a:r>
              <a:rPr lang="fr-FR" sz="400" i="1" dirty="0" err="1">
                <a:latin typeface="Times" pitchFamily="2" charset="0"/>
              </a:rPr>
              <a:t>Radulescu</a:t>
            </a:r>
            <a:r>
              <a:rPr lang="fr-FR" sz="400" i="1" dirty="0">
                <a:latin typeface="Times" pitchFamily="2" charset="0"/>
              </a:rPr>
              <a:t>, Directeur du Département de la Stabilité Financière, BNR</a:t>
            </a:r>
            <a:endParaRPr lang="fr-FR" sz="400" dirty="0">
              <a:latin typeface="Times" pitchFamily="2" charset="0"/>
            </a:endParaRPr>
          </a:p>
          <a:p>
            <a:pPr lvl="0" algn="l"/>
            <a:r>
              <a:rPr lang="fr-FR" sz="400" i="1" dirty="0">
                <a:latin typeface="Times" pitchFamily="2" charset="0"/>
              </a:rPr>
              <a:t>Monsieur Antoine </a:t>
            </a:r>
            <a:r>
              <a:rPr lang="fr-FR" sz="400" i="1" dirty="0" err="1">
                <a:latin typeface="Times" pitchFamily="2" charset="0"/>
              </a:rPr>
              <a:t>Frerot</a:t>
            </a:r>
            <a:r>
              <a:rPr lang="fr-FR" sz="400" i="1" dirty="0">
                <a:latin typeface="Times" pitchFamily="2" charset="0"/>
              </a:rPr>
              <a:t>, PDG VEOLIA</a:t>
            </a:r>
            <a:endParaRPr lang="fr-FR" sz="400" dirty="0">
              <a:latin typeface="Times" pitchFamily="2" charset="0"/>
            </a:endParaRPr>
          </a:p>
          <a:p>
            <a:pPr lvl="0" algn="l"/>
            <a:r>
              <a:rPr lang="fr-FR" sz="400" i="1" dirty="0">
                <a:latin typeface="Times" pitchFamily="2" charset="0"/>
              </a:rPr>
              <a:t>Monsieur Denis Le </a:t>
            </a:r>
            <a:r>
              <a:rPr lang="fr-FR" sz="400" i="1" dirty="0" err="1">
                <a:latin typeface="Times" pitchFamily="2" charset="0"/>
              </a:rPr>
              <a:t>Vot</a:t>
            </a:r>
            <a:r>
              <a:rPr lang="fr-FR" sz="400" i="1" dirty="0">
                <a:latin typeface="Times" pitchFamily="2" charset="0"/>
              </a:rPr>
              <a:t>, CEO Dacia et Lada, et Monsieur Christophe </a:t>
            </a:r>
            <a:r>
              <a:rPr lang="fr-FR" sz="400" i="1" dirty="0" err="1">
                <a:latin typeface="Times" pitchFamily="2" charset="0"/>
              </a:rPr>
              <a:t>Dridi</a:t>
            </a:r>
            <a:r>
              <a:rPr lang="fr-FR" sz="400" i="1" dirty="0">
                <a:latin typeface="Times" pitchFamily="2" charset="0"/>
              </a:rPr>
              <a:t>, Directeur industrie Dacia (message) </a:t>
            </a:r>
            <a:endParaRPr lang="fr-FR" sz="400" dirty="0">
              <a:latin typeface="Times" pitchFamily="2" charset="0"/>
            </a:endParaRPr>
          </a:p>
          <a:p>
            <a:pPr lvl="0" algn="l"/>
            <a:r>
              <a:rPr lang="fr-FR" sz="400" i="1" dirty="0">
                <a:latin typeface="Times" pitchFamily="2" charset="0"/>
              </a:rPr>
              <a:t>Monsieur Fréderic Lamy, PDG de Leroy Merlin en Roumanie</a:t>
            </a:r>
            <a:endParaRPr lang="fr-FR" sz="400" dirty="0">
              <a:latin typeface="Times" pitchFamily="2" charset="0"/>
            </a:endParaRPr>
          </a:p>
          <a:p>
            <a:pPr lvl="0" algn="l"/>
            <a:r>
              <a:rPr lang="fr-FR" sz="400" i="1" dirty="0">
                <a:latin typeface="Times" pitchFamily="2" charset="0"/>
              </a:rPr>
              <a:t>Monsieur Christian </a:t>
            </a:r>
            <a:r>
              <a:rPr lang="fr-FR" sz="400" i="1" dirty="0" err="1">
                <a:latin typeface="Times" pitchFamily="2" charset="0"/>
              </a:rPr>
              <a:t>Nisipasu</a:t>
            </a:r>
            <a:r>
              <a:rPr lang="fr-FR" sz="400" i="1" dirty="0">
                <a:latin typeface="Times" pitchFamily="2" charset="0"/>
              </a:rPr>
              <a:t>, Président de la Chambre de Diplomatie commerciale avec la République Française</a:t>
            </a:r>
            <a:endParaRPr lang="fr-FR" sz="400" dirty="0">
              <a:latin typeface="Times" pitchFamily="2" charset="0"/>
            </a:endParaRPr>
          </a:p>
          <a:p>
            <a:pPr lvl="0" algn="l"/>
            <a:r>
              <a:rPr lang="fr-FR" sz="400" dirty="0">
                <a:latin typeface="Times" pitchFamily="2" charset="0"/>
              </a:rPr>
              <a:t>Monsieur Georges Fischer, ancien Chairman du Consortium </a:t>
            </a:r>
            <a:r>
              <a:rPr lang="fr-FR" sz="400" dirty="0" err="1">
                <a:latin typeface="Times" pitchFamily="2" charset="0"/>
              </a:rPr>
              <a:t>Worldchambers</a:t>
            </a:r>
            <a:r>
              <a:rPr lang="fr-FR" sz="400" dirty="0">
                <a:latin typeface="Times" pitchFamily="2" charset="0"/>
              </a:rPr>
              <a:t>, ancien Administrateur de l’ACSEL (association du commerce électronique)</a:t>
            </a:r>
          </a:p>
          <a:p>
            <a:pPr algn="l"/>
            <a:r>
              <a:rPr lang="fr-FR" sz="400" dirty="0">
                <a:latin typeface="Times" pitchFamily="2" charset="0"/>
              </a:rPr>
              <a:t> </a:t>
            </a:r>
          </a:p>
          <a:p>
            <a:pPr lvl="0" algn="l"/>
            <a:r>
              <a:rPr lang="fr-FR" sz="400" b="1" u="sng" dirty="0">
                <a:latin typeface="Times" pitchFamily="2" charset="0"/>
              </a:rPr>
              <a:t>15h30-16h00 : La force de la recherche et de l’innovation pour le futur de la collaboration franco-roumaine et européenne</a:t>
            </a:r>
            <a:endParaRPr lang="fr-FR" sz="400" dirty="0">
              <a:latin typeface="Times" pitchFamily="2" charset="0"/>
            </a:endParaRPr>
          </a:p>
          <a:p>
            <a:pPr algn="l"/>
            <a:r>
              <a:rPr lang="fr-FR" sz="400" dirty="0">
                <a:latin typeface="Times" pitchFamily="2" charset="0"/>
              </a:rPr>
              <a:t> </a:t>
            </a:r>
          </a:p>
          <a:p>
            <a:pPr lvl="0" algn="l"/>
            <a:r>
              <a:rPr lang="fr-FR" sz="400" i="1" dirty="0">
                <a:latin typeface="Times" pitchFamily="2" charset="0"/>
              </a:rPr>
              <a:t>Monsieur Bruno </a:t>
            </a:r>
            <a:r>
              <a:rPr lang="fr-FR" sz="400" i="1" dirty="0" err="1">
                <a:latin typeface="Times" pitchFamily="2" charset="0"/>
              </a:rPr>
              <a:t>Sainjon</a:t>
            </a:r>
            <a:r>
              <a:rPr lang="fr-FR" sz="400" i="1" dirty="0">
                <a:latin typeface="Times" pitchFamily="2" charset="0"/>
              </a:rPr>
              <a:t>, Président de l'ONERA (intervention en conclusion à 17h40) </a:t>
            </a:r>
            <a:endParaRPr lang="fr-FR" sz="400" dirty="0">
              <a:latin typeface="Times" pitchFamily="2" charset="0"/>
            </a:endParaRPr>
          </a:p>
          <a:p>
            <a:pPr lvl="0" algn="l"/>
            <a:r>
              <a:rPr lang="fr-FR" sz="400" i="1" dirty="0">
                <a:latin typeface="Times" pitchFamily="2" charset="0"/>
              </a:rPr>
              <a:t>Monsieur </a:t>
            </a:r>
            <a:r>
              <a:rPr lang="fr-FR" sz="400" i="1" dirty="0" err="1">
                <a:latin typeface="Times" pitchFamily="2" charset="0"/>
              </a:rPr>
              <a:t>Catalin</a:t>
            </a:r>
            <a:r>
              <a:rPr lang="fr-FR" sz="400" i="1" dirty="0">
                <a:latin typeface="Times" pitchFamily="2" charset="0"/>
              </a:rPr>
              <a:t> </a:t>
            </a:r>
            <a:r>
              <a:rPr lang="fr-FR" sz="400" i="1" dirty="0" err="1">
                <a:latin typeface="Times" pitchFamily="2" charset="0"/>
              </a:rPr>
              <a:t>Nae</a:t>
            </a:r>
            <a:r>
              <a:rPr lang="fr-FR" sz="400" i="1" dirty="0">
                <a:latin typeface="Times" pitchFamily="2" charset="0"/>
              </a:rPr>
              <a:t>, Président INCAS – Institut National de Recherche Aérospatiale</a:t>
            </a:r>
            <a:endParaRPr lang="fr-FR" sz="400" dirty="0">
              <a:latin typeface="Times" pitchFamily="2" charset="0"/>
            </a:endParaRPr>
          </a:p>
          <a:p>
            <a:pPr lvl="0" algn="l"/>
            <a:r>
              <a:rPr lang="fr-FR" sz="400" i="1" dirty="0">
                <a:latin typeface="Times" pitchFamily="2" charset="0"/>
              </a:rPr>
              <a:t>Monsieur Viorel </a:t>
            </a:r>
            <a:r>
              <a:rPr lang="fr-FR" sz="400" i="1" dirty="0" err="1">
                <a:latin typeface="Times" pitchFamily="2" charset="0"/>
              </a:rPr>
              <a:t>Manole</a:t>
            </a:r>
            <a:r>
              <a:rPr lang="fr-FR" sz="400" i="1" dirty="0">
                <a:latin typeface="Times" pitchFamily="2" charset="0"/>
              </a:rPr>
              <a:t>,  Directeur </a:t>
            </a:r>
            <a:r>
              <a:rPr lang="fr-FR" sz="400" i="1" dirty="0" err="1">
                <a:latin typeface="Times" pitchFamily="2" charset="0"/>
              </a:rPr>
              <a:t>Executif</a:t>
            </a:r>
            <a:r>
              <a:rPr lang="fr-FR" sz="400" i="1" dirty="0">
                <a:latin typeface="Times" pitchFamily="2" charset="0"/>
              </a:rPr>
              <a:t> de l’Association PATROMIL</a:t>
            </a:r>
            <a:endParaRPr lang="fr-FR" sz="400" dirty="0">
              <a:latin typeface="Times" pitchFamily="2" charset="0"/>
            </a:endParaRPr>
          </a:p>
          <a:p>
            <a:pPr lvl="0" algn="l"/>
            <a:r>
              <a:rPr lang="en-GB" sz="400" i="1" dirty="0">
                <a:latin typeface="Times" pitchFamily="2" charset="0"/>
              </a:rPr>
              <a:t>Monsieur Adrian </a:t>
            </a:r>
            <a:r>
              <a:rPr lang="en-GB" sz="400" i="1" dirty="0" err="1">
                <a:latin typeface="Times" pitchFamily="2" charset="0"/>
              </a:rPr>
              <a:t>Curaj</a:t>
            </a:r>
            <a:r>
              <a:rPr lang="en-GB" sz="400" i="1" dirty="0">
                <a:latin typeface="Times" pitchFamily="2" charset="0"/>
              </a:rPr>
              <a:t>, </a:t>
            </a:r>
            <a:r>
              <a:rPr lang="en-GB" sz="400" i="1" dirty="0" err="1">
                <a:latin typeface="Times" pitchFamily="2" charset="0"/>
              </a:rPr>
              <a:t>Dr.</a:t>
            </a:r>
            <a:r>
              <a:rPr lang="en-GB" sz="400" i="1" dirty="0">
                <a:latin typeface="Times" pitchFamily="2" charset="0"/>
              </a:rPr>
              <a:t>, EMBA, Directeur </a:t>
            </a:r>
            <a:r>
              <a:rPr lang="en-GB" sz="400" i="1" dirty="0" err="1">
                <a:latin typeface="Times" pitchFamily="2" charset="0"/>
              </a:rPr>
              <a:t>Général</a:t>
            </a:r>
            <a:r>
              <a:rPr lang="en-GB" sz="400" i="1" dirty="0">
                <a:latin typeface="Times" pitchFamily="2" charset="0"/>
              </a:rPr>
              <a:t> </a:t>
            </a:r>
            <a:r>
              <a:rPr lang="en-GB" sz="400" i="1" dirty="0" err="1">
                <a:latin typeface="Times" pitchFamily="2" charset="0"/>
              </a:rPr>
              <a:t>Executif</a:t>
            </a:r>
            <a:r>
              <a:rPr lang="en-GB" sz="400" i="1" dirty="0">
                <a:latin typeface="Times" pitchFamily="2" charset="0"/>
              </a:rPr>
              <a:t>, Agency for Higher Education Science and Innovation Funding (message) </a:t>
            </a:r>
            <a:endParaRPr lang="fr-FR" sz="400" dirty="0">
              <a:latin typeface="Times" pitchFamily="2" charset="0"/>
            </a:endParaRPr>
          </a:p>
          <a:p>
            <a:pPr lvl="0" algn="l"/>
            <a:r>
              <a:rPr lang="fr-FR" sz="400" i="1" dirty="0">
                <a:latin typeface="Times" pitchFamily="2" charset="0"/>
              </a:rPr>
              <a:t>Monsieur </a:t>
            </a:r>
            <a:r>
              <a:rPr lang="fr-FR" sz="400" i="1" dirty="0" err="1">
                <a:latin typeface="Times" pitchFamily="2" charset="0"/>
              </a:rPr>
              <a:t>Mihai</a:t>
            </a:r>
            <a:r>
              <a:rPr lang="fr-FR" sz="400" i="1" dirty="0">
                <a:latin typeface="Times" pitchFamily="2" charset="0"/>
              </a:rPr>
              <a:t> </a:t>
            </a:r>
            <a:r>
              <a:rPr lang="fr-FR" sz="400" i="1" dirty="0" err="1">
                <a:latin typeface="Times" pitchFamily="2" charset="0"/>
              </a:rPr>
              <a:t>Datcu</a:t>
            </a:r>
            <a:r>
              <a:rPr lang="fr-FR" sz="400" i="1" dirty="0">
                <a:latin typeface="Times" pitchFamily="2" charset="0"/>
              </a:rPr>
              <a:t>, Dr. Président du Centre d’Observation de la Terre (message) </a:t>
            </a:r>
            <a:endParaRPr lang="fr-FR" sz="400" dirty="0">
              <a:latin typeface="Times" pitchFamily="2" charset="0"/>
            </a:endParaRPr>
          </a:p>
          <a:p>
            <a:pPr lvl="0" algn="l"/>
            <a:r>
              <a:rPr lang="fr-FR" sz="400" i="1" dirty="0">
                <a:latin typeface="Times" pitchFamily="2" charset="0"/>
              </a:rPr>
              <a:t>Monsieur Bruno </a:t>
            </a:r>
            <a:r>
              <a:rPr lang="fr-FR" sz="400" i="1" dirty="0" err="1">
                <a:latin typeface="Times" pitchFamily="2" charset="0"/>
              </a:rPr>
              <a:t>Chanetz</a:t>
            </a:r>
            <a:r>
              <a:rPr lang="fr-FR" sz="400" i="1" dirty="0">
                <a:latin typeface="Times" pitchFamily="2" charset="0"/>
              </a:rPr>
              <a:t>, Directeur de recherche, Président de l’Association </a:t>
            </a:r>
            <a:r>
              <a:rPr lang="fr-FR" sz="400" i="1" dirty="0" err="1">
                <a:latin typeface="Times" pitchFamily="2" charset="0"/>
              </a:rPr>
              <a:t>Alumni</a:t>
            </a:r>
            <a:r>
              <a:rPr lang="fr-FR" sz="400" i="1" dirty="0">
                <a:latin typeface="Times" pitchFamily="2" charset="0"/>
              </a:rPr>
              <a:t> </a:t>
            </a:r>
            <a:r>
              <a:rPr lang="fr-FR" sz="400" i="1" dirty="0" err="1">
                <a:latin typeface="Times" pitchFamily="2" charset="0"/>
              </a:rPr>
              <a:t>Onera</a:t>
            </a:r>
            <a:endParaRPr lang="fr-FR" sz="400" dirty="0">
              <a:latin typeface="Times" pitchFamily="2" charset="0"/>
            </a:endParaRPr>
          </a:p>
          <a:p>
            <a:pPr lvl="0" algn="l"/>
            <a:r>
              <a:rPr lang="fr-FR" sz="400" i="1" dirty="0">
                <a:latin typeface="Times" pitchFamily="2" charset="0"/>
              </a:rPr>
              <a:t>Monsieur </a:t>
            </a:r>
            <a:r>
              <a:rPr lang="fr-FR" sz="400" i="1" dirty="0" err="1">
                <a:latin typeface="Times" pitchFamily="2" charset="0"/>
              </a:rPr>
              <a:t>Stelian</a:t>
            </a:r>
            <a:r>
              <a:rPr lang="fr-FR" sz="400" i="1" dirty="0">
                <a:latin typeface="Times" pitchFamily="2" charset="0"/>
              </a:rPr>
              <a:t> Brad, Dr. Président de Cluj IT Cluster (message vidéo) </a:t>
            </a:r>
            <a:endParaRPr lang="fr-FR" sz="400" dirty="0">
              <a:latin typeface="Times" pitchFamily="2" charset="0"/>
            </a:endParaRPr>
          </a:p>
          <a:p>
            <a:pPr lvl="0" algn="l"/>
            <a:r>
              <a:rPr lang="fr-FR" sz="400" i="1" dirty="0">
                <a:latin typeface="Times" pitchFamily="2" charset="0"/>
              </a:rPr>
              <a:t>Monsieur Laurent Chaudron, Dr. scientifique de l’aérospatiale et de l’IA </a:t>
            </a:r>
            <a:endParaRPr lang="fr-FR" sz="400" dirty="0">
              <a:latin typeface="Times" pitchFamily="2" charset="0"/>
            </a:endParaRPr>
          </a:p>
          <a:p>
            <a:pPr lvl="0" algn="l"/>
            <a:r>
              <a:rPr lang="fr-FR" sz="400" i="1" dirty="0">
                <a:latin typeface="Times" pitchFamily="2" charset="0"/>
              </a:rPr>
              <a:t>Monsieur </a:t>
            </a:r>
            <a:r>
              <a:rPr lang="fr-FR" sz="400" i="1" dirty="0" err="1">
                <a:latin typeface="Times" pitchFamily="2" charset="0"/>
              </a:rPr>
              <a:t>Dorin</a:t>
            </a:r>
            <a:r>
              <a:rPr lang="fr-FR" sz="400" i="1" dirty="0">
                <a:latin typeface="Times" pitchFamily="2" charset="0"/>
              </a:rPr>
              <a:t> </a:t>
            </a:r>
            <a:r>
              <a:rPr lang="fr-FR" sz="400" i="1" dirty="0" err="1">
                <a:latin typeface="Times" pitchFamily="2" charset="0"/>
              </a:rPr>
              <a:t>Dusciac</a:t>
            </a:r>
            <a:r>
              <a:rPr lang="fr-FR" sz="400" i="1" dirty="0">
                <a:latin typeface="Times" pitchFamily="2" charset="0"/>
              </a:rPr>
              <a:t>, Dr, ancien Ministre délégué à l’Environnement de la République de Moldavie</a:t>
            </a:r>
            <a:endParaRPr lang="fr-FR" sz="400" dirty="0">
              <a:latin typeface="Times" pitchFamily="2" charset="0"/>
            </a:endParaRPr>
          </a:p>
          <a:p>
            <a:pPr lvl="0" algn="l"/>
            <a:r>
              <a:rPr lang="fr-FR" sz="400" i="1" dirty="0">
                <a:latin typeface="Times" pitchFamily="2" charset="0"/>
              </a:rPr>
              <a:t>Message de Monsieur Dumitru-</a:t>
            </a:r>
            <a:r>
              <a:rPr lang="fr-FR" sz="400" i="1" dirty="0" err="1">
                <a:latin typeface="Times" pitchFamily="2" charset="0"/>
              </a:rPr>
              <a:t>Dorin</a:t>
            </a:r>
            <a:r>
              <a:rPr lang="fr-FR" sz="400" i="1" dirty="0">
                <a:latin typeface="Times" pitchFamily="2" charset="0"/>
              </a:rPr>
              <a:t> </a:t>
            </a:r>
            <a:r>
              <a:rPr lang="fr-FR" sz="400" i="1" dirty="0" err="1">
                <a:latin typeface="Times" pitchFamily="2" charset="0"/>
              </a:rPr>
              <a:t>Prunariu</a:t>
            </a:r>
            <a:r>
              <a:rPr lang="fr-FR" sz="400" i="1" dirty="0">
                <a:latin typeface="Times" pitchFamily="2" charset="0"/>
              </a:rPr>
              <a:t>, spationaute roumain, 103</a:t>
            </a:r>
            <a:r>
              <a:rPr lang="fr-FR" sz="400" i="1" baseline="30000" dirty="0">
                <a:latin typeface="Times" pitchFamily="2" charset="0"/>
              </a:rPr>
              <a:t>e</a:t>
            </a:r>
            <a:r>
              <a:rPr lang="fr-FR" sz="400" i="1" dirty="0">
                <a:latin typeface="Times" pitchFamily="2" charset="0"/>
              </a:rPr>
              <a:t> cosmonaute du monde (message vidéo)</a:t>
            </a:r>
            <a:endParaRPr lang="fr-FR" sz="400" dirty="0">
              <a:latin typeface="Times" pitchFamily="2" charset="0"/>
            </a:endParaRPr>
          </a:p>
          <a:p>
            <a:pPr lvl="0" algn="l"/>
            <a:r>
              <a:rPr lang="fr-FR" sz="400" i="1" dirty="0">
                <a:latin typeface="Times" pitchFamily="2" charset="0"/>
              </a:rPr>
              <a:t>Message de Monsieur </a:t>
            </a:r>
            <a:r>
              <a:rPr lang="fr-FR" sz="400" i="1" dirty="0" err="1">
                <a:latin typeface="Times" pitchFamily="2" charset="0"/>
              </a:rPr>
              <a:t>Mirel</a:t>
            </a:r>
            <a:r>
              <a:rPr lang="fr-FR" sz="400" i="1" dirty="0">
                <a:latin typeface="Times" pitchFamily="2" charset="0"/>
              </a:rPr>
              <a:t> </a:t>
            </a:r>
            <a:r>
              <a:rPr lang="fr-FR" sz="400" i="1" dirty="0" err="1">
                <a:latin typeface="Times" pitchFamily="2" charset="0"/>
              </a:rPr>
              <a:t>Birlan</a:t>
            </a:r>
            <a:r>
              <a:rPr lang="fr-FR" sz="400" i="1" dirty="0">
                <a:latin typeface="Times" pitchFamily="2" charset="0"/>
              </a:rPr>
              <a:t>, Dr. Directeur de l’Institut Astronomique de l’Académie Roumaine (message vidéo)</a:t>
            </a:r>
            <a:endParaRPr lang="fr-FR" sz="400" dirty="0">
              <a:latin typeface="Times" pitchFamily="2" charset="0"/>
            </a:endParaRPr>
          </a:p>
          <a:p>
            <a:pPr lvl="0" algn="l"/>
            <a:r>
              <a:rPr lang="fr-FR" sz="400" i="1" dirty="0">
                <a:latin typeface="Times" pitchFamily="2" charset="0"/>
              </a:rPr>
              <a:t>Nicolas et </a:t>
            </a:r>
            <a:r>
              <a:rPr lang="fr-FR" sz="400" i="1" dirty="0" err="1">
                <a:latin typeface="Times" pitchFamily="2" charset="0"/>
              </a:rPr>
              <a:t>Alina</a:t>
            </a:r>
            <a:r>
              <a:rPr lang="fr-FR" sz="400" i="1" dirty="0">
                <a:latin typeface="Times" pitchFamily="2" charset="0"/>
              </a:rPr>
              <a:t> </a:t>
            </a:r>
            <a:r>
              <a:rPr lang="fr-FR" sz="400" i="1" dirty="0" err="1">
                <a:latin typeface="Times" pitchFamily="2" charset="0"/>
              </a:rPr>
              <a:t>Vendenberghe</a:t>
            </a:r>
            <a:r>
              <a:rPr lang="fr-FR" sz="400" i="1" dirty="0">
                <a:latin typeface="Times" pitchFamily="2" charset="0"/>
              </a:rPr>
              <a:t>, </a:t>
            </a:r>
            <a:r>
              <a:rPr lang="fr-FR" sz="400" i="1" dirty="0" err="1">
                <a:latin typeface="Times" pitchFamily="2" charset="0"/>
              </a:rPr>
              <a:t>co-founders</a:t>
            </a:r>
            <a:r>
              <a:rPr lang="fr-FR" sz="400" i="1" dirty="0">
                <a:latin typeface="Times" pitchFamily="2" charset="0"/>
              </a:rPr>
              <a:t> du licorne Chili-Piper (message vidéo) et représentés par Monsieur Julien </a:t>
            </a:r>
            <a:r>
              <a:rPr lang="fr-FR" sz="400" i="1" dirty="0" err="1">
                <a:latin typeface="Times" pitchFamily="2" charset="0"/>
              </a:rPr>
              <a:t>Duhaubois</a:t>
            </a:r>
            <a:r>
              <a:rPr lang="fr-FR" sz="400" i="1" dirty="0">
                <a:latin typeface="Times" pitchFamily="2" charset="0"/>
              </a:rPr>
              <a:t>, le VP New </a:t>
            </a:r>
            <a:r>
              <a:rPr lang="fr-FR" sz="400" i="1" dirty="0" err="1">
                <a:latin typeface="Times" pitchFamily="2" charset="0"/>
              </a:rPr>
              <a:t>Markets</a:t>
            </a:r>
            <a:r>
              <a:rPr lang="fr-FR" sz="400" i="1" dirty="0">
                <a:latin typeface="Times" pitchFamily="2" charset="0"/>
              </a:rPr>
              <a:t>, Chili Piper</a:t>
            </a:r>
            <a:endParaRPr lang="fr-FR" sz="400" dirty="0">
              <a:latin typeface="Times" pitchFamily="2" charset="0"/>
            </a:endParaRPr>
          </a:p>
          <a:p>
            <a:pPr algn="l"/>
            <a:r>
              <a:rPr lang="fr-FR" sz="400" b="1" dirty="0">
                <a:latin typeface="Times" pitchFamily="2" charset="0"/>
              </a:rPr>
              <a:t> </a:t>
            </a:r>
            <a:endParaRPr lang="fr-FR" sz="400" dirty="0">
              <a:latin typeface="Times" pitchFamily="2" charset="0"/>
            </a:endParaRPr>
          </a:p>
          <a:p>
            <a:pPr lvl="0" algn="l"/>
            <a:r>
              <a:rPr lang="fr-FR" sz="400" b="1" i="1" u="sng" dirty="0">
                <a:latin typeface="Times" pitchFamily="2" charset="0"/>
              </a:rPr>
              <a:t>16h00-16h15 : L’amitié franco-roumaine dans les villes et régions</a:t>
            </a:r>
            <a:endParaRPr lang="fr-FR" sz="400" dirty="0">
              <a:latin typeface="Times" pitchFamily="2" charset="0"/>
            </a:endParaRPr>
          </a:p>
          <a:p>
            <a:pPr algn="l"/>
            <a:r>
              <a:rPr lang="fr-FR" sz="400" b="1" i="1" dirty="0">
                <a:latin typeface="Times" pitchFamily="2" charset="0"/>
              </a:rPr>
              <a:t> </a:t>
            </a:r>
            <a:endParaRPr lang="fr-FR" sz="400" dirty="0">
              <a:latin typeface="Times" pitchFamily="2" charset="0"/>
            </a:endParaRPr>
          </a:p>
          <a:p>
            <a:pPr lvl="0" algn="l"/>
            <a:r>
              <a:rPr lang="fr-FR" sz="400" i="1" dirty="0">
                <a:latin typeface="Times" pitchFamily="2" charset="0"/>
              </a:rPr>
              <a:t>Monsieur André Santini, Maire d’Issy-les-Moulineaux : représenté par Madame Caroline </a:t>
            </a:r>
            <a:r>
              <a:rPr lang="fr-FR" sz="400" i="1" dirty="0" err="1">
                <a:latin typeface="Times" pitchFamily="2" charset="0"/>
              </a:rPr>
              <a:t>Millan</a:t>
            </a:r>
            <a:r>
              <a:rPr lang="fr-FR" sz="400" i="1" dirty="0">
                <a:latin typeface="Times" pitchFamily="2" charset="0"/>
              </a:rPr>
              <a:t>, Conseillère municipale déléguée au Tourisme, aux Relations Internationales et à la Communication de la ville Issy-les-Moulineaux</a:t>
            </a:r>
            <a:endParaRPr lang="fr-FR" sz="400" dirty="0">
              <a:latin typeface="Times" pitchFamily="2" charset="0"/>
            </a:endParaRPr>
          </a:p>
          <a:p>
            <a:pPr lvl="0" algn="l"/>
            <a:r>
              <a:rPr lang="fr-FR" sz="400" i="1" dirty="0">
                <a:latin typeface="Times" pitchFamily="2" charset="0"/>
              </a:rPr>
              <a:t>Monsieur Thierry </a:t>
            </a:r>
            <a:r>
              <a:rPr lang="fr-FR" sz="400" i="1" dirty="0" err="1">
                <a:latin typeface="Times" pitchFamily="2" charset="0"/>
              </a:rPr>
              <a:t>Meignen</a:t>
            </a:r>
            <a:r>
              <a:rPr lang="fr-FR" sz="400" i="1" dirty="0">
                <a:latin typeface="Times" pitchFamily="2" charset="0"/>
              </a:rPr>
              <a:t>, ancien maire de Blanc-Mesnil</a:t>
            </a:r>
            <a:endParaRPr lang="fr-FR" sz="400" dirty="0">
              <a:latin typeface="Times" pitchFamily="2" charset="0"/>
            </a:endParaRPr>
          </a:p>
          <a:p>
            <a:pPr lvl="0" algn="l"/>
            <a:r>
              <a:rPr lang="fr-FR" sz="400" i="1" dirty="0">
                <a:latin typeface="Times" pitchFamily="2" charset="0"/>
              </a:rPr>
              <a:t>Madame Astrid Cora </a:t>
            </a:r>
            <a:r>
              <a:rPr lang="fr-FR" sz="400" i="1" dirty="0" err="1">
                <a:latin typeface="Times" pitchFamily="2" charset="0"/>
              </a:rPr>
              <a:t>Fodor</a:t>
            </a:r>
            <a:r>
              <a:rPr lang="fr-FR" sz="400" i="1" dirty="0">
                <a:latin typeface="Times" pitchFamily="2" charset="0"/>
              </a:rPr>
              <a:t>, Maire de la Ville Sibiu en Roumanie (message)</a:t>
            </a:r>
            <a:endParaRPr lang="fr-FR" sz="400" dirty="0">
              <a:latin typeface="Times" pitchFamily="2" charset="0"/>
            </a:endParaRPr>
          </a:p>
          <a:p>
            <a:pPr algn="l"/>
            <a:r>
              <a:rPr lang="fr-FR" sz="400" b="1" dirty="0">
                <a:latin typeface="Times" pitchFamily="2" charset="0"/>
              </a:rPr>
              <a:t> </a:t>
            </a:r>
            <a:endParaRPr lang="fr-FR" sz="400" dirty="0">
              <a:latin typeface="Times" pitchFamily="2" charset="0"/>
            </a:endParaRPr>
          </a:p>
          <a:p>
            <a:pPr lvl="0" algn="l"/>
            <a:r>
              <a:rPr lang="fr-FR" sz="400" b="1" u="sng" dirty="0">
                <a:latin typeface="Times" pitchFamily="2" charset="0"/>
              </a:rPr>
              <a:t>16h15-16h40 : L’amitié franco-roumaine dans la culture et de l’art en France </a:t>
            </a:r>
            <a:endParaRPr lang="fr-FR" sz="400" dirty="0">
              <a:latin typeface="Times" pitchFamily="2" charset="0"/>
            </a:endParaRPr>
          </a:p>
          <a:p>
            <a:pPr algn="l"/>
            <a:r>
              <a:rPr lang="fr-FR" sz="400" b="1" dirty="0">
                <a:latin typeface="Times" pitchFamily="2" charset="0"/>
              </a:rPr>
              <a:t> </a:t>
            </a:r>
            <a:endParaRPr lang="fr-FR" sz="400" dirty="0">
              <a:latin typeface="Times" pitchFamily="2" charset="0"/>
            </a:endParaRPr>
          </a:p>
          <a:p>
            <a:pPr lvl="0" algn="l"/>
            <a:r>
              <a:rPr lang="fr-FR" sz="400" i="1" dirty="0">
                <a:latin typeface="Times" pitchFamily="2" charset="0"/>
              </a:rPr>
              <a:t>Monsieur </a:t>
            </a:r>
            <a:r>
              <a:rPr lang="fr-FR" sz="400" i="1" dirty="0" err="1">
                <a:latin typeface="Times" pitchFamily="2" charset="0"/>
              </a:rPr>
              <a:t>Petrika</a:t>
            </a:r>
            <a:r>
              <a:rPr lang="fr-FR" sz="400" i="1" dirty="0">
                <a:latin typeface="Times" pitchFamily="2" charset="0"/>
              </a:rPr>
              <a:t> Ionesco (Petre </a:t>
            </a:r>
            <a:r>
              <a:rPr lang="fr-FR" sz="400" i="1" dirty="0" err="1">
                <a:latin typeface="Times" pitchFamily="2" charset="0"/>
              </a:rPr>
              <a:t>Ionescu</a:t>
            </a:r>
            <a:r>
              <a:rPr lang="fr-FR" sz="400" i="1" dirty="0">
                <a:latin typeface="Times" pitchFamily="2" charset="0"/>
              </a:rPr>
              <a:t>), Metteur en scène d'opéra et de théâtre et scénographe. Écrivain</a:t>
            </a:r>
            <a:endParaRPr lang="fr-FR" sz="400" dirty="0">
              <a:latin typeface="Times" pitchFamily="2" charset="0"/>
            </a:endParaRPr>
          </a:p>
          <a:p>
            <a:pPr lvl="0" algn="l"/>
            <a:r>
              <a:rPr lang="fr-FR" sz="400" i="1" dirty="0">
                <a:latin typeface="Times" pitchFamily="2" charset="0"/>
              </a:rPr>
              <a:t>Monsieur Radu </a:t>
            </a:r>
            <a:r>
              <a:rPr lang="fr-FR" sz="400" i="1" dirty="0" err="1">
                <a:latin typeface="Times" pitchFamily="2" charset="0"/>
              </a:rPr>
              <a:t>Mihaileanu</a:t>
            </a:r>
            <a:r>
              <a:rPr lang="fr-FR" sz="400" i="1" dirty="0">
                <a:latin typeface="Times" pitchFamily="2" charset="0"/>
              </a:rPr>
              <a:t>, (cinéaste, réalisateur, scénariste, producteur) </a:t>
            </a:r>
            <a:endParaRPr lang="fr-FR" sz="400" dirty="0">
              <a:latin typeface="Times" pitchFamily="2" charset="0"/>
            </a:endParaRPr>
          </a:p>
          <a:p>
            <a:pPr lvl="0" algn="l"/>
            <a:r>
              <a:rPr lang="fr-FR" sz="400" i="1" dirty="0">
                <a:latin typeface="Times" pitchFamily="2" charset="0"/>
              </a:rPr>
              <a:t>Monsieur Renaud Favier, fondateur de </a:t>
            </a:r>
            <a:r>
              <a:rPr lang="fr-FR" sz="400" i="1" dirty="0" err="1">
                <a:latin typeface="Times" pitchFamily="2" charset="0"/>
              </a:rPr>
              <a:t>Beez</a:t>
            </a:r>
            <a:r>
              <a:rPr lang="fr-FR" sz="400" i="1" dirty="0">
                <a:latin typeface="Times" pitchFamily="2" charset="0"/>
              </a:rPr>
              <a:t>-Art</a:t>
            </a:r>
            <a:endParaRPr lang="fr-FR" sz="400" dirty="0">
              <a:latin typeface="Times" pitchFamily="2" charset="0"/>
            </a:endParaRPr>
          </a:p>
          <a:p>
            <a:pPr lvl="0" algn="l"/>
            <a:r>
              <a:rPr lang="fr-FR" sz="400" i="1" dirty="0">
                <a:latin typeface="Times" pitchFamily="2" charset="0"/>
              </a:rPr>
              <a:t>Monsieur Claude </a:t>
            </a:r>
            <a:r>
              <a:rPr lang="fr-FR" sz="400" i="1" dirty="0" err="1">
                <a:latin typeface="Times" pitchFamily="2" charset="0"/>
              </a:rPr>
              <a:t>Plouviet</a:t>
            </a:r>
            <a:r>
              <a:rPr lang="fr-FR" sz="400" i="1" dirty="0">
                <a:latin typeface="Times" pitchFamily="2" charset="0"/>
              </a:rPr>
              <a:t>, Fondateur de </a:t>
            </a:r>
            <a:r>
              <a:rPr lang="fr-FR" sz="400" i="1" dirty="0" err="1">
                <a:latin typeface="Times" pitchFamily="2" charset="0"/>
              </a:rPr>
              <a:t>www.tiersinclus.fr</a:t>
            </a:r>
            <a:r>
              <a:rPr lang="fr-FR" sz="400" i="1" dirty="0">
                <a:latin typeface="Times" pitchFamily="2" charset="0"/>
              </a:rPr>
              <a:t> (</a:t>
            </a:r>
            <a:r>
              <a:rPr lang="fr-FR" sz="400" i="1" dirty="0" err="1">
                <a:latin typeface="Times" pitchFamily="2" charset="0"/>
              </a:rPr>
              <a:t>Homage</a:t>
            </a:r>
            <a:r>
              <a:rPr lang="fr-FR" sz="400" i="1" dirty="0">
                <a:latin typeface="Times" pitchFamily="2" charset="0"/>
              </a:rPr>
              <a:t> à </a:t>
            </a:r>
            <a:r>
              <a:rPr lang="fr-FR" sz="400" i="1" dirty="0" err="1">
                <a:latin typeface="Times" pitchFamily="2" charset="0"/>
              </a:rPr>
              <a:t>Stephane</a:t>
            </a:r>
            <a:r>
              <a:rPr lang="fr-FR" sz="400" i="1" dirty="0">
                <a:latin typeface="Times" pitchFamily="2" charset="0"/>
              </a:rPr>
              <a:t> </a:t>
            </a:r>
            <a:r>
              <a:rPr lang="fr-FR" sz="400" i="1" dirty="0" err="1">
                <a:latin typeface="Times" pitchFamily="2" charset="0"/>
              </a:rPr>
              <a:t>Lupasco</a:t>
            </a:r>
            <a:r>
              <a:rPr lang="fr-FR" sz="400" i="1" dirty="0">
                <a:latin typeface="Times" pitchFamily="2" charset="0"/>
              </a:rPr>
              <a:t> – Stefan </a:t>
            </a:r>
            <a:r>
              <a:rPr lang="fr-FR" sz="400" i="1" dirty="0" err="1">
                <a:latin typeface="Times" pitchFamily="2" charset="0"/>
              </a:rPr>
              <a:t>Lupascu</a:t>
            </a:r>
            <a:r>
              <a:rPr lang="fr-FR" sz="400" i="1" dirty="0">
                <a:latin typeface="Times" pitchFamily="2" charset="0"/>
              </a:rPr>
              <a:t>) </a:t>
            </a:r>
            <a:endParaRPr lang="fr-FR" sz="400" dirty="0">
              <a:latin typeface="Times" pitchFamily="2" charset="0"/>
            </a:endParaRPr>
          </a:p>
          <a:p>
            <a:pPr lvl="0" algn="l"/>
            <a:r>
              <a:rPr lang="fr-FR" sz="400" i="1" dirty="0">
                <a:latin typeface="Times" pitchFamily="2" charset="0"/>
              </a:rPr>
              <a:t>Monsieur Cristian </a:t>
            </a:r>
            <a:r>
              <a:rPr lang="fr-FR" sz="400" i="1" dirty="0" err="1">
                <a:latin typeface="Times" pitchFamily="2" charset="0"/>
              </a:rPr>
              <a:t>Macelaru</a:t>
            </a:r>
            <a:r>
              <a:rPr lang="fr-FR" sz="400" i="1" dirty="0">
                <a:latin typeface="Times" pitchFamily="2" charset="0"/>
              </a:rPr>
              <a:t>, le Directeur musical de l'Orchestre national de France (message vidéo) </a:t>
            </a:r>
            <a:endParaRPr lang="fr-FR" sz="400" dirty="0">
              <a:latin typeface="Times" pitchFamily="2" charset="0"/>
            </a:endParaRPr>
          </a:p>
          <a:p>
            <a:pPr lvl="0" algn="l"/>
            <a:r>
              <a:rPr lang="fr-FR" sz="400" i="1" dirty="0">
                <a:latin typeface="Times" pitchFamily="2" charset="0"/>
              </a:rPr>
              <a:t>Message de Madame Dora </a:t>
            </a:r>
            <a:r>
              <a:rPr lang="fr-FR" sz="400" i="1" dirty="0" err="1">
                <a:latin typeface="Times" pitchFamily="2" charset="0"/>
              </a:rPr>
              <a:t>Gaitanovici</a:t>
            </a:r>
            <a:r>
              <a:rPr lang="fr-FR" sz="400" i="1" dirty="0">
                <a:latin typeface="Times" pitchFamily="2" charset="0"/>
              </a:rPr>
              <a:t>, choisie artiste de l’année 2022 par les journalistes européens de l’Interview Francophone </a:t>
            </a:r>
            <a:endParaRPr lang="fr-FR" sz="400" dirty="0">
              <a:latin typeface="Times" pitchFamily="2" charset="0"/>
            </a:endParaRPr>
          </a:p>
          <a:p>
            <a:pPr algn="l"/>
            <a:r>
              <a:rPr lang="fr-FR" sz="500" dirty="0">
                <a:latin typeface="Times" pitchFamily="2" charset="0"/>
              </a:rPr>
              <a:t> </a:t>
            </a: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40394" y="4651667"/>
            <a:ext cx="754062" cy="961582"/>
          </a:xfrm>
          <a:prstGeom prst="rect">
            <a:avLst/>
          </a:prstGeom>
        </p:spPr>
      </p:pic>
      <p:sp>
        <p:nvSpPr>
          <p:cNvPr id="13" name="Title 1">
            <a:extLst>
              <a:ext uri="{FF2B5EF4-FFF2-40B4-BE49-F238E27FC236}">
                <a16:creationId xmlns:a16="http://schemas.microsoft.com/office/drawing/2014/main" id="{2EE78EFF-E3F5-6142-8008-A834324BD2DC}"/>
              </a:ext>
            </a:extLst>
          </p:cNvPr>
          <p:cNvSpPr txBox="1">
            <a:spLocks/>
          </p:cNvSpPr>
          <p:nvPr/>
        </p:nvSpPr>
        <p:spPr>
          <a:xfrm>
            <a:off x="6152979" y="5093461"/>
            <a:ext cx="3189102" cy="539411"/>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buClr>
                <a:srgbClr val="000000"/>
              </a:buClr>
              <a:buFont typeface="Wingdings" pitchFamily="2" charset="2"/>
              <a:buChar char="v"/>
            </a:pPr>
            <a:r>
              <a:rPr lang="fr-FR" sz="400" b="1" u="sng" dirty="0">
                <a:solidFill>
                  <a:srgbClr val="000000"/>
                </a:solidFill>
                <a:latin typeface="Times New Roman" panose="02020603050405020304" pitchFamily="18" charset="0"/>
              </a:rPr>
              <a:t>16h40-17h10 :  Carrières d’exception, ces roumains qui aiment la France et qui contribuent à l’amélioration de l’image de la Roumanie en France et en Europe</a:t>
            </a:r>
          </a:p>
          <a:p>
            <a:pPr algn="just"/>
            <a:endParaRPr lang="fr-FR" sz="400" dirty="0">
              <a:solidFill>
                <a:srgbClr val="000000"/>
              </a:solidFill>
              <a:latin typeface="Times New Roman" panose="02020603050405020304" pitchFamily="18" charset="0"/>
            </a:endParaRPr>
          </a:p>
          <a:p>
            <a:pPr algn="just"/>
            <a:r>
              <a:rPr lang="fr-FR" sz="400" b="1" dirty="0">
                <a:solidFill>
                  <a:srgbClr val="000000"/>
                </a:solidFill>
                <a:latin typeface="Times New Roman" panose="02020603050405020304" pitchFamily="18" charset="0"/>
              </a:rPr>
              <a:t>Les médecins roumains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Madame la Professeure </a:t>
            </a:r>
            <a:r>
              <a:rPr lang="fr-FR" sz="400" i="1" dirty="0" err="1">
                <a:solidFill>
                  <a:srgbClr val="000000"/>
                </a:solidFill>
                <a:latin typeface="Times New Roman" panose="02020603050405020304" pitchFamily="18" charset="0"/>
              </a:rPr>
              <a:t>Anca</a:t>
            </a:r>
            <a:r>
              <a:rPr lang="fr-FR" sz="400" i="1" dirty="0">
                <a:solidFill>
                  <a:srgbClr val="000000"/>
                </a:solidFill>
                <a:latin typeface="Times New Roman" panose="02020603050405020304" pitchFamily="18" charset="0"/>
              </a:rPr>
              <a:t> Dana </a:t>
            </a:r>
            <a:r>
              <a:rPr lang="fr-FR" sz="400" i="1" dirty="0" err="1">
                <a:solidFill>
                  <a:srgbClr val="000000"/>
                </a:solidFill>
                <a:latin typeface="Times New Roman" panose="02020603050405020304" pitchFamily="18" charset="0"/>
              </a:rPr>
              <a:t>Buzoianu</a:t>
            </a:r>
            <a:r>
              <a:rPr lang="fr-FR" sz="400" i="1" dirty="0">
                <a:solidFill>
                  <a:srgbClr val="000000"/>
                </a:solidFill>
                <a:latin typeface="Times New Roman" panose="02020603050405020304" pitchFamily="18" charset="0"/>
              </a:rPr>
              <a:t>, Rectrice de l’Université de Médecine et Pharmacie de Cluj-Napoca (message vidéo)</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 Monsieur </a:t>
            </a:r>
            <a:r>
              <a:rPr lang="fr-FR" sz="400" i="1" dirty="0" err="1">
                <a:solidFill>
                  <a:srgbClr val="000000"/>
                </a:solidFill>
                <a:latin typeface="Times New Roman" panose="02020603050405020304" pitchFamily="18" charset="0"/>
              </a:rPr>
              <a:t>Raed</a:t>
            </a:r>
            <a:r>
              <a:rPr lang="fr-FR" sz="400" i="1" dirty="0">
                <a:solidFill>
                  <a:srgbClr val="000000"/>
                </a:solidFill>
                <a:latin typeface="Times New Roman" panose="02020603050405020304" pitchFamily="18" charset="0"/>
              </a:rPr>
              <a:t> Arafat, ancien Ministre de la Santé et fondateur de SMURD en Roumanie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Prof. Dr. Cristian </a:t>
            </a:r>
            <a:r>
              <a:rPr lang="fr-FR" sz="400" i="1" dirty="0" err="1">
                <a:solidFill>
                  <a:srgbClr val="000000"/>
                </a:solidFill>
                <a:latin typeface="Times New Roman" panose="02020603050405020304" pitchFamily="18" charset="0"/>
              </a:rPr>
              <a:t>Vasile</a:t>
            </a:r>
            <a:r>
              <a:rPr lang="fr-FR" sz="400" i="1" dirty="0">
                <a:solidFill>
                  <a:srgbClr val="000000"/>
                </a:solidFill>
                <a:latin typeface="Times New Roman" panose="02020603050405020304" pitchFamily="18" charset="0"/>
              </a:rPr>
              <a:t>, chirurgien orthopédie et traumatologie, Centre Hospitalier Métropole de Savoie – Chambéry (représenté par Mme. </a:t>
            </a:r>
            <a:r>
              <a:rPr lang="fr-FR" sz="400" i="1" dirty="0" err="1">
                <a:solidFill>
                  <a:srgbClr val="000000"/>
                </a:solidFill>
                <a:latin typeface="Times New Roman" panose="02020603050405020304" pitchFamily="18" charset="0"/>
              </a:rPr>
              <a:t>Ruxandra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Mangu</a:t>
            </a:r>
            <a:r>
              <a:rPr lang="fr-FR" sz="400" i="1" dirty="0">
                <a:solidFill>
                  <a:srgbClr val="000000"/>
                </a:solidFill>
                <a:latin typeface="Times New Roman" panose="02020603050405020304" pitchFamily="18" charset="0"/>
              </a:rPr>
              <a:t>)</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Prof. Dr. Eugen </a:t>
            </a:r>
            <a:r>
              <a:rPr lang="fr-FR" sz="400" i="1" dirty="0" err="1">
                <a:solidFill>
                  <a:srgbClr val="000000"/>
                </a:solidFill>
                <a:latin typeface="Times New Roman" panose="02020603050405020304" pitchFamily="18" charset="0"/>
              </a:rPr>
              <a:t>Ionescu</a:t>
            </a:r>
            <a:r>
              <a:rPr lang="fr-FR" sz="400" i="1" dirty="0">
                <a:solidFill>
                  <a:srgbClr val="000000"/>
                </a:solidFill>
                <a:latin typeface="Times New Roman" panose="02020603050405020304" pitchFamily="18" charset="0"/>
              </a:rPr>
              <a:t>, membre fondateur et Président de l’Association des médecins roumains en France, MEDREF, représenté par Prof. Dr. Alexandru </a:t>
            </a:r>
            <a:r>
              <a:rPr lang="fr-FR" sz="400" i="1" dirty="0" err="1">
                <a:solidFill>
                  <a:srgbClr val="000000"/>
                </a:solidFill>
                <a:latin typeface="Times New Roman" panose="02020603050405020304" pitchFamily="18" charset="0"/>
              </a:rPr>
              <a:t>Mischie</a:t>
            </a:r>
            <a:r>
              <a:rPr lang="fr-FR" sz="400" i="1" dirty="0">
                <a:solidFill>
                  <a:srgbClr val="000000"/>
                </a:solidFill>
                <a:latin typeface="Times New Roman" panose="02020603050405020304" pitchFamily="18" charset="0"/>
              </a:rPr>
              <a:t>, co-fondateur</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rendant hommage au Prof. Dr. Adrian </a:t>
            </a:r>
            <a:r>
              <a:rPr lang="fr-FR" sz="400" i="1" dirty="0" err="1">
                <a:solidFill>
                  <a:srgbClr val="000000"/>
                </a:solidFill>
                <a:latin typeface="Times New Roman" panose="02020603050405020304" pitchFamily="18" charset="0"/>
              </a:rPr>
              <a:t>Lobontiu</a:t>
            </a:r>
            <a:r>
              <a:rPr lang="fr-FR" sz="400" i="1" dirty="0">
                <a:solidFill>
                  <a:srgbClr val="000000"/>
                </a:solidFill>
                <a:latin typeface="Times New Roman" panose="02020603050405020304" pitchFamily="18" charset="0"/>
              </a:rPr>
              <a:t> et à son mentor </a:t>
            </a:r>
            <a:r>
              <a:rPr lang="fr-FR" sz="400" i="1" dirty="0" err="1">
                <a:solidFill>
                  <a:srgbClr val="000000"/>
                </a:solidFill>
                <a:latin typeface="Times New Roman" panose="02020603050405020304" pitchFamily="18" charset="0"/>
              </a:rPr>
              <a:t>francais</a:t>
            </a:r>
            <a:r>
              <a:rPr lang="fr-FR" sz="400" i="1" dirty="0">
                <a:solidFill>
                  <a:srgbClr val="000000"/>
                </a:solidFill>
                <a:latin typeface="Times New Roman" panose="02020603050405020304" pitchFamily="18" charset="0"/>
              </a:rPr>
              <a:t> Prof. Dr. Brice Gayet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Daniela </a:t>
            </a:r>
            <a:r>
              <a:rPr lang="fr-FR" sz="400" i="1" dirty="0" err="1">
                <a:solidFill>
                  <a:srgbClr val="000000"/>
                </a:solidFill>
                <a:latin typeface="Times New Roman" panose="02020603050405020304" pitchFamily="18" charset="0"/>
              </a:rPr>
              <a:t>Lulache</a:t>
            </a:r>
            <a:r>
              <a:rPr lang="fr-FR" sz="400" i="1" dirty="0">
                <a:solidFill>
                  <a:srgbClr val="000000"/>
                </a:solidFill>
                <a:latin typeface="Times New Roman" panose="02020603050405020304" pitchFamily="18" charset="0"/>
              </a:rPr>
              <a:t>, Head of the Office of Policy and </a:t>
            </a:r>
            <a:r>
              <a:rPr lang="fr-FR" sz="400" i="1" dirty="0" err="1">
                <a:solidFill>
                  <a:srgbClr val="000000"/>
                </a:solidFill>
                <a:latin typeface="Times New Roman" panose="02020603050405020304" pitchFamily="18" charset="0"/>
              </a:rPr>
              <a:t>Co-ordination</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Nuclear</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Energy</a:t>
            </a:r>
            <a:r>
              <a:rPr lang="fr-FR" sz="400" i="1" dirty="0">
                <a:solidFill>
                  <a:srgbClr val="000000"/>
                </a:solidFill>
                <a:latin typeface="Times New Roman" panose="02020603050405020304" pitchFamily="18" charset="0"/>
              </a:rPr>
              <a:t> Agency (NEA)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a:t>
            </a:r>
            <a:r>
              <a:rPr lang="fr-FR" sz="400" i="1" dirty="0" err="1">
                <a:solidFill>
                  <a:srgbClr val="000000"/>
                </a:solidFill>
                <a:latin typeface="Times New Roman" panose="02020603050405020304" pitchFamily="18" charset="0"/>
              </a:rPr>
              <a:t>Ruxandra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Ionescu</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Director</a:t>
            </a:r>
            <a:r>
              <a:rPr lang="fr-FR" sz="400" i="1" dirty="0">
                <a:solidFill>
                  <a:srgbClr val="000000"/>
                </a:solidFill>
                <a:latin typeface="Times New Roman" panose="02020603050405020304" pitchFamily="18" charset="0"/>
              </a:rPr>
              <a:t> – Société Générale, Directrice Financière Zone EMEA- Banque Grande clientèle</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Elena Le </a:t>
            </a:r>
            <a:r>
              <a:rPr lang="fr-FR" sz="400" i="1" dirty="0" err="1">
                <a:solidFill>
                  <a:srgbClr val="000000"/>
                </a:solidFill>
                <a:latin typeface="Times New Roman" panose="02020603050405020304" pitchFamily="18" charset="0"/>
              </a:rPr>
              <a:t>Vacon</a:t>
            </a:r>
            <a:r>
              <a:rPr lang="fr-FR" sz="400" i="1" dirty="0">
                <a:solidFill>
                  <a:srgbClr val="000000"/>
                </a:solidFill>
                <a:latin typeface="Times New Roman" panose="02020603050405020304" pitchFamily="18" charset="0"/>
              </a:rPr>
              <a:t>, Présidente de l’Association Neuilly </a:t>
            </a:r>
            <a:r>
              <a:rPr lang="fr-FR" sz="400" i="1" dirty="0" err="1">
                <a:solidFill>
                  <a:srgbClr val="000000"/>
                </a:solidFill>
                <a:latin typeface="Times New Roman" panose="02020603050405020304" pitchFamily="18" charset="0"/>
              </a:rPr>
              <a:t>Expat</a:t>
            </a:r>
            <a:r>
              <a:rPr lang="fr-FR" sz="400" i="1" dirty="0">
                <a:solidFill>
                  <a:srgbClr val="000000"/>
                </a:solidFill>
                <a:latin typeface="Times New Roman" panose="02020603050405020304" pitchFamily="18" charset="0"/>
              </a:rPr>
              <a:t> Club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a:t>
            </a:r>
            <a:r>
              <a:rPr lang="fr-FR" sz="400" i="1" dirty="0" err="1">
                <a:solidFill>
                  <a:srgbClr val="000000"/>
                </a:solidFill>
                <a:latin typeface="Times New Roman" panose="02020603050405020304" pitchFamily="18" charset="0"/>
              </a:rPr>
              <a:t>Crenguta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Leaua</a:t>
            </a:r>
            <a:r>
              <a:rPr lang="fr-FR" sz="400" i="1" dirty="0">
                <a:solidFill>
                  <a:srgbClr val="000000"/>
                </a:solidFill>
                <a:latin typeface="Times New Roman" panose="02020603050405020304" pitchFamily="18" charset="0"/>
              </a:rPr>
              <a:t>, Dr. alternative dispute </a:t>
            </a:r>
            <a:r>
              <a:rPr lang="fr-FR" sz="400" i="1" dirty="0" err="1">
                <a:solidFill>
                  <a:srgbClr val="000000"/>
                </a:solidFill>
                <a:latin typeface="Times New Roman" panose="02020603050405020304" pitchFamily="18" charset="0"/>
              </a:rPr>
              <a:t>resolution</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specialist</a:t>
            </a:r>
            <a:r>
              <a:rPr lang="fr-FR" sz="400" i="1" dirty="0">
                <a:solidFill>
                  <a:srgbClr val="000000"/>
                </a:solidFill>
                <a:latin typeface="Times New Roman" panose="02020603050405020304" pitchFamily="18" charset="0"/>
              </a:rPr>
              <a:t> / alternative </a:t>
            </a:r>
            <a:r>
              <a:rPr lang="fr-FR" sz="400" i="1" dirty="0" err="1">
                <a:solidFill>
                  <a:srgbClr val="000000"/>
                </a:solidFill>
                <a:latin typeface="Times New Roman" panose="02020603050405020304" pitchFamily="18" charset="0"/>
              </a:rPr>
              <a:t>thinker</a:t>
            </a:r>
            <a:r>
              <a:rPr lang="fr-FR" sz="400" i="1" dirty="0">
                <a:solidFill>
                  <a:srgbClr val="000000"/>
                </a:solidFill>
                <a:latin typeface="Times New Roman" panose="02020603050405020304" pitchFamily="18" charset="0"/>
              </a:rPr>
              <a:t> (message)</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Florin Luca, CEO, GAC Innovation East Europe (message)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a:t>
            </a:r>
            <a:r>
              <a:rPr lang="fr-FR" sz="400" i="1" dirty="0" err="1">
                <a:solidFill>
                  <a:srgbClr val="000000"/>
                </a:solidFill>
                <a:latin typeface="Times New Roman" panose="02020603050405020304" pitchFamily="18" charset="0"/>
              </a:rPr>
              <a:t>Dragos</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Preda</a:t>
            </a:r>
            <a:r>
              <a:rPr lang="fr-FR" sz="400" i="1" dirty="0">
                <a:solidFill>
                  <a:srgbClr val="000000"/>
                </a:solidFill>
                <a:latin typeface="Times New Roman" panose="02020603050405020304" pitchFamily="18" charset="0"/>
              </a:rPr>
              <a:t>, l’ancien Secrétaire d'État le Ministère des Télécommunications en Roumanie et ancien CEO </a:t>
            </a:r>
            <a:r>
              <a:rPr lang="fr-FR" sz="400" i="1" dirty="0" err="1">
                <a:solidFill>
                  <a:srgbClr val="000000"/>
                </a:solidFill>
                <a:latin typeface="Times New Roman" panose="02020603050405020304" pitchFamily="18" charset="0"/>
              </a:rPr>
              <a:t>Radiocom</a:t>
            </a:r>
            <a:r>
              <a:rPr lang="fr-FR" sz="400" i="1" dirty="0">
                <a:solidFill>
                  <a:srgbClr val="000000"/>
                </a:solidFill>
                <a:latin typeface="Times New Roman" panose="02020603050405020304" pitchFamily="18" charset="0"/>
              </a:rPr>
              <a:t>-National </a:t>
            </a:r>
            <a:r>
              <a:rPr lang="fr-FR" sz="400" i="1" dirty="0" err="1">
                <a:solidFill>
                  <a:srgbClr val="000000"/>
                </a:solidFill>
                <a:latin typeface="Times New Roman" panose="02020603050405020304" pitchFamily="18" charset="0"/>
              </a:rPr>
              <a:t>Company</a:t>
            </a:r>
            <a:r>
              <a:rPr lang="fr-FR" sz="400" i="1" dirty="0">
                <a:solidFill>
                  <a:srgbClr val="000000"/>
                </a:solidFill>
                <a:latin typeface="Times New Roman" panose="02020603050405020304" pitchFamily="18" charset="0"/>
              </a:rPr>
              <a:t> for Radiocommunication (message)</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Kati </a:t>
            </a:r>
            <a:r>
              <a:rPr lang="fr-FR" sz="400" i="1" dirty="0" err="1">
                <a:solidFill>
                  <a:srgbClr val="000000"/>
                </a:solidFill>
                <a:latin typeface="Times New Roman" panose="02020603050405020304" pitchFamily="18" charset="0"/>
              </a:rPr>
              <a:t>Nisipasu</a:t>
            </a:r>
            <a:r>
              <a:rPr lang="fr-FR" sz="400" i="1" dirty="0">
                <a:solidFill>
                  <a:srgbClr val="000000"/>
                </a:solidFill>
                <a:latin typeface="Times New Roman" panose="02020603050405020304" pitchFamily="18" charset="0"/>
              </a:rPr>
              <a:t>, Head of </a:t>
            </a:r>
            <a:r>
              <a:rPr lang="fr-FR" sz="400" i="1" dirty="0" err="1">
                <a:solidFill>
                  <a:srgbClr val="000000"/>
                </a:solidFill>
                <a:latin typeface="Times New Roman" panose="02020603050405020304" pitchFamily="18" charset="0"/>
              </a:rPr>
              <a:t>Reserving</a:t>
            </a:r>
            <a:r>
              <a:rPr lang="fr-FR" sz="400" i="1" dirty="0">
                <a:solidFill>
                  <a:srgbClr val="000000"/>
                </a:solidFill>
                <a:latin typeface="Times New Roman" panose="02020603050405020304" pitchFamily="18" charset="0"/>
              </a:rPr>
              <a:t> Capital </a:t>
            </a:r>
            <a:r>
              <a:rPr lang="fr-FR" sz="400" i="1" dirty="0" err="1">
                <a:solidFill>
                  <a:srgbClr val="000000"/>
                </a:solidFill>
                <a:latin typeface="Times New Roman" panose="02020603050405020304" pitchFamily="18" charset="0"/>
              </a:rPr>
              <a:t>Modelling</a:t>
            </a:r>
            <a:r>
              <a:rPr lang="fr-FR" sz="400" i="1" dirty="0">
                <a:solidFill>
                  <a:srgbClr val="000000"/>
                </a:solidFill>
                <a:latin typeface="Times New Roman" panose="02020603050405020304" pitchFamily="18" charset="0"/>
              </a:rPr>
              <a:t> and </a:t>
            </a:r>
            <a:r>
              <a:rPr lang="fr-FR" sz="400" i="1" dirty="0" err="1">
                <a:solidFill>
                  <a:srgbClr val="000000"/>
                </a:solidFill>
                <a:latin typeface="Times New Roman" panose="02020603050405020304" pitchFamily="18" charset="0"/>
              </a:rPr>
              <a:t>Risk</a:t>
            </a:r>
            <a:r>
              <a:rPr lang="fr-FR" sz="400" i="1" dirty="0">
                <a:solidFill>
                  <a:srgbClr val="000000"/>
                </a:solidFill>
                <a:latin typeface="Times New Roman" panose="02020603050405020304" pitchFamily="18" charset="0"/>
              </a:rPr>
              <a:t> Management chez SCOR P&amp;C</a:t>
            </a:r>
          </a:p>
          <a:p>
            <a:pPr algn="l"/>
            <a:endParaRPr lang="fr-FR" sz="400" dirty="0">
              <a:solidFill>
                <a:srgbClr val="000000"/>
              </a:solidFill>
              <a:latin typeface="Times New Roman" panose="02020603050405020304" pitchFamily="18" charset="0"/>
            </a:endParaRPr>
          </a:p>
          <a:p>
            <a:pPr algn="just">
              <a:buClr>
                <a:srgbClr val="000000"/>
              </a:buClr>
              <a:buFont typeface="Wingdings" pitchFamily="2" charset="2"/>
              <a:buChar char="v"/>
            </a:pPr>
            <a:r>
              <a:rPr lang="fr-FR" sz="400" b="1" u="sng" dirty="0">
                <a:solidFill>
                  <a:srgbClr val="000000"/>
                </a:solidFill>
                <a:latin typeface="Times New Roman" panose="02020603050405020304" pitchFamily="18" charset="0"/>
              </a:rPr>
              <a:t>17h10-17h40 : </a:t>
            </a:r>
            <a:r>
              <a:rPr lang="fr-FR" sz="400" b="1" i="1" u="sng" dirty="0">
                <a:solidFill>
                  <a:srgbClr val="000000"/>
                </a:solidFill>
                <a:latin typeface="Times New Roman" panose="02020603050405020304" pitchFamily="18" charset="0"/>
              </a:rPr>
              <a:t>« Admirables Internationaux qui aiment la France, l’Europe et les collaborations sans frontières ! </a:t>
            </a:r>
            <a:endParaRPr lang="fr-FR" sz="400" b="1" u="sng" dirty="0">
              <a:solidFill>
                <a:srgbClr val="000000"/>
              </a:solidFill>
              <a:latin typeface="Times New Roman" panose="02020603050405020304" pitchFamily="18" charset="0"/>
            </a:endParaRPr>
          </a:p>
          <a:p>
            <a:pPr algn="just"/>
            <a:endParaRPr lang="fr-FR" sz="400" b="1" u="sng" dirty="0">
              <a:solidFill>
                <a:srgbClr val="000000"/>
              </a:solidFill>
              <a:latin typeface="Times New Roman" panose="02020603050405020304" pitchFamily="18" charset="0"/>
            </a:endParaRPr>
          </a:p>
          <a:p>
            <a:pPr algn="just">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Mary Duncan, Fondatrice de « </a:t>
            </a:r>
            <a:r>
              <a:rPr lang="fr-FR" sz="400" i="1" dirty="0" err="1">
                <a:solidFill>
                  <a:srgbClr val="000000"/>
                </a:solidFill>
                <a:latin typeface="Times New Roman" panose="02020603050405020304" pitchFamily="18" charset="0"/>
              </a:rPr>
              <a:t>Writers</a:t>
            </a:r>
            <a:r>
              <a:rPr lang="fr-FR" sz="400" i="1" dirty="0">
                <a:solidFill>
                  <a:srgbClr val="000000"/>
                </a:solidFill>
                <a:latin typeface="Times New Roman" panose="02020603050405020304" pitchFamily="18" charset="0"/>
              </a:rPr>
              <a:t> in Paris Group »  (Les Etats Unis – France)</a:t>
            </a:r>
            <a:endParaRPr lang="fr-FR" sz="400" b="1" i="1" u="sng" dirty="0">
              <a:solidFill>
                <a:srgbClr val="000000"/>
              </a:solidFill>
              <a:latin typeface="Times New Roman" panose="02020603050405020304" pitchFamily="18" charset="0"/>
            </a:endParaRP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Simona </a:t>
            </a:r>
            <a:r>
              <a:rPr lang="fr-FR" sz="400" i="1" dirty="0" err="1">
                <a:solidFill>
                  <a:srgbClr val="000000"/>
                </a:solidFill>
                <a:latin typeface="Times New Roman" panose="02020603050405020304" pitchFamily="18" charset="0"/>
              </a:rPr>
              <a:t>Hodos</a:t>
            </a:r>
            <a:r>
              <a:rPr lang="fr-FR" sz="400" i="1" dirty="0">
                <a:solidFill>
                  <a:srgbClr val="000000"/>
                </a:solidFill>
                <a:latin typeface="Times New Roman" panose="02020603050405020304" pitchFamily="18" charset="0"/>
              </a:rPr>
              <a:t>, (Canada), journaliste, critique de </a:t>
            </a:r>
            <a:r>
              <a:rPr lang="fr-FR" sz="400" i="1" dirty="0" err="1">
                <a:solidFill>
                  <a:srgbClr val="000000"/>
                </a:solidFill>
                <a:latin typeface="Times New Roman" panose="02020603050405020304" pitchFamily="18" charset="0"/>
              </a:rPr>
              <a:t>théatre</a:t>
            </a:r>
            <a:r>
              <a:rPr lang="fr-FR" sz="400" i="1" dirty="0">
                <a:solidFill>
                  <a:srgbClr val="000000"/>
                </a:solidFill>
                <a:latin typeface="Times New Roman" panose="02020603050405020304" pitchFamily="18" charset="0"/>
              </a:rPr>
              <a:t> et manager culturel en Europe et au Canada</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Kristof Lajos – Association </a:t>
            </a:r>
            <a:r>
              <a:rPr lang="fr-FR" sz="400" i="1" dirty="0" err="1">
                <a:solidFill>
                  <a:srgbClr val="000000"/>
                </a:solidFill>
                <a:latin typeface="Times New Roman" panose="02020603050405020304" pitchFamily="18" charset="0"/>
              </a:rPr>
              <a:t>Amias</a:t>
            </a:r>
            <a:r>
              <a:rPr lang="fr-FR" sz="400" i="1" dirty="0">
                <a:solidFill>
                  <a:srgbClr val="000000"/>
                </a:solidFill>
                <a:latin typeface="Times New Roman" panose="02020603050405020304" pitchFamily="18" charset="0"/>
              </a:rPr>
              <a:t> : L’orphelin génial qui crée des génies !  (Roumanie-Hongrie)</a:t>
            </a:r>
          </a:p>
          <a:p>
            <a:pPr algn="just">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Natalia </a:t>
            </a:r>
            <a:r>
              <a:rPr lang="fr-FR" sz="400" i="1" dirty="0" err="1">
                <a:solidFill>
                  <a:srgbClr val="000000"/>
                </a:solidFill>
                <a:latin typeface="Times New Roman" panose="02020603050405020304" pitchFamily="18" charset="0"/>
              </a:rPr>
              <a:t>Bekutova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Boissel</a:t>
            </a:r>
            <a:r>
              <a:rPr lang="fr-FR" sz="400" i="1" dirty="0">
                <a:solidFill>
                  <a:srgbClr val="000000"/>
                </a:solidFill>
                <a:latin typeface="Times New Roman" panose="02020603050405020304" pitchFamily="18" charset="0"/>
              </a:rPr>
              <a:t>, cadre d’exception dans la banque et la finance (Russie-Roumanie-France)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Sacha </a:t>
            </a:r>
            <a:r>
              <a:rPr lang="fr-FR" sz="400" i="1" dirty="0" err="1">
                <a:solidFill>
                  <a:srgbClr val="000000"/>
                </a:solidFill>
                <a:latin typeface="Times New Roman" panose="02020603050405020304" pitchFamily="18" charset="0"/>
              </a:rPr>
              <a:t>Gudzenko</a:t>
            </a:r>
            <a:r>
              <a:rPr lang="fr-FR" sz="400" i="1" dirty="0">
                <a:solidFill>
                  <a:srgbClr val="000000"/>
                </a:solidFill>
                <a:latin typeface="Times New Roman" panose="02020603050405020304" pitchFamily="18" charset="0"/>
              </a:rPr>
              <a:t>, (Ukraine, Russie, France) (message vidéo)</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Thomas </a:t>
            </a:r>
            <a:r>
              <a:rPr lang="fr-FR" sz="400" i="1" dirty="0" err="1">
                <a:solidFill>
                  <a:srgbClr val="000000"/>
                </a:solidFill>
                <a:latin typeface="Times New Roman" panose="02020603050405020304" pitchFamily="18" charset="0"/>
              </a:rPr>
              <a:t>O’Neal</a:t>
            </a:r>
            <a:r>
              <a:rPr lang="fr-FR" sz="400" i="1" dirty="0">
                <a:solidFill>
                  <a:srgbClr val="000000"/>
                </a:solidFill>
                <a:latin typeface="Times New Roman" panose="02020603050405020304" pitchFamily="18" charset="0"/>
              </a:rPr>
              <a:t>, Vice-président associé de la recherche et de la commercialisation à l'Université de Floride centrale (UCF) - (Les Etats Unis - Europe) (message vidéo)</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Denis Jacquet,  Fondateur Day One Mouvement (Les Etats Unis-France) (message vidéo)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Madame Columbia </a:t>
            </a:r>
            <a:r>
              <a:rPr lang="fr-FR" sz="400" i="1" dirty="0" err="1">
                <a:solidFill>
                  <a:srgbClr val="000000"/>
                </a:solidFill>
                <a:latin typeface="Times New Roman" panose="02020603050405020304" pitchFamily="18" charset="0"/>
              </a:rPr>
              <a:t>Hillen</a:t>
            </a:r>
            <a:r>
              <a:rPr lang="fr-FR" sz="400" i="1" dirty="0">
                <a:solidFill>
                  <a:srgbClr val="000000"/>
                </a:solidFill>
                <a:latin typeface="Times New Roman" panose="02020603050405020304" pitchFamily="18" charset="0"/>
              </a:rPr>
              <a:t>, co-fondatrice Ireland </a:t>
            </a:r>
            <a:r>
              <a:rPr lang="fr-FR" sz="400" i="1" dirty="0" err="1">
                <a:solidFill>
                  <a:srgbClr val="000000"/>
                </a:solidFill>
                <a:latin typeface="Times New Roman" panose="02020603050405020304" pitchFamily="18" charset="0"/>
              </a:rPr>
              <a:t>Writing</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Retreat</a:t>
            </a:r>
            <a:r>
              <a:rPr lang="fr-FR" sz="400" i="1" dirty="0">
                <a:solidFill>
                  <a:srgbClr val="000000"/>
                </a:solidFill>
                <a:latin typeface="Times New Roman" panose="02020603050405020304" pitchFamily="18" charset="0"/>
              </a:rPr>
              <a:t> et Paris </a:t>
            </a:r>
            <a:r>
              <a:rPr lang="fr-FR" sz="400" i="1" dirty="0" err="1">
                <a:solidFill>
                  <a:srgbClr val="000000"/>
                </a:solidFill>
                <a:latin typeface="Times New Roman" panose="02020603050405020304" pitchFamily="18" charset="0"/>
              </a:rPr>
              <a:t>Writing</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Retreat</a:t>
            </a:r>
            <a:r>
              <a:rPr lang="fr-FR" sz="400" i="1" dirty="0">
                <a:solidFill>
                  <a:srgbClr val="000000"/>
                </a:solidFill>
                <a:latin typeface="Times New Roman" panose="02020603050405020304" pitchFamily="18" charset="0"/>
              </a:rPr>
              <a:t>  (Irlande- Roumanie- France)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Monsieur Dimitri </a:t>
            </a:r>
            <a:r>
              <a:rPr lang="fr-FR" sz="400" i="1" dirty="0" err="1">
                <a:solidFill>
                  <a:srgbClr val="000000"/>
                </a:solidFill>
                <a:latin typeface="Times New Roman" panose="02020603050405020304" pitchFamily="18" charset="0"/>
              </a:rPr>
              <a:t>Uzunidis</a:t>
            </a:r>
            <a:r>
              <a:rPr lang="fr-FR" sz="400" i="1" dirty="0">
                <a:solidFill>
                  <a:srgbClr val="000000"/>
                </a:solidFill>
                <a:latin typeface="Times New Roman" panose="02020603050405020304" pitchFamily="18" charset="0"/>
              </a:rPr>
              <a:t>, co-fondateur du RRI (Réseau de recherche en innovation) (Grèce – France)</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Message de Madame </a:t>
            </a:r>
            <a:r>
              <a:rPr lang="fr-FR" sz="400" i="1" dirty="0" err="1">
                <a:solidFill>
                  <a:srgbClr val="000000"/>
                </a:solidFill>
                <a:latin typeface="Times New Roman" panose="02020603050405020304" pitchFamily="18" charset="0"/>
              </a:rPr>
              <a:t>Therese</a:t>
            </a:r>
            <a:r>
              <a:rPr lang="fr-FR" sz="400" i="1" dirty="0">
                <a:solidFill>
                  <a:srgbClr val="000000"/>
                </a:solidFill>
                <a:latin typeface="Times New Roman" panose="02020603050405020304" pitchFamily="18" charset="0"/>
              </a:rPr>
              <a:t> Vien (Chine- Les Etats- Unis -France) (message vidéo)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Michael Horst Schmidt, fondateur du Groupe Automobile Bavaria (Roumanie – Allemagne)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Alexandru </a:t>
            </a:r>
            <a:r>
              <a:rPr lang="fr-FR" sz="400" i="1" dirty="0" err="1">
                <a:solidFill>
                  <a:srgbClr val="000000"/>
                </a:solidFill>
                <a:latin typeface="Times New Roman" panose="02020603050405020304" pitchFamily="18" charset="0"/>
              </a:rPr>
              <a:t>Seremet</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Corporate</a:t>
            </a:r>
            <a:r>
              <a:rPr lang="fr-FR" sz="400" i="1" dirty="0">
                <a:solidFill>
                  <a:srgbClr val="000000"/>
                </a:solidFill>
                <a:latin typeface="Times New Roman" panose="02020603050405020304" pitchFamily="18" charset="0"/>
              </a:rPr>
              <a:t> Communication Manager, BMW Group Romania (Roumanie – Allemagne)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Eliza </a:t>
            </a:r>
            <a:r>
              <a:rPr lang="fr-FR" sz="400" i="1" dirty="0" err="1">
                <a:solidFill>
                  <a:srgbClr val="000000"/>
                </a:solidFill>
                <a:latin typeface="Times New Roman" panose="02020603050405020304" pitchFamily="18" charset="0"/>
              </a:rPr>
              <a:t>Geraskova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Yokina</a:t>
            </a:r>
            <a:r>
              <a:rPr lang="fr-FR" sz="400" i="1" dirty="0">
                <a:solidFill>
                  <a:srgbClr val="000000"/>
                </a:solidFill>
                <a:latin typeface="Times New Roman" panose="02020603050405020304" pitchFamily="18" charset="0"/>
              </a:rPr>
              <a:t>, architecte en Roumanie (Bulgarie-Roumanie) (message vidéo) </a:t>
            </a:r>
          </a:p>
          <a:p>
            <a:pPr algn="just">
              <a:buClr>
                <a:srgbClr val="000000"/>
              </a:buClr>
              <a:buFont typeface="Calibri" panose="020F0502020204030204" pitchFamily="34" charset="0"/>
              <a:buChar char="-"/>
            </a:pPr>
            <a:r>
              <a:rPr lang="fr-FR" sz="400" dirty="0">
                <a:solidFill>
                  <a:srgbClr val="000000"/>
                </a:solidFill>
                <a:latin typeface="Times New Roman" panose="02020603050405020304" pitchFamily="18" charset="0"/>
              </a:rPr>
              <a:t>Message de Madame Iulia </a:t>
            </a:r>
            <a:r>
              <a:rPr lang="fr-FR" sz="400" dirty="0" err="1">
                <a:solidFill>
                  <a:srgbClr val="000000"/>
                </a:solidFill>
                <a:latin typeface="Times New Roman" panose="02020603050405020304" pitchFamily="18" charset="0"/>
              </a:rPr>
              <a:t>Zanoski</a:t>
            </a:r>
            <a:r>
              <a:rPr lang="fr-FR" sz="400" dirty="0">
                <a:solidFill>
                  <a:srgbClr val="000000"/>
                </a:solidFill>
                <a:latin typeface="Times New Roman" panose="02020603050405020304" pitchFamily="18" charset="0"/>
              </a:rPr>
              <a:t> (Roumanie-France- Les Etats Unis) (message vidéo) </a:t>
            </a:r>
          </a:p>
          <a:p>
            <a:pPr algn="l">
              <a:buClr>
                <a:srgbClr val="000000"/>
              </a:buClr>
              <a:buFont typeface="Calibri" panose="020F0502020204030204" pitchFamily="34" charset="0"/>
              <a:buChar char="-"/>
            </a:pPr>
            <a:r>
              <a:rPr lang="fr-FR" sz="400" dirty="0">
                <a:solidFill>
                  <a:srgbClr val="000000"/>
                </a:solidFill>
                <a:latin typeface="Times New Roman" panose="02020603050405020304" pitchFamily="18" charset="0"/>
              </a:rPr>
              <a:t>Message de Monsieur </a:t>
            </a:r>
            <a:r>
              <a:rPr lang="fr-FR" sz="400" dirty="0" err="1">
                <a:solidFill>
                  <a:srgbClr val="000000"/>
                </a:solidFill>
                <a:latin typeface="Times New Roman" panose="02020603050405020304" pitchFamily="18" charset="0"/>
              </a:rPr>
              <a:t>Dragos</a:t>
            </a:r>
            <a:r>
              <a:rPr lang="fr-FR" sz="400" dirty="0">
                <a:solidFill>
                  <a:srgbClr val="000000"/>
                </a:solidFill>
                <a:latin typeface="Times New Roman" panose="02020603050405020304" pitchFamily="18" charset="0"/>
              </a:rPr>
              <a:t> Brasov (Roumanie) fondateur du Planétarium dans la mine de sel en Roumanie, construit en collaboration avec la France </a:t>
            </a:r>
          </a:p>
          <a:p>
            <a:pPr algn="just"/>
            <a:endParaRPr lang="fr-FR" sz="400" dirty="0">
              <a:solidFill>
                <a:srgbClr val="000000"/>
              </a:solidFill>
              <a:latin typeface="Times New Roman" panose="02020603050405020304" pitchFamily="18" charset="0"/>
            </a:endParaRPr>
          </a:p>
          <a:p>
            <a:pPr algn="just"/>
            <a:r>
              <a:rPr lang="fr-FR" sz="400" b="1" i="1" dirty="0">
                <a:solidFill>
                  <a:srgbClr val="000000"/>
                </a:solidFill>
                <a:latin typeface="Times New Roman" panose="02020603050405020304" pitchFamily="18" charset="0"/>
              </a:rPr>
              <a:t>17h45-18h00 : Accueil au 15 rue de Vaugirard</a:t>
            </a:r>
          </a:p>
          <a:p>
            <a:pPr algn="just"/>
            <a:r>
              <a:rPr lang="fr-FR" sz="400" i="1" dirty="0">
                <a:solidFill>
                  <a:srgbClr val="000000"/>
                </a:solidFill>
                <a:latin typeface="Times New Roman" panose="02020603050405020304" pitchFamily="18" charset="0"/>
              </a:rPr>
              <a:t>(Inscription à l’adresse </a:t>
            </a:r>
            <a:r>
              <a:rPr lang="fr-FR" sz="400" i="1" u="sng" dirty="0">
                <a:solidFill>
                  <a:srgbClr val="000000"/>
                </a:solidFill>
                <a:latin typeface="Times New Roman" panose="02020603050405020304" pitchFamily="18" charset="0"/>
                <a:hlinkClick r:id="rId8">
                  <a:extLst>
                    <a:ext uri="{A12FA001-AC4F-418D-AE19-62706E023703}">
                      <ahyp:hlinkClr xmlns:ahyp="http://schemas.microsoft.com/office/drawing/2018/hyperlinkcolor" val="tx"/>
                    </a:ext>
                  </a:extLst>
                </a:hlinkClick>
              </a:rPr>
              <a:t>news@interviewfrancophone.net</a:t>
            </a:r>
            <a:r>
              <a:rPr lang="fr-FR" sz="400" i="1" dirty="0">
                <a:solidFill>
                  <a:srgbClr val="000000"/>
                </a:solidFill>
                <a:latin typeface="Times New Roman" panose="02020603050405020304" pitchFamily="18" charset="0"/>
                <a:hlinkClick r:id="rId8">
                  <a:extLst>
                    <a:ext uri="{A12FA001-AC4F-418D-AE19-62706E023703}">
                      <ahyp:hlinkClr xmlns:ahyp="http://schemas.microsoft.com/office/drawing/2018/hyperlinkcolor" val="tx"/>
                    </a:ext>
                  </a:extLst>
                </a:hlinkClick>
              </a:rPr>
              <a:t> dans la limite des places disponibles – carte d’identité à présenter) </a:t>
            </a:r>
          </a:p>
          <a:p>
            <a:pPr algn="just"/>
            <a:endParaRPr lang="fr-FR" sz="400" b="1" dirty="0">
              <a:solidFill>
                <a:srgbClr val="000000"/>
              </a:solidFill>
              <a:latin typeface="Times New Roman" panose="02020603050405020304" pitchFamily="18" charset="0"/>
            </a:endParaRPr>
          </a:p>
          <a:p>
            <a:pPr algn="just"/>
            <a:r>
              <a:rPr lang="fr-FR" sz="400" b="1" i="1" dirty="0">
                <a:solidFill>
                  <a:srgbClr val="000000"/>
                </a:solidFill>
                <a:latin typeface="Times New Roman" panose="02020603050405020304" pitchFamily="18" charset="0"/>
              </a:rPr>
              <a:t>17h45 : Photo de famille sur le Grand Perron : Le Rendez-vous des internationaux qui aiment la France ! </a:t>
            </a:r>
          </a:p>
          <a:p>
            <a:pPr algn="just"/>
            <a:r>
              <a:rPr lang="fr-FR" sz="400" b="1" i="1" dirty="0">
                <a:solidFill>
                  <a:srgbClr val="000000"/>
                </a:solidFill>
                <a:latin typeface="Times New Roman" panose="02020603050405020304" pitchFamily="18" charset="0"/>
              </a:rPr>
              <a:t>18h00-20h00 : Continuation de la Remise des Prix d’excellence du Sommet d’affaires franco-roumains et cocktail, dégustation des vins – salle René Coty</a:t>
            </a:r>
          </a:p>
          <a:p>
            <a:pPr algn="just"/>
            <a:endParaRPr lang="fr-FR" sz="400" b="1" dirty="0">
              <a:solidFill>
                <a:srgbClr val="000000"/>
              </a:solidFill>
              <a:latin typeface="Times New Roman" panose="02020603050405020304" pitchFamily="18" charset="0"/>
            </a:endParaRPr>
          </a:p>
          <a:p>
            <a:pPr algn="just">
              <a:buClr>
                <a:srgbClr val="000000"/>
              </a:buClr>
              <a:buFont typeface="Wingdings" pitchFamily="2" charset="2"/>
              <a:buChar char="v"/>
            </a:pPr>
            <a:r>
              <a:rPr lang="fr-FR" sz="400" b="1" dirty="0">
                <a:solidFill>
                  <a:srgbClr val="000000"/>
                </a:solidFill>
                <a:latin typeface="Times New Roman" panose="02020603050405020304" pitchFamily="18" charset="0"/>
              </a:rPr>
              <a:t>18h00-19h00 : Remise des prix par promotion thématique</a:t>
            </a:r>
          </a:p>
          <a:p>
            <a:pPr algn="just"/>
            <a:r>
              <a:rPr lang="fr-FR" sz="400" b="1" i="1" dirty="0">
                <a:solidFill>
                  <a:srgbClr val="000000"/>
                </a:solidFill>
                <a:latin typeface="Times New Roman" panose="02020603050405020304" pitchFamily="18" charset="0"/>
              </a:rPr>
              <a:t>Les Prix pour mass média  (Salle Coty) </a:t>
            </a: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Emmanuel </a:t>
            </a:r>
            <a:r>
              <a:rPr lang="fr-FR" sz="400" i="1" dirty="0" err="1">
                <a:solidFill>
                  <a:srgbClr val="000000"/>
                </a:solidFill>
                <a:latin typeface="Times New Roman" panose="02020603050405020304" pitchFamily="18" charset="0"/>
              </a:rPr>
              <a:t>Lechypre</a:t>
            </a:r>
            <a:r>
              <a:rPr lang="fr-FR" sz="400" i="1" dirty="0">
                <a:solidFill>
                  <a:srgbClr val="000000"/>
                </a:solidFill>
                <a:latin typeface="Times New Roman" panose="02020603050405020304" pitchFamily="18" charset="0"/>
              </a:rPr>
              <a:t>,  journaliste et économiste français pour le reportage sur </a:t>
            </a:r>
            <a:r>
              <a:rPr lang="fr-FR" sz="400" i="1" dirty="0" err="1">
                <a:solidFill>
                  <a:srgbClr val="000000"/>
                </a:solidFill>
                <a:latin typeface="Times New Roman" panose="02020603050405020304" pitchFamily="18" charset="0"/>
              </a:rPr>
              <a:t>Stéfan</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Odobleja</a:t>
            </a:r>
            <a:r>
              <a:rPr lang="fr-FR" sz="400" i="1" dirty="0">
                <a:solidFill>
                  <a:srgbClr val="000000"/>
                </a:solidFill>
                <a:latin typeface="Times New Roman" panose="02020603050405020304" pitchFamily="18" charset="0"/>
              </a:rPr>
              <a:t> </a:t>
            </a:r>
            <a:endParaRPr lang="fr-FR" sz="400" b="1" i="1" dirty="0">
              <a:solidFill>
                <a:srgbClr val="000000"/>
              </a:solidFill>
              <a:latin typeface="Times New Roman" panose="02020603050405020304" pitchFamily="18" charset="0"/>
            </a:endParaRP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a:t>
            </a:r>
            <a:r>
              <a:rPr lang="fr-FR" sz="400" i="1" dirty="0" err="1">
                <a:solidFill>
                  <a:srgbClr val="000000"/>
                </a:solidFill>
                <a:latin typeface="Times New Roman" panose="02020603050405020304" pitchFamily="18" charset="0"/>
              </a:rPr>
              <a:t>Dorin</a:t>
            </a:r>
            <a:r>
              <a:rPr lang="fr-FR" sz="400" i="1" dirty="0">
                <a:solidFill>
                  <a:srgbClr val="000000"/>
                </a:solidFill>
                <a:latin typeface="Times New Roman" panose="02020603050405020304" pitchFamily="18" charset="0"/>
              </a:rPr>
              <a:t> Ilie, pour la collaboration des télévisions françaises et roumaines</a:t>
            </a: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Elias </a:t>
            </a:r>
            <a:r>
              <a:rPr lang="fr-FR" sz="400" i="1" dirty="0" err="1">
                <a:solidFill>
                  <a:srgbClr val="000000"/>
                </a:solidFill>
                <a:latin typeface="Times New Roman" panose="02020603050405020304" pitchFamily="18" charset="0"/>
              </a:rPr>
              <a:t>Masboungi</a:t>
            </a:r>
            <a:r>
              <a:rPr lang="fr-FR" sz="400" i="1" dirty="0">
                <a:solidFill>
                  <a:srgbClr val="000000"/>
                </a:solidFill>
                <a:latin typeface="Times New Roman" panose="02020603050405020304" pitchFamily="18" charset="0"/>
              </a:rPr>
              <a:t>, Président APE- Association de la presse étrangère à Paris (message)</a:t>
            </a: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Emile Malet, Fondateur Revues Passages (message) </a:t>
            </a:r>
            <a:endParaRPr lang="fr-FR" sz="400" b="1" i="1" dirty="0">
              <a:solidFill>
                <a:srgbClr val="000000"/>
              </a:solidFill>
              <a:latin typeface="Times New Roman" panose="02020603050405020304" pitchFamily="18" charset="0"/>
            </a:endParaRP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Louis </a:t>
            </a:r>
            <a:r>
              <a:rPr lang="fr-FR" sz="400" i="1" dirty="0" err="1">
                <a:solidFill>
                  <a:srgbClr val="000000"/>
                </a:solidFill>
                <a:latin typeface="Times New Roman" panose="02020603050405020304" pitchFamily="18" charset="0"/>
              </a:rPr>
              <a:t>Keumayou</a:t>
            </a:r>
            <a:r>
              <a:rPr lang="fr-FR" sz="400" i="1" dirty="0">
                <a:solidFill>
                  <a:srgbClr val="000000"/>
                </a:solidFill>
                <a:latin typeface="Times New Roman" panose="02020603050405020304" pitchFamily="18" charset="0"/>
              </a:rPr>
              <a:t>, Le président du Club de l'Information Africaine</a:t>
            </a: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Sabin </a:t>
            </a:r>
            <a:r>
              <a:rPr lang="fr-FR" sz="400" i="1" dirty="0" err="1">
                <a:solidFill>
                  <a:srgbClr val="000000"/>
                </a:solidFill>
                <a:latin typeface="Times New Roman" panose="02020603050405020304" pitchFamily="18" charset="0"/>
              </a:rPr>
              <a:t>Gherman</a:t>
            </a:r>
            <a:r>
              <a:rPr lang="fr-FR" sz="400" i="1" dirty="0">
                <a:solidFill>
                  <a:srgbClr val="000000"/>
                </a:solidFill>
                <a:latin typeface="Times New Roman" panose="02020603050405020304" pitchFamily="18" charset="0"/>
              </a:rPr>
              <a:t>, rédacteur en chef en Roumanie (message)</a:t>
            </a:r>
          </a:p>
          <a:p>
            <a:pPr algn="l">
              <a:buClr>
                <a:srgbClr val="000000"/>
              </a:buClr>
              <a:buFont typeface="Times New Roman" panose="02020603050405020304" pitchFamily="18" charset="0"/>
              <a:buChar char="-"/>
            </a:pPr>
            <a:r>
              <a:rPr lang="fr-FR" sz="400" i="1" dirty="0">
                <a:solidFill>
                  <a:srgbClr val="000000"/>
                </a:solidFill>
                <a:latin typeface="Times New Roman" panose="02020603050405020304" pitchFamily="18" charset="0"/>
              </a:rPr>
              <a:t>Monsieur </a:t>
            </a:r>
            <a:r>
              <a:rPr lang="fr-FR" sz="400" i="1" dirty="0" err="1">
                <a:solidFill>
                  <a:srgbClr val="000000"/>
                </a:solidFill>
                <a:latin typeface="Times New Roman" panose="02020603050405020304" pitchFamily="18" charset="0"/>
              </a:rPr>
              <a:t>Mirel</a:t>
            </a:r>
            <a:r>
              <a:rPr lang="fr-FR" sz="400" i="1" dirty="0">
                <a:solidFill>
                  <a:srgbClr val="000000"/>
                </a:solidFill>
                <a:latin typeface="Times New Roman" panose="02020603050405020304" pitchFamily="18" charset="0"/>
              </a:rPr>
              <a:t> Bran, correspondant du journal Le Monde en Roumanie (message)</a:t>
            </a:r>
          </a:p>
          <a:p>
            <a:pPr algn="l"/>
            <a:endParaRPr lang="de-DE" sz="400" i="1" dirty="0">
              <a:solidFill>
                <a:srgbClr val="000000"/>
              </a:solidFill>
              <a:latin typeface="Times New Roman" panose="02020603050405020304" pitchFamily="18" charset="0"/>
            </a:endParaRPr>
          </a:p>
          <a:p>
            <a:pPr algn="l"/>
            <a:r>
              <a:rPr lang="fr-FR" sz="400" b="1" i="1" dirty="0">
                <a:solidFill>
                  <a:srgbClr val="000000"/>
                </a:solidFill>
                <a:latin typeface="Times New Roman" panose="02020603050405020304" pitchFamily="18" charset="0"/>
              </a:rPr>
              <a:t>Promotion « Sport, art et culture dans tous les états » (Salle Coty) </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Flavius </a:t>
            </a:r>
            <a:r>
              <a:rPr lang="fr-FR" sz="400" i="1" dirty="0" err="1">
                <a:solidFill>
                  <a:srgbClr val="000000"/>
                </a:solidFill>
                <a:latin typeface="Times New Roman" panose="02020603050405020304" pitchFamily="18" charset="0"/>
              </a:rPr>
              <a:t>Lucacel</a:t>
            </a:r>
            <a:r>
              <a:rPr lang="fr-FR" sz="400" i="1" dirty="0">
                <a:solidFill>
                  <a:srgbClr val="000000"/>
                </a:solidFill>
                <a:latin typeface="Times New Roman" panose="02020603050405020304" pitchFamily="18" charset="0"/>
              </a:rPr>
              <a:t>, artiste peintre innovant</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Paul </a:t>
            </a:r>
            <a:r>
              <a:rPr lang="fr-FR" sz="400" i="1" dirty="0" err="1">
                <a:solidFill>
                  <a:srgbClr val="000000"/>
                </a:solidFill>
                <a:latin typeface="Times New Roman" panose="02020603050405020304" pitchFamily="18" charset="0"/>
              </a:rPr>
              <a:t>Amarica</a:t>
            </a:r>
            <a:r>
              <a:rPr lang="fr-FR" sz="400" i="1" dirty="0">
                <a:solidFill>
                  <a:srgbClr val="000000"/>
                </a:solidFill>
                <a:latin typeface="Times New Roman" panose="02020603050405020304" pitchFamily="18" charset="0"/>
              </a:rPr>
              <a:t>, fondateur de la </a:t>
            </a:r>
            <a:r>
              <a:rPr lang="fr-FR" sz="400" i="1" dirty="0" err="1">
                <a:solidFill>
                  <a:srgbClr val="000000"/>
                </a:solidFill>
                <a:latin typeface="Times New Roman" panose="02020603050405020304" pitchFamily="18" charset="0"/>
              </a:rPr>
              <a:t>Galérie</a:t>
            </a:r>
            <a:r>
              <a:rPr lang="fr-FR" sz="400" i="1" dirty="0">
                <a:solidFill>
                  <a:srgbClr val="000000"/>
                </a:solidFill>
                <a:latin typeface="Times New Roman" panose="02020603050405020304" pitchFamily="18" charset="0"/>
              </a:rPr>
              <a:t> d’art roumaine à Paris </a:t>
            </a:r>
          </a:p>
          <a:p>
            <a:pPr algn="l">
              <a:buClr>
                <a:srgbClr val="000000"/>
              </a:buClr>
              <a:buFont typeface="Calibri" panose="020F0502020204030204" pitchFamily="34" charset="0"/>
              <a:buChar char="-"/>
            </a:pPr>
            <a:r>
              <a:rPr lang="de-DE" sz="400" i="1" dirty="0">
                <a:solidFill>
                  <a:srgbClr val="000000"/>
                </a:solidFill>
                <a:latin typeface="Times New Roman" panose="02020603050405020304" pitchFamily="18" charset="0"/>
              </a:rPr>
              <a:t>Madame Severine </a:t>
            </a:r>
            <a:r>
              <a:rPr lang="de-DE" sz="400" i="1" dirty="0" err="1">
                <a:solidFill>
                  <a:srgbClr val="000000"/>
                </a:solidFill>
                <a:latin typeface="Times New Roman" panose="02020603050405020304" pitchFamily="18" charset="0"/>
              </a:rPr>
              <a:t>Vasselin</a:t>
            </a:r>
            <a:r>
              <a:rPr lang="de-DE" sz="400" i="1" dirty="0">
                <a:solidFill>
                  <a:srgbClr val="000000"/>
                </a:solidFill>
                <a:latin typeface="Times New Roman" panose="02020603050405020304" pitchFamily="18" charset="0"/>
              </a:rPr>
              <a:t>, </a:t>
            </a:r>
            <a:r>
              <a:rPr lang="de-DE" sz="400" i="1" dirty="0" err="1">
                <a:solidFill>
                  <a:srgbClr val="000000"/>
                </a:solidFill>
                <a:latin typeface="Times New Roman" panose="02020603050405020304" pitchFamily="18" charset="0"/>
              </a:rPr>
              <a:t>fondatrice</a:t>
            </a:r>
            <a:r>
              <a:rPr lang="de-DE" sz="400" i="1" dirty="0">
                <a:solidFill>
                  <a:srgbClr val="000000"/>
                </a:solidFill>
                <a:latin typeface="Times New Roman" panose="02020603050405020304" pitchFamily="18" charset="0"/>
              </a:rPr>
              <a:t> </a:t>
            </a:r>
            <a:r>
              <a:rPr lang="de-DE" sz="400" i="1" dirty="0" err="1">
                <a:solidFill>
                  <a:srgbClr val="000000"/>
                </a:solidFill>
                <a:latin typeface="Times New Roman" panose="02020603050405020304" pitchFamily="18" charset="0"/>
              </a:rPr>
              <a:t>WaterTreck</a:t>
            </a:r>
            <a:endParaRPr lang="de-DE" sz="400" i="1" dirty="0">
              <a:solidFill>
                <a:srgbClr val="000000"/>
              </a:solidFill>
              <a:latin typeface="Times New Roman" panose="02020603050405020304" pitchFamily="18" charset="0"/>
            </a:endParaRP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a:t>
            </a:r>
            <a:r>
              <a:rPr lang="fr-FR" sz="400" i="1" dirty="0" err="1">
                <a:solidFill>
                  <a:srgbClr val="000000"/>
                </a:solidFill>
                <a:latin typeface="Times New Roman" panose="02020603050405020304" pitchFamily="18" charset="0"/>
              </a:rPr>
              <a:t>Razvan</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Marinescu</a:t>
            </a:r>
            <a:r>
              <a:rPr lang="fr-FR" sz="400" i="1" dirty="0">
                <a:solidFill>
                  <a:srgbClr val="000000"/>
                </a:solidFill>
                <a:latin typeface="Times New Roman" panose="02020603050405020304" pitchFamily="18" charset="0"/>
              </a:rPr>
              <a:t>, fondateur du club de Stand up </a:t>
            </a:r>
            <a:r>
              <a:rPr lang="fr-FR" sz="400" i="1" dirty="0" err="1">
                <a:solidFill>
                  <a:srgbClr val="000000"/>
                </a:solidFill>
                <a:latin typeface="Times New Roman" panose="02020603050405020304" pitchFamily="18" charset="0"/>
              </a:rPr>
              <a:t>paddle</a:t>
            </a:r>
            <a:r>
              <a:rPr lang="fr-FR" sz="400" i="1" dirty="0">
                <a:solidFill>
                  <a:srgbClr val="000000"/>
                </a:solidFill>
                <a:latin typeface="Times New Roman" panose="02020603050405020304" pitchFamily="18" charset="0"/>
              </a:rPr>
              <a:t> Delta Sup Challenge « Fit and fun » (représenté par </a:t>
            </a:r>
            <a:r>
              <a:rPr lang="fr-FR" sz="400" i="1" dirty="0" err="1">
                <a:solidFill>
                  <a:srgbClr val="000000"/>
                </a:solidFill>
                <a:latin typeface="Times New Roman" panose="02020603050405020304" pitchFamily="18" charset="0"/>
              </a:rPr>
              <a:t>Dara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Marinescu</a:t>
            </a:r>
            <a:r>
              <a:rPr lang="fr-FR" sz="400" i="1" dirty="0">
                <a:solidFill>
                  <a:srgbClr val="000000"/>
                </a:solidFill>
                <a:latin typeface="Times New Roman" panose="02020603050405020304" pitchFamily="18" charset="0"/>
              </a:rPr>
              <a:t>, 5eme au monde dans les championnats de Stand Up </a:t>
            </a:r>
            <a:r>
              <a:rPr lang="fr-FR" sz="400" i="1" dirty="0" err="1">
                <a:solidFill>
                  <a:srgbClr val="000000"/>
                </a:solidFill>
                <a:latin typeface="Times New Roman" panose="02020603050405020304" pitchFamily="18" charset="0"/>
              </a:rPr>
              <a:t>Paddle</a:t>
            </a:r>
            <a:r>
              <a:rPr lang="fr-FR" sz="400" i="1" dirty="0">
                <a:solidFill>
                  <a:srgbClr val="000000"/>
                </a:solidFill>
                <a:latin typeface="Times New Roman" panose="02020603050405020304" pitchFamily="18" charset="0"/>
              </a:rPr>
              <a:t> Surf)</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Petre </a:t>
            </a:r>
            <a:r>
              <a:rPr lang="fr-FR" sz="400" i="1" dirty="0" err="1">
                <a:solidFill>
                  <a:srgbClr val="000000"/>
                </a:solidFill>
                <a:latin typeface="Times New Roman" panose="02020603050405020304" pitchFamily="18" charset="0"/>
              </a:rPr>
              <a:t>Condrat</a:t>
            </a:r>
            <a:r>
              <a:rPr lang="fr-FR" sz="400" i="1" dirty="0">
                <a:solidFill>
                  <a:srgbClr val="000000"/>
                </a:solidFill>
                <a:latin typeface="Times New Roman" panose="02020603050405020304" pitchFamily="18" charset="0"/>
              </a:rPr>
              <a:t>, Champion mondial de sprint canoé (roumain et </a:t>
            </a:r>
            <a:r>
              <a:rPr lang="fr-FR" sz="400" i="1" dirty="0" err="1">
                <a:solidFill>
                  <a:srgbClr val="000000"/>
                </a:solidFill>
                <a:latin typeface="Times New Roman" panose="02020603050405020304" pitchFamily="18" charset="0"/>
              </a:rPr>
              <a:t>Lipovean</a:t>
            </a:r>
            <a:r>
              <a:rPr lang="fr-FR" sz="400" i="1" dirty="0">
                <a:solidFill>
                  <a:srgbClr val="000000"/>
                </a:solidFill>
                <a:latin typeface="Times New Roman" panose="02020603050405020304" pitchFamily="18" charset="0"/>
              </a:rPr>
              <a:t>)</a:t>
            </a:r>
            <a:endParaRPr lang="de-DE" sz="400" i="1" dirty="0">
              <a:solidFill>
                <a:srgbClr val="000000"/>
              </a:solidFill>
              <a:latin typeface="Times New Roman" panose="02020603050405020304" pitchFamily="18" charset="0"/>
            </a:endParaRP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Monsieur David </a:t>
            </a:r>
            <a:r>
              <a:rPr lang="fr-FR" sz="400" i="1" dirty="0" err="1">
                <a:solidFill>
                  <a:srgbClr val="000000"/>
                </a:solidFill>
                <a:latin typeface="Times New Roman" panose="02020603050405020304" pitchFamily="18" charset="0"/>
              </a:rPr>
              <a:t>Hodos</a:t>
            </a:r>
            <a:r>
              <a:rPr lang="fr-FR" sz="400" i="1" dirty="0">
                <a:solidFill>
                  <a:srgbClr val="000000"/>
                </a:solidFill>
                <a:latin typeface="Times New Roman" panose="02020603050405020304" pitchFamily="18" charset="0"/>
              </a:rPr>
              <a:t>, jeune compositeur et interprète canadien d’origine roumaine : (Interprétation pion)</a:t>
            </a:r>
          </a:p>
          <a:p>
            <a:pPr algn="l">
              <a:buClr>
                <a:srgbClr val="000000"/>
              </a:buClr>
              <a:buFont typeface="Calibri" panose="020F0502020204030204" pitchFamily="34" charset="0"/>
              <a:buChar char="-"/>
            </a:pPr>
            <a:r>
              <a:rPr lang="fr-FR" sz="400" i="1" dirty="0">
                <a:solidFill>
                  <a:srgbClr val="000000"/>
                </a:solidFill>
                <a:latin typeface="Times New Roman" panose="02020603050405020304" pitchFamily="18" charset="0"/>
              </a:rPr>
              <a:t>Madame </a:t>
            </a:r>
            <a:r>
              <a:rPr lang="fr-FR" sz="400" i="1" dirty="0" err="1">
                <a:solidFill>
                  <a:srgbClr val="000000"/>
                </a:solidFill>
                <a:latin typeface="Times New Roman" panose="02020603050405020304" pitchFamily="18" charset="0"/>
              </a:rPr>
              <a:t>Oana</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Lianu</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Prof.Dr</a:t>
            </a:r>
            <a:r>
              <a:rPr lang="fr-FR" sz="400" i="1" dirty="0">
                <a:solidFill>
                  <a:srgbClr val="000000"/>
                </a:solidFill>
                <a:latin typeface="Times New Roman" panose="02020603050405020304" pitchFamily="18" charset="0"/>
              </a:rPr>
              <a:t> en musique (Interprétation Flute de Pan) </a:t>
            </a:r>
          </a:p>
          <a:p>
            <a:pPr algn="l"/>
            <a:r>
              <a:rPr lang="fr-FR" sz="400" i="1" dirty="0">
                <a:solidFill>
                  <a:srgbClr val="000000"/>
                </a:solidFill>
                <a:latin typeface="Times New Roman" panose="02020603050405020304" pitchFamily="18" charset="0"/>
              </a:rPr>
              <a:t>Le temps de parole est limité à deux minutes par lauréat.</a:t>
            </a:r>
          </a:p>
          <a:p>
            <a:pPr algn="just">
              <a:buClr>
                <a:srgbClr val="000000"/>
              </a:buClr>
              <a:buFont typeface="Wingdings" pitchFamily="2" charset="2"/>
              <a:buChar char="v"/>
            </a:pPr>
            <a:r>
              <a:rPr lang="fr-FR" sz="400" b="1" dirty="0">
                <a:solidFill>
                  <a:srgbClr val="000000"/>
                </a:solidFill>
                <a:latin typeface="Times New Roman" panose="02020603050405020304" pitchFamily="18" charset="0"/>
              </a:rPr>
              <a:t>19h00-20h00 : cocktail – dégustation de vins et de mets traditionnels roumains</a:t>
            </a:r>
          </a:p>
          <a:p>
            <a:pPr algn="just"/>
            <a:endParaRPr lang="fr-FR" sz="400" b="1" dirty="0">
              <a:solidFill>
                <a:srgbClr val="000000"/>
              </a:solidFill>
              <a:latin typeface="Times New Roman" panose="02020603050405020304" pitchFamily="18" charset="0"/>
            </a:endParaRPr>
          </a:p>
          <a:p>
            <a:pPr algn="just"/>
            <a:r>
              <a:rPr lang="fr-FR" sz="400" dirty="0">
                <a:solidFill>
                  <a:srgbClr val="000000"/>
                </a:solidFill>
                <a:latin typeface="Times New Roman" panose="02020603050405020304" pitchFamily="18" charset="0"/>
              </a:rPr>
              <a:t>Ambassadeurs de la gastronomie Roumaine en France </a:t>
            </a:r>
          </a:p>
          <a:p>
            <a:pPr algn="just"/>
            <a:r>
              <a:rPr lang="fr-FR" sz="400" i="1" dirty="0">
                <a:solidFill>
                  <a:srgbClr val="000000"/>
                </a:solidFill>
                <a:latin typeface="Times New Roman" panose="02020603050405020304" pitchFamily="18" charset="0"/>
              </a:rPr>
              <a:t>Monsieur </a:t>
            </a:r>
            <a:r>
              <a:rPr lang="fr-FR" sz="400" i="1" dirty="0" err="1">
                <a:solidFill>
                  <a:srgbClr val="000000"/>
                </a:solidFill>
                <a:latin typeface="Times New Roman" panose="02020603050405020304" pitchFamily="18" charset="0"/>
              </a:rPr>
              <a:t>Mihai</a:t>
            </a:r>
            <a:r>
              <a:rPr lang="fr-FR" sz="400" i="1" dirty="0">
                <a:solidFill>
                  <a:srgbClr val="000000"/>
                </a:solidFill>
                <a:latin typeface="Times New Roman" panose="02020603050405020304" pitchFamily="18" charset="0"/>
              </a:rPr>
              <a:t> Cristian </a:t>
            </a:r>
            <a:r>
              <a:rPr lang="fr-FR" sz="400" i="1" dirty="0" err="1">
                <a:solidFill>
                  <a:srgbClr val="000000"/>
                </a:solidFill>
                <a:latin typeface="Times New Roman" panose="02020603050405020304" pitchFamily="18" charset="0"/>
              </a:rPr>
              <a:t>Oprescu</a:t>
            </a:r>
            <a:r>
              <a:rPr lang="fr-FR" sz="400" i="1" dirty="0">
                <a:solidFill>
                  <a:srgbClr val="000000"/>
                </a:solidFill>
                <a:latin typeface="Times New Roman" panose="02020603050405020304" pitchFamily="18" charset="0"/>
              </a:rPr>
              <a:t>, fondateur de «</a:t>
            </a:r>
            <a:r>
              <a:rPr lang="fr-FR" sz="400" i="1" dirty="0" err="1">
                <a:solidFill>
                  <a:srgbClr val="000000"/>
                </a:solidFill>
                <a:latin typeface="Times New Roman" panose="02020603050405020304" pitchFamily="18" charset="0"/>
              </a:rPr>
              <a:t>www.THECAVEAVINS.com</a:t>
            </a:r>
            <a:r>
              <a:rPr lang="fr-FR" sz="400" i="1" dirty="0">
                <a:solidFill>
                  <a:srgbClr val="000000"/>
                </a:solidFill>
                <a:latin typeface="Times New Roman" panose="02020603050405020304" pitchFamily="18" charset="0"/>
              </a:rPr>
              <a:t> »</a:t>
            </a:r>
          </a:p>
          <a:p>
            <a:pPr algn="just"/>
            <a:r>
              <a:rPr lang="fr-FR" sz="400" i="1" dirty="0">
                <a:solidFill>
                  <a:srgbClr val="000000"/>
                </a:solidFill>
                <a:latin typeface="Times New Roman" panose="02020603050405020304" pitchFamily="18" charset="0"/>
              </a:rPr>
              <a:t>Madame </a:t>
            </a:r>
            <a:r>
              <a:rPr lang="fr-FR" sz="400" i="1" dirty="0" err="1">
                <a:solidFill>
                  <a:srgbClr val="000000"/>
                </a:solidFill>
                <a:latin typeface="Times New Roman" panose="02020603050405020304" pitchFamily="18" charset="0"/>
              </a:rPr>
              <a:t>Mihaela</a:t>
            </a:r>
            <a:r>
              <a:rPr lang="fr-FR" sz="400" i="1" dirty="0">
                <a:solidFill>
                  <a:srgbClr val="000000"/>
                </a:solidFill>
                <a:latin typeface="Times New Roman" panose="02020603050405020304" pitchFamily="18" charset="0"/>
              </a:rPr>
              <a:t> Constantin, fondatrice, « Dor de </a:t>
            </a:r>
            <a:r>
              <a:rPr lang="fr-FR" sz="400" i="1" dirty="0" err="1">
                <a:solidFill>
                  <a:srgbClr val="000000"/>
                </a:solidFill>
                <a:latin typeface="Times New Roman" panose="02020603050405020304" pitchFamily="18" charset="0"/>
              </a:rPr>
              <a:t>Gustul</a:t>
            </a:r>
            <a:r>
              <a:rPr lang="fr-FR" sz="400" i="1" dirty="0">
                <a:solidFill>
                  <a:srgbClr val="000000"/>
                </a:solidFill>
                <a:latin typeface="Times New Roman" panose="02020603050405020304" pitchFamily="18" charset="0"/>
              </a:rPr>
              <a:t> </a:t>
            </a:r>
            <a:r>
              <a:rPr lang="fr-FR" sz="400" i="1" dirty="0" err="1">
                <a:solidFill>
                  <a:srgbClr val="000000"/>
                </a:solidFill>
                <a:latin typeface="Times New Roman" panose="02020603050405020304" pitchFamily="18" charset="0"/>
              </a:rPr>
              <a:t>Romanesc</a:t>
            </a:r>
            <a:r>
              <a:rPr lang="fr-FR" sz="400" i="1" dirty="0">
                <a:solidFill>
                  <a:srgbClr val="000000"/>
                </a:solidFill>
                <a:latin typeface="Times New Roman" panose="02020603050405020304" pitchFamily="18" charset="0"/>
              </a:rPr>
              <a:t> » et Monsieur Victor </a:t>
            </a:r>
            <a:r>
              <a:rPr lang="fr-FR" sz="400" i="1" dirty="0" err="1">
                <a:solidFill>
                  <a:srgbClr val="000000"/>
                </a:solidFill>
                <a:latin typeface="Times New Roman" panose="02020603050405020304" pitchFamily="18" charset="0"/>
              </a:rPr>
              <a:t>Merghisescu</a:t>
            </a:r>
            <a:r>
              <a:rPr lang="fr-FR" sz="400" i="1" dirty="0">
                <a:solidFill>
                  <a:srgbClr val="000000"/>
                </a:solidFill>
                <a:latin typeface="Times New Roman" panose="02020603050405020304" pitchFamily="18" charset="0"/>
              </a:rPr>
              <a:t>, fondateur « Casa </a:t>
            </a:r>
            <a:r>
              <a:rPr lang="fr-FR" sz="400" i="1" dirty="0" err="1">
                <a:solidFill>
                  <a:srgbClr val="000000"/>
                </a:solidFill>
                <a:latin typeface="Times New Roman" panose="02020603050405020304" pitchFamily="18" charset="0"/>
              </a:rPr>
              <a:t>Romaneasca</a:t>
            </a:r>
            <a:r>
              <a:rPr lang="fr-FR" sz="400" i="1" dirty="0">
                <a:solidFill>
                  <a:srgbClr val="000000"/>
                </a:solidFill>
                <a:latin typeface="Times New Roman" panose="02020603050405020304" pitchFamily="18" charset="0"/>
              </a:rPr>
              <a:t> »</a:t>
            </a:r>
          </a:p>
          <a:p>
            <a:pPr algn="just"/>
            <a:endParaRPr lang="fr-FR" sz="400" i="1" dirty="0">
              <a:solidFill>
                <a:srgbClr val="000000"/>
              </a:solidFill>
              <a:latin typeface="Times New Roman" panose="02020603050405020304" pitchFamily="18" charset="0"/>
            </a:endParaRPr>
          </a:p>
          <a:p>
            <a:pPr algn="just"/>
            <a:endParaRPr lang="fr-FR" sz="400" i="1" dirty="0">
              <a:solidFill>
                <a:srgbClr val="000000"/>
              </a:solidFill>
              <a:latin typeface="Times New Roman" panose="02020603050405020304" pitchFamily="18" charset="0"/>
            </a:endParaRPr>
          </a:p>
          <a:p>
            <a:pPr algn="just"/>
            <a:r>
              <a:rPr lang="fr-FR" sz="400" i="1" dirty="0">
                <a:solidFill>
                  <a:srgbClr val="000000"/>
                </a:solidFill>
                <a:latin typeface="Times New Roman" panose="02020603050405020304" pitchFamily="18" charset="0"/>
              </a:rPr>
              <a:t>Remerciements au partenaire média exclusif du Sommet 2022 : </a:t>
            </a:r>
            <a:r>
              <a:rPr lang="fr-FR" sz="400" i="1" dirty="0" err="1">
                <a:solidFill>
                  <a:srgbClr val="000000"/>
                </a:solidFill>
                <a:latin typeface="Times New Roman" panose="02020603050405020304" pitchFamily="18" charset="0"/>
              </a:rPr>
              <a:t>Coworking</a:t>
            </a:r>
            <a:r>
              <a:rPr lang="fr-FR" sz="400" i="1" dirty="0">
                <a:solidFill>
                  <a:srgbClr val="000000"/>
                </a:solidFill>
                <a:latin typeface="Times New Roman" panose="02020603050405020304" pitchFamily="18" charset="0"/>
              </a:rPr>
              <a:t> Channel : </a:t>
            </a:r>
            <a:r>
              <a:rPr lang="fr-FR" sz="400" b="1" u="sng" dirty="0">
                <a:solidFill>
                  <a:srgbClr val="103CC0"/>
                </a:solidFill>
                <a:latin typeface="Arial-BoldMT"/>
              </a:rPr>
              <a:t>https://</a:t>
            </a:r>
            <a:r>
              <a:rPr lang="fr-FR" sz="400" b="1" u="sng" dirty="0" err="1">
                <a:solidFill>
                  <a:srgbClr val="103CC0"/>
                </a:solidFill>
                <a:latin typeface="Arial-BoldMT"/>
              </a:rPr>
              <a:t>coworkingchannel.news</a:t>
            </a:r>
            <a:endParaRPr lang="fr-FR" sz="400"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65487983"/>
      </p:ext>
    </p:extLst>
  </p:cSld>
  <p:clrMapOvr>
    <a:masterClrMapping/>
  </p:clrMapOvr>
  <mc:AlternateContent xmlns:mc="http://schemas.openxmlformats.org/markup-compatibility/2006" xmlns:p14="http://schemas.microsoft.com/office/powerpoint/2010/main">
    <mc:Choice Requires="p14">
      <p:transition spd="slow" p14:dur="2000" advTm="7441"/>
    </mc:Choice>
    <mc:Fallback xmlns="">
      <p:transition spd="slow" advTm="74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3404497" y="1392008"/>
            <a:ext cx="2161568" cy="948237"/>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Flavius </a:t>
            </a:r>
            <a:r>
              <a:rPr lang="fr-FR" altLang="fr-FR" sz="2000" b="1" err="1">
                <a:solidFill>
                  <a:srgbClr val="002060"/>
                </a:solidFill>
                <a:latin typeface="Times" pitchFamily="2" charset="0"/>
              </a:rPr>
              <a:t>Lucacel</a:t>
            </a:r>
            <a:endParaRPr lang="fr-FR" altLang="fr-FR" sz="36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just" eaLnBrk="0" fontAlgn="base" hangingPunct="0">
              <a:lnSpc>
                <a:spcPct val="100000"/>
              </a:lnSpc>
              <a:spcAft>
                <a:spcPct val="0"/>
              </a:spcAft>
            </a:pPr>
            <a:endParaRPr lang="fr-FR" sz="1400"/>
          </a:p>
        </p:txBody>
      </p:sp>
      <p:pic>
        <p:nvPicPr>
          <p:cNvPr id="4" name="Picture 3">
            <a:extLst>
              <a:ext uri="{FF2B5EF4-FFF2-40B4-BE49-F238E27FC236}">
                <a16:creationId xmlns:a16="http://schemas.microsoft.com/office/drawing/2014/main" id="{E6D46529-D00B-614A-BD49-8C1FD330B8DF}"/>
              </a:ext>
            </a:extLst>
          </p:cNvPr>
          <p:cNvPicPr>
            <a:picLocks noChangeAspect="1"/>
          </p:cNvPicPr>
          <p:nvPr/>
        </p:nvPicPr>
        <p:blipFill>
          <a:blip r:embed="rId8"/>
          <a:stretch>
            <a:fillRect/>
          </a:stretch>
        </p:blipFill>
        <p:spPr>
          <a:xfrm>
            <a:off x="5855332" y="1724202"/>
            <a:ext cx="3262393" cy="3428470"/>
          </a:xfrm>
          <a:prstGeom prst="rect">
            <a:avLst/>
          </a:prstGeom>
        </p:spPr>
      </p:pic>
      <p:pic>
        <p:nvPicPr>
          <p:cNvPr id="7" name="Picture 6">
            <a:extLst>
              <a:ext uri="{FF2B5EF4-FFF2-40B4-BE49-F238E27FC236}">
                <a16:creationId xmlns:a16="http://schemas.microsoft.com/office/drawing/2014/main" id="{5C15F82A-AFEB-3E42-8057-C77A75D916C3}"/>
              </a:ext>
            </a:extLst>
          </p:cNvPr>
          <p:cNvPicPr>
            <a:picLocks noChangeAspect="1"/>
          </p:cNvPicPr>
          <p:nvPr/>
        </p:nvPicPr>
        <p:blipFill>
          <a:blip r:embed="rId9"/>
          <a:stretch>
            <a:fillRect/>
          </a:stretch>
        </p:blipFill>
        <p:spPr>
          <a:xfrm>
            <a:off x="2849943" y="1787391"/>
            <a:ext cx="3117574" cy="3869168"/>
          </a:xfrm>
          <a:prstGeom prst="rect">
            <a:avLst/>
          </a:prstGeom>
        </p:spPr>
      </p:pic>
    </p:spTree>
    <p:extLst>
      <p:ext uri="{BB962C8B-B14F-4D97-AF65-F5344CB8AC3E}">
        <p14:creationId xmlns:p14="http://schemas.microsoft.com/office/powerpoint/2010/main" val="1026272410"/>
      </p:ext>
    </p:extLst>
  </p:cSld>
  <p:clrMapOvr>
    <a:masterClrMapping/>
  </p:clrMapOvr>
  <mc:AlternateContent xmlns:mc="http://schemas.openxmlformats.org/markup-compatibility/2006" xmlns:p14="http://schemas.microsoft.com/office/powerpoint/2010/main">
    <mc:Choice Requires="p14">
      <p:transition spd="slow" p14:dur="2000" advTm="7555"/>
    </mc:Choice>
    <mc:Fallback xmlns="">
      <p:transition spd="slow" advTm="755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1" name="Title 1">
            <a:extLst>
              <a:ext uri="{FF2B5EF4-FFF2-40B4-BE49-F238E27FC236}">
                <a16:creationId xmlns:a16="http://schemas.microsoft.com/office/drawing/2014/main" id="{C42AC5CE-9114-C145-85B5-CD6A4C337EA3}"/>
              </a:ext>
            </a:extLst>
          </p:cNvPr>
          <p:cNvSpPr txBox="1">
            <a:spLocks/>
          </p:cNvSpPr>
          <p:nvPr/>
        </p:nvSpPr>
        <p:spPr>
          <a:xfrm>
            <a:off x="2706640" y="3036424"/>
            <a:ext cx="2161568" cy="1031548"/>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2000" b="1">
                <a:solidFill>
                  <a:srgbClr val="002060"/>
                </a:solidFill>
                <a:latin typeface="Times" pitchFamily="2" charset="0"/>
              </a:rPr>
              <a:t>David </a:t>
            </a:r>
            <a:r>
              <a:rPr lang="fr-FR" altLang="fr-FR" sz="2000" b="1" err="1">
                <a:solidFill>
                  <a:srgbClr val="002060"/>
                </a:solidFill>
                <a:latin typeface="Times" pitchFamily="2" charset="0"/>
              </a:rPr>
              <a:t>Hodos</a:t>
            </a:r>
            <a:r>
              <a:rPr lang="fr-FR" altLang="fr-FR" sz="2000" b="1">
                <a:solidFill>
                  <a:srgbClr val="002060"/>
                </a:solidFill>
                <a:latin typeface="Times" pitchFamily="2" charset="0"/>
              </a:rPr>
              <a:t>, </a:t>
            </a:r>
            <a:r>
              <a:rPr lang="fr-FR" altLang="fr-FR" sz="2000" i="1">
                <a:solidFill>
                  <a:srgbClr val="002060"/>
                </a:solidFill>
                <a:latin typeface="Times" pitchFamily="2" charset="0"/>
              </a:rPr>
              <a:t>jeune compositeur et interprète canadien d’origine roumaine </a:t>
            </a:r>
            <a:endParaRPr lang="fr-FR" altLang="fr-FR" sz="3600" i="1">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just" eaLnBrk="0" fontAlgn="base" hangingPunct="0">
              <a:lnSpc>
                <a:spcPct val="100000"/>
              </a:lnSpc>
              <a:spcAft>
                <a:spcPct val="0"/>
              </a:spcAft>
            </a:pPr>
            <a:endParaRPr lang="fr-FR" sz="1400"/>
          </a:p>
        </p:txBody>
      </p:sp>
      <p:pic>
        <p:nvPicPr>
          <p:cNvPr id="4" name="Picture 3">
            <a:extLst>
              <a:ext uri="{FF2B5EF4-FFF2-40B4-BE49-F238E27FC236}">
                <a16:creationId xmlns:a16="http://schemas.microsoft.com/office/drawing/2014/main" id="{6457A528-A3F8-8C42-8586-945DC1BCEE11}"/>
              </a:ext>
            </a:extLst>
          </p:cNvPr>
          <p:cNvPicPr>
            <a:picLocks noChangeAspect="1"/>
          </p:cNvPicPr>
          <p:nvPr/>
        </p:nvPicPr>
        <p:blipFill>
          <a:blip r:embed="rId8"/>
          <a:stretch>
            <a:fillRect/>
          </a:stretch>
        </p:blipFill>
        <p:spPr>
          <a:xfrm>
            <a:off x="4711485" y="1384089"/>
            <a:ext cx="4410627" cy="5262213"/>
          </a:xfrm>
          <a:prstGeom prst="rect">
            <a:avLst/>
          </a:prstGeom>
        </p:spPr>
      </p:pic>
    </p:spTree>
    <p:extLst>
      <p:ext uri="{BB962C8B-B14F-4D97-AF65-F5344CB8AC3E}">
        <p14:creationId xmlns:p14="http://schemas.microsoft.com/office/powerpoint/2010/main" val="1885008753"/>
      </p:ext>
    </p:extLst>
  </p:cSld>
  <p:clrMapOvr>
    <a:masterClrMapping/>
  </p:clrMapOvr>
  <mc:AlternateContent xmlns:mc="http://schemas.openxmlformats.org/markup-compatibility/2006" xmlns:p14="http://schemas.microsoft.com/office/powerpoint/2010/main">
    <mc:Choice Requires="p14">
      <p:transition spd="slow" p14:dur="2000" advTm="5820"/>
    </mc:Choice>
    <mc:Fallback xmlns="">
      <p:transition spd="slow" advTm="582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2" name="Title 1">
            <a:extLst>
              <a:ext uri="{FF2B5EF4-FFF2-40B4-BE49-F238E27FC236}">
                <a16:creationId xmlns:a16="http://schemas.microsoft.com/office/drawing/2014/main" id="{4EA4BADD-26E0-3D45-9D96-379062B21217}"/>
              </a:ext>
            </a:extLst>
          </p:cNvPr>
          <p:cNvSpPr txBox="1">
            <a:spLocks/>
          </p:cNvSpPr>
          <p:nvPr/>
        </p:nvSpPr>
        <p:spPr>
          <a:xfrm>
            <a:off x="3135376" y="2158346"/>
            <a:ext cx="6162354" cy="596907"/>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a:solidFill>
                <a:srgbClr val="002060"/>
              </a:solidFill>
              <a:latin typeface="Times" pitchFamily="2" charset="0"/>
            </a:endParaRPr>
          </a:p>
          <a:p>
            <a:pPr eaLnBrk="0" fontAlgn="base" hangingPunct="0">
              <a:lnSpc>
                <a:spcPct val="100000"/>
              </a:lnSpc>
              <a:spcAft>
                <a:spcPct val="0"/>
              </a:spcAft>
            </a:pPr>
            <a:endParaRPr lang="fr-FR" altLang="fr-FR">
              <a:solidFill>
                <a:srgbClr val="002060"/>
              </a:solidFill>
              <a:latin typeface="Times" pitchFamily="2" charset="0"/>
            </a:endParaRPr>
          </a:p>
          <a:p>
            <a:pPr eaLnBrk="0" fontAlgn="base" hangingPunct="0">
              <a:lnSpc>
                <a:spcPct val="100000"/>
              </a:lnSpc>
              <a:spcAft>
                <a:spcPct val="0"/>
              </a:spcAft>
            </a:pPr>
            <a:br>
              <a:rPr lang="fr-FR" altLang="fr-FR">
                <a:solidFill>
                  <a:srgbClr val="002060"/>
                </a:solidFill>
                <a:latin typeface="Times" pitchFamily="2" charset="0"/>
              </a:rPr>
            </a:br>
            <a:endParaRPr lang="fr-FR" altLang="fr-FR" sz="3200">
              <a:solidFill>
                <a:srgbClr val="0070C0"/>
              </a:solidFill>
              <a:latin typeface="Times" pitchFamily="2" charset="0"/>
            </a:endParaRPr>
          </a:p>
          <a:p>
            <a:pPr eaLnBrk="0" fontAlgn="base" hangingPunct="0">
              <a:lnSpc>
                <a:spcPct val="100000"/>
              </a:lnSpc>
              <a:spcAft>
                <a:spcPct val="0"/>
              </a:spcAft>
            </a:pPr>
            <a:r>
              <a:rPr lang="fr-FR" altLang="fr-FR" sz="2400" b="1">
                <a:solidFill>
                  <a:srgbClr val="002060"/>
                </a:solidFill>
                <a:latin typeface="Times" pitchFamily="2" charset="0"/>
                <a:ea typeface="Calibri" panose="020F0502020204030204" pitchFamily="34" charset="0"/>
                <a:cs typeface="Times New Roman" panose="02020603050405020304" pitchFamily="18" charset="0"/>
              </a:rPr>
              <a:t>Sommet européen d’affaires franco-roumain</a:t>
            </a:r>
          </a:p>
          <a:p>
            <a:pPr eaLnBrk="0" fontAlgn="base" hangingPunct="0">
              <a:lnSpc>
                <a:spcPct val="100000"/>
              </a:lnSpc>
              <a:spcAft>
                <a:spcPct val="0"/>
              </a:spcAft>
            </a:pPr>
            <a:r>
              <a:rPr lang="fr-FR" sz="1800">
                <a:solidFill>
                  <a:srgbClr val="002060"/>
                </a:solidFill>
                <a:latin typeface="Times" pitchFamily="2" charset="0"/>
                <a:cs typeface="Times New Roman" panose="02020603050405020304" pitchFamily="18" charset="0"/>
              </a:rPr>
              <a:t>Vendredi, le 30 septembre 2022 </a:t>
            </a:r>
          </a:p>
          <a:p>
            <a:pPr eaLnBrk="0" fontAlgn="base" hangingPunct="0">
              <a:lnSpc>
                <a:spcPct val="100000"/>
              </a:lnSpc>
              <a:spcAft>
                <a:spcPct val="0"/>
              </a:spcAft>
            </a:pPr>
            <a:r>
              <a:rPr lang="fr-FR" sz="1800">
                <a:solidFill>
                  <a:srgbClr val="002060"/>
                </a:solidFill>
                <a:latin typeface="Times" pitchFamily="2" charset="0"/>
                <a:cs typeface="Times New Roman" panose="02020603050405020304" pitchFamily="18" charset="0"/>
              </a:rPr>
              <a:t>au Palais du Luxembourg à Paris </a:t>
            </a:r>
            <a:endParaRPr lang="fr-FR" sz="1800">
              <a:solidFill>
                <a:srgbClr val="002060"/>
              </a:solidFill>
              <a:latin typeface="Times" pitchFamily="2" charset="0"/>
            </a:endParaRPr>
          </a:p>
        </p:txBody>
      </p:sp>
      <p:sp>
        <p:nvSpPr>
          <p:cNvPr id="13" name="Rectangle 12">
            <a:extLst>
              <a:ext uri="{FF2B5EF4-FFF2-40B4-BE49-F238E27FC236}">
                <a16:creationId xmlns:a16="http://schemas.microsoft.com/office/drawing/2014/main" id="{D9215627-0AEF-A047-9E5F-180BAF7D0A41}"/>
              </a:ext>
            </a:extLst>
          </p:cNvPr>
          <p:cNvSpPr/>
          <p:nvPr/>
        </p:nvSpPr>
        <p:spPr>
          <a:xfrm>
            <a:off x="3135376" y="3025167"/>
            <a:ext cx="6096000" cy="2169825"/>
          </a:xfrm>
          <a:prstGeom prst="rect">
            <a:avLst/>
          </a:prstGeom>
        </p:spPr>
        <p:txBody>
          <a:bodyPr>
            <a:spAutoFit/>
          </a:bodyPr>
          <a:lstStyle/>
          <a:p>
            <a:pPr algn="ctr" eaLnBrk="0" fontAlgn="base" hangingPunct="0">
              <a:lnSpc>
                <a:spcPct val="100000"/>
              </a:lnSpc>
              <a:spcAft>
                <a:spcPct val="0"/>
              </a:spcAft>
            </a:pPr>
            <a:r>
              <a:rPr lang="fr-FR" altLang="fr-FR" b="1">
                <a:solidFill>
                  <a:schemeClr val="accent1">
                    <a:lumMod val="60000"/>
                    <a:lumOff val="40000"/>
                  </a:schemeClr>
                </a:solidFill>
                <a:latin typeface="Times" pitchFamily="2" charset="0"/>
              </a:rPr>
              <a:t>organisé par </a:t>
            </a:r>
            <a:r>
              <a:rPr lang="fr-FR" altLang="fr-FR" b="1">
                <a:solidFill>
                  <a:srgbClr val="FF0000"/>
                </a:solidFill>
                <a:latin typeface="Times" pitchFamily="2" charset="0"/>
              </a:rPr>
              <a:t>I</a:t>
            </a:r>
            <a:r>
              <a:rPr lang="fr-FR" altLang="fr-FR" b="1">
                <a:solidFill>
                  <a:schemeClr val="accent1">
                    <a:lumMod val="60000"/>
                    <a:lumOff val="40000"/>
                  </a:schemeClr>
                </a:solidFill>
                <a:latin typeface="Times" pitchFamily="2" charset="0"/>
              </a:rPr>
              <a:t>nterview </a:t>
            </a:r>
            <a:r>
              <a:rPr lang="fr-FR" altLang="fr-FR" b="1">
                <a:solidFill>
                  <a:srgbClr val="FF0000"/>
                </a:solidFill>
                <a:latin typeface="Times" pitchFamily="2" charset="0"/>
              </a:rPr>
              <a:t>F</a:t>
            </a:r>
            <a:r>
              <a:rPr lang="fr-FR" altLang="fr-FR" b="1">
                <a:solidFill>
                  <a:schemeClr val="accent1">
                    <a:lumMod val="60000"/>
                    <a:lumOff val="40000"/>
                  </a:schemeClr>
                </a:solidFill>
                <a:latin typeface="Times" pitchFamily="2" charset="0"/>
              </a:rPr>
              <a:t>rancophone </a:t>
            </a:r>
          </a:p>
          <a:p>
            <a:pPr algn="ctr" eaLnBrk="0" fontAlgn="base" hangingPunct="0">
              <a:lnSpc>
                <a:spcPct val="100000"/>
              </a:lnSpc>
              <a:spcAft>
                <a:spcPct val="0"/>
              </a:spcAft>
            </a:pPr>
            <a:r>
              <a:rPr lang="fr-FR" altLang="fr-FR" b="1">
                <a:solidFill>
                  <a:schemeClr val="accent1">
                    <a:lumMod val="60000"/>
                    <a:lumOff val="40000"/>
                  </a:schemeClr>
                </a:solidFill>
                <a:latin typeface="Times" pitchFamily="2" charset="0"/>
              </a:rPr>
              <a:t>en lien avec des cadres roumains en France</a:t>
            </a:r>
          </a:p>
          <a:p>
            <a:pPr algn="ctr" eaLnBrk="0" fontAlgn="base" hangingPunct="0">
              <a:lnSpc>
                <a:spcPct val="100000"/>
              </a:lnSpc>
              <a:spcAft>
                <a:spcPct val="0"/>
              </a:spcAft>
            </a:pPr>
            <a:endParaRPr lang="fr-FR" altLang="fr-FR" b="1">
              <a:solidFill>
                <a:schemeClr val="accent1">
                  <a:lumMod val="60000"/>
                  <a:lumOff val="40000"/>
                </a:schemeClr>
              </a:solidFill>
              <a:latin typeface="Times" pitchFamily="2" charset="0"/>
            </a:endParaRPr>
          </a:p>
          <a:p>
            <a:pPr algn="ctr" eaLnBrk="0" fontAlgn="base" hangingPunct="0">
              <a:lnSpc>
                <a:spcPct val="100000"/>
              </a:lnSpc>
              <a:spcAft>
                <a:spcPct val="0"/>
              </a:spcAft>
            </a:pPr>
            <a:r>
              <a:rPr lang="fr-FR" altLang="fr-FR" b="1">
                <a:solidFill>
                  <a:srgbClr val="002060"/>
                </a:solidFill>
                <a:latin typeface="Times" pitchFamily="2" charset="0"/>
              </a:rPr>
              <a:t>avec le parrainage du groupe interparlementaire d’amitié sénatorial France-Roumanie</a:t>
            </a:r>
          </a:p>
          <a:p>
            <a:pPr algn="ctr" eaLnBrk="0" fontAlgn="base" hangingPunct="0">
              <a:lnSpc>
                <a:spcPct val="100000"/>
              </a:lnSpc>
              <a:spcAft>
                <a:spcPct val="0"/>
              </a:spcAft>
            </a:pPr>
            <a:endParaRPr lang="fr-FR" altLang="fr-FR" b="1">
              <a:solidFill>
                <a:srgbClr val="002060"/>
              </a:solidFill>
              <a:latin typeface="Times" pitchFamily="2" charset="0"/>
            </a:endParaRPr>
          </a:p>
          <a:p>
            <a:pPr algn="ctr" eaLnBrk="0" fontAlgn="base" hangingPunct="0">
              <a:lnSpc>
                <a:spcPct val="100000"/>
              </a:lnSpc>
              <a:spcAft>
                <a:spcPct val="0"/>
              </a:spcAft>
            </a:pPr>
            <a:endParaRPr lang="fr-FR" altLang="fr-FR" b="1">
              <a:solidFill>
                <a:srgbClr val="002060"/>
              </a:solidFill>
              <a:latin typeface="Times" pitchFamily="2" charset="0"/>
            </a:endParaRPr>
          </a:p>
          <a:p>
            <a:pPr algn="ctr" eaLnBrk="0" fontAlgn="base" hangingPunct="0">
              <a:lnSpc>
                <a:spcPct val="100000"/>
              </a:lnSpc>
              <a:spcAft>
                <a:spcPct val="0"/>
              </a:spcAft>
            </a:pPr>
            <a:r>
              <a:rPr lang="fr-FR" altLang="fr-FR" sz="900" b="1">
                <a:solidFill>
                  <a:srgbClr val="002060"/>
                </a:solidFill>
                <a:latin typeface="Times" pitchFamily="2" charset="0"/>
              </a:rPr>
              <a:t>Remerciements aux partenaires du Sommet dont le partenaire principal, VELOLIA</a:t>
            </a:r>
          </a:p>
        </p:txBody>
      </p:sp>
    </p:spTree>
    <p:extLst>
      <p:ext uri="{BB962C8B-B14F-4D97-AF65-F5344CB8AC3E}">
        <p14:creationId xmlns:p14="http://schemas.microsoft.com/office/powerpoint/2010/main" val="2579205876"/>
      </p:ext>
    </p:extLst>
  </p:cSld>
  <p:clrMapOvr>
    <a:masterClrMapping/>
  </p:clrMapOvr>
  <mc:AlternateContent xmlns:mc="http://schemas.openxmlformats.org/markup-compatibility/2006" xmlns:p14="http://schemas.microsoft.com/office/powerpoint/2010/main">
    <mc:Choice Requires="p14">
      <p:transition spd="slow" p14:dur="2000" advTm="6171"/>
    </mc:Choice>
    <mc:Fallback xmlns="">
      <p:transition spd="slow" advTm="61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3021636" y="2918153"/>
            <a:ext cx="2977056" cy="1514613"/>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000">
              <a:solidFill>
                <a:srgbClr val="002060"/>
              </a:solidFill>
              <a:latin typeface="Times" pitchFamily="2" charset="0"/>
            </a:endParaRPr>
          </a:p>
          <a:p>
            <a:pPr algn="just" eaLnBrk="0" fontAlgn="base" hangingPunct="0">
              <a:lnSpc>
                <a:spcPct val="100000"/>
              </a:lnSpc>
              <a:spcAft>
                <a:spcPct val="0"/>
              </a:spcAft>
            </a:pPr>
            <a:endParaRPr lang="fr-FR" altLang="fr-FR" sz="1000">
              <a:solidFill>
                <a:srgbClr val="002060"/>
              </a:solidFill>
              <a:latin typeface="Times" pitchFamily="2" charset="0"/>
            </a:endParaRPr>
          </a:p>
          <a:p>
            <a:pPr algn="l" eaLnBrk="0" fontAlgn="base" hangingPunct="0">
              <a:lnSpc>
                <a:spcPct val="100000"/>
              </a:lnSpc>
              <a:spcAft>
                <a:spcPct val="0"/>
              </a:spcAft>
            </a:pPr>
            <a:br>
              <a:rPr lang="fr-FR" altLang="fr-FR" sz="1000">
                <a:solidFill>
                  <a:srgbClr val="002060"/>
                </a:solidFill>
                <a:latin typeface="Times" pitchFamily="2" charset="0"/>
              </a:rPr>
            </a:br>
            <a:r>
              <a:rPr lang="fr-FR" altLang="fr-FR" sz="1000">
                <a:solidFill>
                  <a:srgbClr val="002060"/>
                </a:solidFill>
                <a:latin typeface="Times" pitchFamily="2" charset="0"/>
              </a:rPr>
              <a:t>« Le Président de la Roumanie, M. Klaus Werner </a:t>
            </a:r>
            <a:r>
              <a:rPr lang="fr-FR" altLang="fr-FR" sz="1000" err="1">
                <a:solidFill>
                  <a:srgbClr val="002060"/>
                </a:solidFill>
                <a:latin typeface="Times" pitchFamily="2" charset="0"/>
              </a:rPr>
              <a:t>Iohannis</a:t>
            </a:r>
            <a:r>
              <a:rPr lang="fr-FR" altLang="fr-FR" sz="1000">
                <a:solidFill>
                  <a:srgbClr val="002060"/>
                </a:solidFill>
                <a:latin typeface="Times" pitchFamily="2" charset="0"/>
              </a:rPr>
              <a:t>, m'a chargé de vous remercier pour votre invitation à participer au prochain Sommet d'affaires France-Roumanie, qui aura lieu en septembre 2022. Malheureusement, compte tenu de l'agenda chargé, le Président </a:t>
            </a:r>
            <a:r>
              <a:rPr lang="fr-FR" altLang="fr-FR" sz="1000" err="1">
                <a:solidFill>
                  <a:srgbClr val="002060"/>
                </a:solidFill>
                <a:latin typeface="Times" pitchFamily="2" charset="0"/>
              </a:rPr>
              <a:t>Iohannis</a:t>
            </a:r>
            <a:r>
              <a:rPr lang="fr-FR" altLang="fr-FR" sz="1000">
                <a:solidFill>
                  <a:srgbClr val="002060"/>
                </a:solidFill>
                <a:latin typeface="Times" pitchFamily="2" charset="0"/>
              </a:rPr>
              <a:t> ne pourra pas y participer, mais il apprécie particulièrement votre initiative de décerner un Prix d'Excellence et vous souhaite plein succès dans l'organisation de l'événement. Nous tenons à vous informer que nous transmettrons votre invitation au ministère des Affaires étrangères. » </a:t>
            </a:r>
          </a:p>
          <a:p>
            <a:pPr algn="l" eaLnBrk="0" fontAlgn="base" hangingPunct="0">
              <a:lnSpc>
                <a:spcPct val="100000"/>
              </a:lnSpc>
              <a:spcAft>
                <a:spcPct val="0"/>
              </a:spcAft>
            </a:pPr>
            <a:endParaRPr lang="fr-FR" altLang="fr-FR" sz="1000" b="1">
              <a:solidFill>
                <a:srgbClr val="002060"/>
              </a:solidFill>
              <a:latin typeface="Times" pitchFamily="2" charset="0"/>
            </a:endParaRPr>
          </a:p>
          <a:p>
            <a:pPr algn="l" eaLnBrk="0" fontAlgn="base" hangingPunct="0">
              <a:lnSpc>
                <a:spcPct val="100000"/>
              </a:lnSpc>
              <a:spcAft>
                <a:spcPct val="0"/>
              </a:spcAft>
            </a:pPr>
            <a:r>
              <a:rPr lang="fr-FR" altLang="fr-FR" sz="1000" b="1" err="1">
                <a:solidFill>
                  <a:srgbClr val="002060"/>
                </a:solidFill>
                <a:latin typeface="Times" pitchFamily="2" charset="0"/>
              </a:rPr>
              <a:t>Luminita</a:t>
            </a:r>
            <a:r>
              <a:rPr lang="fr-FR" altLang="fr-FR" sz="1000" b="1">
                <a:solidFill>
                  <a:srgbClr val="002060"/>
                </a:solidFill>
                <a:latin typeface="Times" pitchFamily="2" charset="0"/>
              </a:rPr>
              <a:t> </a:t>
            </a:r>
            <a:r>
              <a:rPr lang="fr-FR" altLang="fr-FR" sz="1000" b="1" err="1">
                <a:solidFill>
                  <a:srgbClr val="002060"/>
                </a:solidFill>
                <a:latin typeface="Times" pitchFamily="2" charset="0"/>
              </a:rPr>
              <a:t>Odobescu</a:t>
            </a:r>
            <a:r>
              <a:rPr lang="fr-FR" altLang="fr-FR" sz="1000" b="1">
                <a:solidFill>
                  <a:srgbClr val="002060"/>
                </a:solidFill>
                <a:latin typeface="Times" pitchFamily="2" charset="0"/>
              </a:rPr>
              <a:t>, Conseiller Présidentiel</a:t>
            </a:r>
            <a:endParaRPr lang="fr-FR" sz="1000" b="1">
              <a:solidFill>
                <a:srgbClr val="002060"/>
              </a:solidFill>
              <a:latin typeface="Times" pitchFamily="2" charset="0"/>
            </a:endParaRP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4" name="Title 1">
            <a:extLst>
              <a:ext uri="{FF2B5EF4-FFF2-40B4-BE49-F238E27FC236}">
                <a16:creationId xmlns:a16="http://schemas.microsoft.com/office/drawing/2014/main" id="{27F670A5-B288-E349-8501-C5F3C0348F44}"/>
              </a:ext>
            </a:extLst>
          </p:cNvPr>
          <p:cNvSpPr txBox="1">
            <a:spLocks/>
          </p:cNvSpPr>
          <p:nvPr/>
        </p:nvSpPr>
        <p:spPr>
          <a:xfrm>
            <a:off x="6464803" y="2406359"/>
            <a:ext cx="2713574" cy="1406604"/>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000">
              <a:solidFill>
                <a:srgbClr val="002060"/>
              </a:solidFill>
              <a:latin typeface="Times" pitchFamily="2" charset="0"/>
            </a:endParaRPr>
          </a:p>
          <a:p>
            <a:pPr algn="l" eaLnBrk="0" fontAlgn="base" hangingPunct="0">
              <a:lnSpc>
                <a:spcPct val="100000"/>
              </a:lnSpc>
              <a:spcAft>
                <a:spcPct val="0"/>
              </a:spcAft>
            </a:pPr>
            <a:endParaRPr lang="fr-FR" altLang="fr-FR" sz="1000">
              <a:solidFill>
                <a:srgbClr val="002060"/>
              </a:solidFill>
              <a:latin typeface="Times" pitchFamily="2" charset="0"/>
            </a:endParaRPr>
          </a:p>
          <a:p>
            <a:pPr algn="l"/>
            <a:r>
              <a:rPr lang="fr-FR" altLang="fr-FR" sz="1000">
                <a:solidFill>
                  <a:srgbClr val="002060"/>
                </a:solidFill>
                <a:latin typeface="Times" pitchFamily="2" charset="0"/>
              </a:rPr>
              <a:t>« Nous serons représentés par notre Ambassadrice, Laurence Auer, pour cet évènement auquel nous souhaitons plein succès ! Bien à vous, </a:t>
            </a:r>
          </a:p>
          <a:p>
            <a:pPr algn="l"/>
            <a:endParaRPr lang="fr-FR" altLang="fr-FR" sz="1000" b="1">
              <a:solidFill>
                <a:srgbClr val="002060"/>
              </a:solidFill>
              <a:latin typeface="Times" pitchFamily="2" charset="0"/>
            </a:endParaRPr>
          </a:p>
          <a:p>
            <a:pPr algn="l"/>
            <a:r>
              <a:rPr lang="fr-FR" altLang="fr-FR" sz="1000" b="1">
                <a:solidFill>
                  <a:srgbClr val="002060"/>
                </a:solidFill>
                <a:latin typeface="Times" pitchFamily="2" charset="0"/>
              </a:rPr>
              <a:t>Garance Pineau</a:t>
            </a:r>
          </a:p>
          <a:p>
            <a:pPr algn="l"/>
            <a:r>
              <a:rPr lang="fr-FR" altLang="fr-FR" sz="1000" b="1">
                <a:solidFill>
                  <a:srgbClr val="002060"/>
                </a:solidFill>
                <a:latin typeface="Times" pitchFamily="2" charset="0"/>
              </a:rPr>
              <a:t>Conseillère Europe, Cellule diplomatique</a:t>
            </a:r>
          </a:p>
          <a:p>
            <a:pPr algn="l"/>
            <a:r>
              <a:rPr lang="fr-FR" altLang="fr-FR" sz="1000" b="1">
                <a:solidFill>
                  <a:srgbClr val="002060"/>
                </a:solidFill>
                <a:latin typeface="Times" pitchFamily="2" charset="0"/>
              </a:rPr>
              <a:t>Présidence de la République</a:t>
            </a:r>
          </a:p>
          <a:p>
            <a:pPr algn="l"/>
            <a:r>
              <a:rPr lang="fr-FR" altLang="fr-FR" sz="1000" b="1">
                <a:solidFill>
                  <a:srgbClr val="002060"/>
                </a:solidFill>
                <a:latin typeface="Times" pitchFamily="2" charset="0"/>
              </a:rPr>
              <a:t> </a:t>
            </a:r>
            <a:endParaRPr lang="fr-FR" sz="800" b="1">
              <a:latin typeface="Times" pitchFamily="2" charset="0"/>
            </a:endParaRPr>
          </a:p>
          <a:p>
            <a:pPr algn="just" eaLnBrk="0" fontAlgn="base" hangingPunct="0">
              <a:lnSpc>
                <a:spcPct val="100000"/>
              </a:lnSpc>
              <a:spcAft>
                <a:spcPct val="0"/>
              </a:spcAft>
            </a:pPr>
            <a:endParaRPr lang="fr-FR" sz="1000" b="1">
              <a:solidFill>
                <a:srgbClr val="002060"/>
              </a:solidFill>
              <a:latin typeface="Times" pitchFamily="2" charset="0"/>
            </a:endParaRPr>
          </a:p>
        </p:txBody>
      </p:sp>
    </p:spTree>
    <p:extLst>
      <p:ext uri="{BB962C8B-B14F-4D97-AF65-F5344CB8AC3E}">
        <p14:creationId xmlns:p14="http://schemas.microsoft.com/office/powerpoint/2010/main" val="627644909"/>
      </p:ext>
    </p:extLst>
  </p:cSld>
  <p:clrMapOvr>
    <a:masterClrMapping/>
  </p:clrMapOvr>
  <mc:AlternateContent xmlns:mc="http://schemas.openxmlformats.org/markup-compatibility/2006" xmlns:p14="http://schemas.microsoft.com/office/powerpoint/2010/main">
    <mc:Choice Requires="p14">
      <p:transition spd="slow" p14:dur="2000" advTm="7413"/>
    </mc:Choice>
    <mc:Fallback xmlns="">
      <p:transition spd="slow" advTm="74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
        <p:nvSpPr>
          <p:cNvPr id="12" name="Title 1">
            <a:extLst>
              <a:ext uri="{FF2B5EF4-FFF2-40B4-BE49-F238E27FC236}">
                <a16:creationId xmlns:a16="http://schemas.microsoft.com/office/drawing/2014/main" id="{A255F26E-0ADA-2745-BD3A-851BE8A097AA}"/>
              </a:ext>
            </a:extLst>
          </p:cNvPr>
          <p:cNvSpPr txBox="1">
            <a:spLocks/>
          </p:cNvSpPr>
          <p:nvPr/>
        </p:nvSpPr>
        <p:spPr>
          <a:xfrm>
            <a:off x="3272358" y="2047299"/>
            <a:ext cx="2348067" cy="2080351"/>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000">
              <a:solidFill>
                <a:srgbClr val="002060"/>
              </a:solidFill>
              <a:latin typeface="Times" pitchFamily="2" charset="0"/>
            </a:endParaRPr>
          </a:p>
          <a:p>
            <a:pPr algn="l" eaLnBrk="0" fontAlgn="base" hangingPunct="0">
              <a:lnSpc>
                <a:spcPct val="100000"/>
              </a:lnSpc>
              <a:spcAft>
                <a:spcPct val="0"/>
              </a:spcAft>
            </a:pPr>
            <a:r>
              <a:rPr lang="fr-FR" altLang="fr-FR" sz="1000" i="1">
                <a:solidFill>
                  <a:srgbClr val="002060"/>
                </a:solidFill>
                <a:latin typeface="Times" pitchFamily="2" charset="0"/>
              </a:rPr>
              <a:t>« Je</a:t>
            </a:r>
            <a:r>
              <a:rPr lang="fr-FR" sz="1000" i="1">
                <a:latin typeface="Times" pitchFamily="2" charset="0"/>
              </a:rPr>
              <a:t> vous remercie bien pour votre invitation qui m'honore beaucoup ! Je suis malheureusement retenu à Washington le 30 septembre et n'ai pas prévu d'aller à Paris au cours des prochaines semaines, mais je souhaite à ce Sommet d'affaires tout le succès possible, et à vous et à Florin beaucoup de bonheur.» </a:t>
            </a:r>
            <a:r>
              <a:rPr lang="fr-FR" sz="1000" b="1">
                <a:latin typeface="Times" pitchFamily="2" charset="0"/>
              </a:rPr>
              <a:t>Philippe Etienne, Ambassadeur de France aux Etats Unis </a:t>
            </a:r>
            <a:endParaRPr lang="fr-FR" sz="1000" b="1">
              <a:solidFill>
                <a:srgbClr val="002060"/>
              </a:solidFill>
              <a:latin typeface="Times" pitchFamily="2" charset="0"/>
            </a:endParaRPr>
          </a:p>
        </p:txBody>
      </p:sp>
      <p:sp>
        <p:nvSpPr>
          <p:cNvPr id="13" name="Title 1">
            <a:extLst>
              <a:ext uri="{FF2B5EF4-FFF2-40B4-BE49-F238E27FC236}">
                <a16:creationId xmlns:a16="http://schemas.microsoft.com/office/drawing/2014/main" id="{02705B47-8768-FD43-B32F-7E223565CC1E}"/>
              </a:ext>
            </a:extLst>
          </p:cNvPr>
          <p:cNvSpPr txBox="1">
            <a:spLocks/>
          </p:cNvSpPr>
          <p:nvPr/>
        </p:nvSpPr>
        <p:spPr>
          <a:xfrm>
            <a:off x="6377635" y="2164178"/>
            <a:ext cx="2538928" cy="2357088"/>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000">
              <a:solidFill>
                <a:srgbClr val="002060"/>
              </a:solidFill>
              <a:latin typeface="Times" pitchFamily="2" charset="0"/>
            </a:endParaRPr>
          </a:p>
          <a:p>
            <a:pPr algn="l" eaLnBrk="0" fontAlgn="base" hangingPunct="0">
              <a:lnSpc>
                <a:spcPct val="100000"/>
              </a:lnSpc>
              <a:spcAft>
                <a:spcPct val="0"/>
              </a:spcAft>
            </a:pPr>
            <a:endParaRPr lang="fr-FR" altLang="fr-FR" sz="1100">
              <a:solidFill>
                <a:srgbClr val="002060"/>
              </a:solidFill>
              <a:latin typeface="Times" pitchFamily="2" charset="0"/>
            </a:endParaRPr>
          </a:p>
          <a:p>
            <a:pPr algn="l"/>
            <a:br>
              <a:rPr lang="fr-FR" altLang="fr-FR" sz="1100">
                <a:solidFill>
                  <a:srgbClr val="002060"/>
                </a:solidFill>
                <a:latin typeface="Times" pitchFamily="2" charset="0"/>
              </a:rPr>
            </a:br>
            <a:r>
              <a:rPr lang="fr-FR" altLang="fr-FR" sz="1000" i="1">
                <a:solidFill>
                  <a:srgbClr val="002060"/>
                </a:solidFill>
                <a:latin typeface="Times" pitchFamily="2" charset="0"/>
              </a:rPr>
              <a:t>« </a:t>
            </a:r>
            <a:r>
              <a:rPr lang="fr-BE" sz="1000" i="1">
                <a:latin typeface="Times" pitchFamily="2" charset="0"/>
              </a:rPr>
              <a:t>Votre invitation à participer au prochain Sommet d'affaires France-Roumanie organisé le 30 Septembre 2022 au Palais de Luxembourg à Paris est bien parvenue au Commissaire Breton et il vous en remercie.</a:t>
            </a:r>
            <a:endParaRPr lang="fr-FR" sz="1000" i="1">
              <a:latin typeface="Times" pitchFamily="2" charset="0"/>
            </a:endParaRPr>
          </a:p>
          <a:p>
            <a:pPr algn="l"/>
            <a:r>
              <a:rPr lang="fr-BE" sz="1000" i="1">
                <a:latin typeface="Times" pitchFamily="2" charset="0"/>
              </a:rPr>
              <a:t>Très sensible à cette invitation mais retenu par un engagement pris par ailleurs, il ne pourra malheureusement pas vous rejoindre.</a:t>
            </a:r>
            <a:endParaRPr lang="fr-FR" sz="1000" i="1">
              <a:latin typeface="Times" pitchFamily="2" charset="0"/>
            </a:endParaRPr>
          </a:p>
          <a:p>
            <a:pPr algn="l"/>
            <a:r>
              <a:rPr lang="fr-BE" sz="1000" i="1">
                <a:latin typeface="Times" pitchFamily="2" charset="0"/>
              </a:rPr>
              <a:t>Comptant sur votre compréhension et formant des vœux de succès. » </a:t>
            </a:r>
          </a:p>
          <a:p>
            <a:pPr algn="l"/>
            <a:r>
              <a:rPr lang="en-GB" sz="1000" b="1">
                <a:latin typeface="Times" pitchFamily="2" charset="0"/>
              </a:rPr>
              <a:t>Claire SAELENS</a:t>
            </a:r>
            <a:r>
              <a:rPr lang="fr-FR" sz="1000" b="1">
                <a:latin typeface="Times" pitchFamily="2" charset="0"/>
              </a:rPr>
              <a:t>, </a:t>
            </a:r>
            <a:r>
              <a:rPr lang="en-GB" sz="1000">
                <a:latin typeface="Times" pitchFamily="2" charset="0"/>
              </a:rPr>
              <a:t>Assistant in the Cabinet of Commissioner Thierry Breton</a:t>
            </a:r>
            <a:endParaRPr lang="fr-FR" sz="1000">
              <a:latin typeface="Times" pitchFamily="2" charset="0"/>
            </a:endParaRPr>
          </a:p>
          <a:p>
            <a:pPr algn="just"/>
            <a:endParaRPr lang="fr-FR" sz="1100">
              <a:latin typeface="Times" pitchFamily="2" charset="0"/>
            </a:endParaRPr>
          </a:p>
          <a:p>
            <a:pPr algn="just" eaLnBrk="0" fontAlgn="base" hangingPunct="0">
              <a:lnSpc>
                <a:spcPct val="100000"/>
              </a:lnSpc>
              <a:spcAft>
                <a:spcPct val="0"/>
              </a:spcAft>
            </a:pPr>
            <a:endParaRPr lang="fr-FR" sz="1000" b="1">
              <a:solidFill>
                <a:srgbClr val="002060"/>
              </a:solidFill>
              <a:latin typeface="Times" pitchFamily="2" charset="0"/>
            </a:endParaRPr>
          </a:p>
        </p:txBody>
      </p:sp>
    </p:spTree>
    <p:extLst>
      <p:ext uri="{BB962C8B-B14F-4D97-AF65-F5344CB8AC3E}">
        <p14:creationId xmlns:p14="http://schemas.microsoft.com/office/powerpoint/2010/main" val="1502164011"/>
      </p:ext>
    </p:extLst>
  </p:cSld>
  <p:clrMapOvr>
    <a:masterClrMapping/>
  </p:clrMapOvr>
  <mc:AlternateContent xmlns:mc="http://schemas.openxmlformats.org/markup-compatibility/2006" xmlns:p14="http://schemas.microsoft.com/office/powerpoint/2010/main">
    <mc:Choice Requires="p14">
      <p:transition spd="slow" p14:dur="2000" advTm="6330"/>
    </mc:Choice>
    <mc:Fallback xmlns="">
      <p:transition spd="slow" advTm="633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2858214" y="3429000"/>
            <a:ext cx="6475572" cy="1457141"/>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200">
              <a:solidFill>
                <a:srgbClr val="002060"/>
              </a:solidFill>
              <a:latin typeface="Times" pitchFamily="2" charset="0"/>
            </a:endParaRPr>
          </a:p>
          <a:p>
            <a:pPr algn="just" eaLnBrk="0" fontAlgn="base" hangingPunct="0">
              <a:lnSpc>
                <a:spcPct val="100000"/>
              </a:lnSpc>
              <a:spcAft>
                <a:spcPct val="0"/>
              </a:spcAft>
            </a:pPr>
            <a:endParaRPr lang="fr-FR" altLang="fr-FR" sz="1200">
              <a:solidFill>
                <a:srgbClr val="002060"/>
              </a:solidFill>
              <a:latin typeface="Times" pitchFamily="2" charset="0"/>
            </a:endParaRPr>
          </a:p>
          <a:p>
            <a:r>
              <a:rPr lang="fr-FR" sz="1600"/>
              <a:t>« </a:t>
            </a:r>
            <a:r>
              <a:rPr lang="fr-FR" sz="1400" i="1">
                <a:latin typeface="Times" pitchFamily="2" charset="0"/>
              </a:rPr>
              <a:t>Je tiens à remercier l’organisateur pour la belle initiative de cet évènement.</a:t>
            </a:r>
          </a:p>
          <a:p>
            <a:r>
              <a:rPr lang="fr-FR" sz="1400" i="1">
                <a:latin typeface="Times" pitchFamily="2" charset="0"/>
              </a:rPr>
              <a:t>Profondément ancrée dans l’’écosystème industriel de la Roumanie, la marque Dacia attire les fidèles de la première heure… tout en séduisant chaque jour de nouveaux clients. Celles et ceux qui sont à la recherche de ce qui est de plus précieux dans le monde d’aujourd’hui : l’essentiel. </a:t>
            </a:r>
          </a:p>
          <a:p>
            <a:r>
              <a:rPr lang="fr-FR" sz="1400" i="1">
                <a:latin typeface="Times" pitchFamily="2" charset="0"/>
              </a:rPr>
              <a:t> </a:t>
            </a:r>
          </a:p>
          <a:p>
            <a:r>
              <a:rPr lang="fr-FR" sz="1400" i="1">
                <a:latin typeface="Times" pitchFamily="2" charset="0"/>
              </a:rPr>
              <a:t>A l’heure où la marque Dacia ouvre un nouveau chapitre de son histoire, nous sommes plus que jamais confiants et fiers d’apporter notre contribution dans le futur de l'Amitié Franco-roumaine </a:t>
            </a:r>
            <a:r>
              <a:rPr lang="fr-FR" sz="1600"/>
              <a:t>» </a:t>
            </a:r>
          </a:p>
          <a:p>
            <a:endParaRPr lang="fr-FR" sz="1600"/>
          </a:p>
          <a:p>
            <a:r>
              <a:rPr lang="fr-FR" sz="1600" b="1"/>
              <a:t>Christophe </a:t>
            </a:r>
            <a:r>
              <a:rPr lang="fr-FR" sz="1600" b="1" err="1"/>
              <a:t>Dridi</a:t>
            </a:r>
            <a:r>
              <a:rPr lang="fr-FR" sz="1600" b="1"/>
              <a:t>, Directeur Industriel Dacia</a:t>
            </a:r>
          </a:p>
          <a:p>
            <a:r>
              <a:rPr lang="fr-FR" sz="1200"/>
              <a:t> </a:t>
            </a: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Tree>
    <p:extLst>
      <p:ext uri="{BB962C8B-B14F-4D97-AF65-F5344CB8AC3E}">
        <p14:creationId xmlns:p14="http://schemas.microsoft.com/office/powerpoint/2010/main" val="111996176"/>
      </p:ext>
    </p:extLst>
  </p:cSld>
  <p:clrMapOvr>
    <a:masterClrMapping/>
  </p:clrMapOvr>
  <mc:AlternateContent xmlns:mc="http://schemas.openxmlformats.org/markup-compatibility/2006" xmlns:p14="http://schemas.microsoft.com/office/powerpoint/2010/main">
    <mc:Choice Requires="p14">
      <p:transition spd="slow" p14:dur="2000" advTm="7565"/>
    </mc:Choice>
    <mc:Fallback xmlns="">
      <p:transition spd="slow" advTm="75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3102199" y="4002157"/>
            <a:ext cx="6162354" cy="154178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900">
              <a:solidFill>
                <a:srgbClr val="002060"/>
              </a:solidFill>
              <a:latin typeface="Times" pitchFamily="2" charset="0"/>
            </a:endParaRPr>
          </a:p>
          <a:p>
            <a:pPr algn="just" eaLnBrk="0" fontAlgn="base" hangingPunct="0">
              <a:lnSpc>
                <a:spcPct val="100000"/>
              </a:lnSpc>
              <a:spcAft>
                <a:spcPct val="0"/>
              </a:spcAft>
            </a:pPr>
            <a:r>
              <a:rPr lang="fr-FR" altLang="fr-FR" sz="900">
                <a:solidFill>
                  <a:srgbClr val="002060"/>
                </a:solidFill>
                <a:latin typeface="Times" pitchFamily="2" charset="0"/>
              </a:rPr>
              <a:t>Mesdames et Messieurs,</a:t>
            </a:r>
          </a:p>
          <a:p>
            <a:pPr algn="just" eaLnBrk="0" fontAlgn="base" hangingPunct="0">
              <a:lnSpc>
                <a:spcPct val="100000"/>
              </a:lnSpc>
              <a:spcAft>
                <a:spcPct val="0"/>
              </a:spcAft>
            </a:pPr>
            <a:endParaRPr lang="fr-FR" altLang="fr-FR" sz="900">
              <a:solidFill>
                <a:srgbClr val="002060"/>
              </a:solidFill>
              <a:latin typeface="Times" pitchFamily="2" charset="0"/>
            </a:endParaRPr>
          </a:p>
          <a:p>
            <a:pPr algn="just" eaLnBrk="0" fontAlgn="base" hangingPunct="0">
              <a:lnSpc>
                <a:spcPct val="100000"/>
              </a:lnSpc>
              <a:spcAft>
                <a:spcPct val="0"/>
              </a:spcAft>
            </a:pPr>
            <a:r>
              <a:rPr lang="fr-FR" altLang="fr-FR" sz="900" i="1">
                <a:solidFill>
                  <a:srgbClr val="002060"/>
                </a:solidFill>
                <a:latin typeface="Times" pitchFamily="2" charset="0"/>
              </a:rPr>
              <a:t>Je vous prie d’accepter mon regret de n’être pas avec vous aujourd'hui, mais des engagements pris longtemps avant m'empêchent de participer à cet événement très important pour la communauté franco-roumaine.</a:t>
            </a:r>
          </a:p>
          <a:p>
            <a:pPr algn="just" eaLnBrk="0" fontAlgn="base" hangingPunct="0">
              <a:lnSpc>
                <a:spcPct val="100000"/>
              </a:lnSpc>
              <a:spcAft>
                <a:spcPct val="0"/>
              </a:spcAft>
            </a:pPr>
            <a:endParaRPr lang="fr-FR" altLang="fr-FR" sz="900" i="1">
              <a:solidFill>
                <a:srgbClr val="002060"/>
              </a:solidFill>
              <a:latin typeface="Times" pitchFamily="2" charset="0"/>
            </a:endParaRPr>
          </a:p>
          <a:p>
            <a:pPr algn="just" eaLnBrk="0" fontAlgn="base" hangingPunct="0">
              <a:lnSpc>
                <a:spcPct val="100000"/>
              </a:lnSpc>
              <a:spcAft>
                <a:spcPct val="0"/>
              </a:spcAft>
            </a:pPr>
            <a:r>
              <a:rPr lang="fr-FR" altLang="fr-FR" sz="900" i="1">
                <a:solidFill>
                  <a:srgbClr val="002060"/>
                </a:solidFill>
                <a:latin typeface="Times" pitchFamily="2" charset="0"/>
              </a:rPr>
              <a:t>Je suis honoré de recevoir ce prix, qui me motive et me détermine de continuer à soutenir et à encourager les efforts visant à mobiliser et à capitaliser l'expertise et l'expérience de personnalités prestigieuses de la diaspora. Pour la société contemporaine, la collaboration est essentielle, car elle facilite le transfert de compétences et crée un espace de dialogue et d'échange d'idées, afin de trouver des solutions aux problèmes pressants auxquels l'humanité est confrontée. Je crois au pouvoir de "l'ensemble" dans l’Espace européen de la recherche, à travers la passion et le travail dédiés à la science et à l'innovation, pour une vie meilleure, pour une société inclusive.</a:t>
            </a:r>
          </a:p>
          <a:p>
            <a:pPr algn="just" eaLnBrk="0" fontAlgn="base" hangingPunct="0">
              <a:lnSpc>
                <a:spcPct val="100000"/>
              </a:lnSpc>
              <a:spcAft>
                <a:spcPct val="0"/>
              </a:spcAft>
            </a:pPr>
            <a:r>
              <a:rPr lang="fr-FR" altLang="fr-FR" sz="900" i="1">
                <a:solidFill>
                  <a:srgbClr val="002060"/>
                </a:solidFill>
                <a:latin typeface="Times" pitchFamily="2" charset="0"/>
              </a:rPr>
              <a:t>Avec une tradition qui transcende des générations d'érudits, de professeurs et de représentants des beaux-arts, les relations de coopération franco-roumaines représentent l'un des exemples éloquents de solidarité et d'amitié.</a:t>
            </a:r>
          </a:p>
          <a:p>
            <a:pPr algn="just" eaLnBrk="0" fontAlgn="base" hangingPunct="0">
              <a:lnSpc>
                <a:spcPct val="100000"/>
              </a:lnSpc>
              <a:spcAft>
                <a:spcPct val="0"/>
              </a:spcAft>
            </a:pPr>
            <a:r>
              <a:rPr lang="fr-FR" altLang="fr-FR" sz="900" i="1">
                <a:solidFill>
                  <a:srgbClr val="002060"/>
                </a:solidFill>
                <a:latin typeface="Times" pitchFamily="2" charset="0"/>
              </a:rPr>
              <a:t>Ils ont planté les graines de l'avenir que nous vivons aujourd'hui, notre rôle est maintenant de grandir ces graines de l'avenir pour les prochaines générations et de prendre soin d'eux.</a:t>
            </a:r>
          </a:p>
          <a:p>
            <a:pPr algn="just" eaLnBrk="0" fontAlgn="base" hangingPunct="0">
              <a:lnSpc>
                <a:spcPct val="100000"/>
              </a:lnSpc>
              <a:spcAft>
                <a:spcPct val="0"/>
              </a:spcAft>
            </a:pPr>
            <a:r>
              <a:rPr lang="fr-FR" altLang="fr-FR" sz="900" i="1">
                <a:solidFill>
                  <a:srgbClr val="002060"/>
                </a:solidFill>
                <a:latin typeface="Times" pitchFamily="2" charset="0"/>
              </a:rPr>
              <a:t>Et n'oublions pas les paroles du Roi Michel Ier (</a:t>
            </a:r>
            <a:r>
              <a:rPr lang="fr-FR" altLang="fr-FR" sz="900" i="1" err="1">
                <a:solidFill>
                  <a:srgbClr val="002060"/>
                </a:solidFill>
                <a:latin typeface="Times" pitchFamily="2" charset="0"/>
              </a:rPr>
              <a:t>Mihai</a:t>
            </a:r>
            <a:r>
              <a:rPr lang="fr-FR" altLang="fr-FR" sz="900" i="1">
                <a:solidFill>
                  <a:srgbClr val="002060"/>
                </a:solidFill>
                <a:latin typeface="Times" pitchFamily="2" charset="0"/>
              </a:rPr>
              <a:t> I), en 2011, lorsque, du haut de la tribune du Parlement roumain, il s'est adressé à nous, en disant : « il n'appartient qu'à nous de faire un pays stable, prospère et admiré dans le monde » et que « je ne vois pas la Roumanie d'aujourd'hui comme un héritage de nos parents, mais comme un pays que nous avons emprunté de nos enfants » Que Dieu nous aide en ce sens!</a:t>
            </a:r>
          </a:p>
          <a:p>
            <a:pPr algn="just" eaLnBrk="0" fontAlgn="base" hangingPunct="0">
              <a:lnSpc>
                <a:spcPct val="100000"/>
              </a:lnSpc>
              <a:spcAft>
                <a:spcPct val="0"/>
              </a:spcAft>
            </a:pPr>
            <a:endParaRPr lang="fr-FR" altLang="fr-FR" sz="900">
              <a:solidFill>
                <a:srgbClr val="002060"/>
              </a:solidFill>
              <a:latin typeface="Times" pitchFamily="2" charset="0"/>
            </a:endParaRPr>
          </a:p>
          <a:p>
            <a:pPr algn="just" eaLnBrk="0" fontAlgn="base" hangingPunct="0">
              <a:lnSpc>
                <a:spcPct val="100000"/>
              </a:lnSpc>
              <a:spcAft>
                <a:spcPct val="0"/>
              </a:spcAft>
            </a:pPr>
            <a:r>
              <a:rPr lang="fr-FR" altLang="fr-FR" sz="900" b="1">
                <a:solidFill>
                  <a:srgbClr val="002060"/>
                </a:solidFill>
                <a:latin typeface="Times" pitchFamily="2" charset="0"/>
              </a:rPr>
              <a:t>Prof. Eng. Adrian </a:t>
            </a:r>
            <a:r>
              <a:rPr lang="fr-FR" altLang="fr-FR" sz="900" b="1" err="1">
                <a:solidFill>
                  <a:srgbClr val="002060"/>
                </a:solidFill>
                <a:latin typeface="Times" pitchFamily="2" charset="0"/>
              </a:rPr>
              <a:t>Curaj</a:t>
            </a:r>
            <a:r>
              <a:rPr lang="fr-FR" altLang="fr-FR" sz="900" b="1">
                <a:solidFill>
                  <a:srgbClr val="002060"/>
                </a:solidFill>
                <a:latin typeface="Times" pitchFamily="2" charset="0"/>
              </a:rPr>
              <a:t>, DHC, PhD, EMBA</a:t>
            </a:r>
          </a:p>
          <a:p>
            <a:pPr algn="just" eaLnBrk="0" fontAlgn="base" hangingPunct="0">
              <a:lnSpc>
                <a:spcPct val="100000"/>
              </a:lnSpc>
              <a:spcAft>
                <a:spcPct val="0"/>
              </a:spcAft>
            </a:pPr>
            <a:r>
              <a:rPr lang="fr-FR" altLang="fr-FR" sz="900">
                <a:solidFill>
                  <a:srgbClr val="002060"/>
                </a:solidFill>
                <a:latin typeface="Times" pitchFamily="2" charset="0"/>
              </a:rPr>
              <a:t>Chair </a:t>
            </a:r>
            <a:r>
              <a:rPr lang="fr-FR" altLang="fr-FR" sz="900" err="1">
                <a:solidFill>
                  <a:srgbClr val="002060"/>
                </a:solidFill>
                <a:latin typeface="Times" pitchFamily="2" charset="0"/>
              </a:rPr>
              <a:t>Holder</a:t>
            </a:r>
            <a:endParaRPr lang="fr-FR" altLang="fr-FR" sz="900">
              <a:solidFill>
                <a:srgbClr val="002060"/>
              </a:solidFill>
              <a:latin typeface="Times" pitchFamily="2" charset="0"/>
            </a:endParaRPr>
          </a:p>
          <a:p>
            <a:pPr algn="just" eaLnBrk="0" fontAlgn="base" hangingPunct="0">
              <a:lnSpc>
                <a:spcPct val="100000"/>
              </a:lnSpc>
              <a:spcAft>
                <a:spcPct val="0"/>
              </a:spcAft>
            </a:pPr>
            <a:r>
              <a:rPr lang="fr-FR" altLang="fr-FR" sz="900">
                <a:solidFill>
                  <a:srgbClr val="002060"/>
                </a:solidFill>
                <a:latin typeface="Times" pitchFamily="2" charset="0"/>
              </a:rPr>
              <a:t>UNESCO Chair on Science and Innovation </a:t>
            </a:r>
            <a:r>
              <a:rPr lang="fr-FR" altLang="fr-FR" sz="900" err="1">
                <a:solidFill>
                  <a:srgbClr val="002060"/>
                </a:solidFill>
                <a:latin typeface="Times" pitchFamily="2" charset="0"/>
              </a:rPr>
              <a:t>Policies</a:t>
            </a:r>
            <a:endParaRPr lang="fr-FR" altLang="fr-FR" sz="900">
              <a:solidFill>
                <a:srgbClr val="002060"/>
              </a:solidFill>
              <a:latin typeface="Times" pitchFamily="2" charset="0"/>
            </a:endParaRPr>
          </a:p>
          <a:p>
            <a:pPr algn="just" eaLnBrk="0" fontAlgn="base" hangingPunct="0">
              <a:lnSpc>
                <a:spcPct val="100000"/>
              </a:lnSpc>
              <a:spcAft>
                <a:spcPct val="0"/>
              </a:spcAft>
            </a:pPr>
            <a:r>
              <a:rPr lang="fr-FR" altLang="fr-FR" sz="900">
                <a:solidFill>
                  <a:srgbClr val="002060"/>
                </a:solidFill>
                <a:latin typeface="Times" pitchFamily="2" charset="0"/>
              </a:rPr>
              <a:t>National </a:t>
            </a:r>
            <a:r>
              <a:rPr lang="fr-FR" altLang="fr-FR" sz="900" err="1">
                <a:solidFill>
                  <a:srgbClr val="002060"/>
                </a:solidFill>
                <a:latin typeface="Times" pitchFamily="2" charset="0"/>
              </a:rPr>
              <a:t>School</a:t>
            </a:r>
            <a:r>
              <a:rPr lang="fr-FR" altLang="fr-FR" sz="900">
                <a:solidFill>
                  <a:srgbClr val="002060"/>
                </a:solidFill>
                <a:latin typeface="Times" pitchFamily="2" charset="0"/>
              </a:rPr>
              <a:t> of </a:t>
            </a:r>
            <a:r>
              <a:rPr lang="fr-FR" altLang="fr-FR" sz="900" err="1">
                <a:solidFill>
                  <a:srgbClr val="002060"/>
                </a:solidFill>
                <a:latin typeface="Times" pitchFamily="2" charset="0"/>
              </a:rPr>
              <a:t>Political</a:t>
            </a:r>
            <a:r>
              <a:rPr lang="fr-FR" altLang="fr-FR" sz="900">
                <a:solidFill>
                  <a:srgbClr val="002060"/>
                </a:solidFill>
                <a:latin typeface="Times" pitchFamily="2" charset="0"/>
              </a:rPr>
              <a:t> </a:t>
            </a:r>
            <a:r>
              <a:rPr lang="fr-FR" altLang="fr-FR" sz="900" err="1">
                <a:solidFill>
                  <a:srgbClr val="002060"/>
                </a:solidFill>
                <a:latin typeface="Times" pitchFamily="2" charset="0"/>
              </a:rPr>
              <a:t>Studies</a:t>
            </a:r>
            <a:r>
              <a:rPr lang="fr-FR" altLang="fr-FR" sz="900">
                <a:solidFill>
                  <a:srgbClr val="002060"/>
                </a:solidFill>
                <a:latin typeface="Times" pitchFamily="2" charset="0"/>
              </a:rPr>
              <a:t> and Public Administration</a:t>
            </a:r>
          </a:p>
          <a:p>
            <a:pPr algn="just" eaLnBrk="0" fontAlgn="base" hangingPunct="0">
              <a:lnSpc>
                <a:spcPct val="100000"/>
              </a:lnSpc>
              <a:spcAft>
                <a:spcPct val="0"/>
              </a:spcAft>
            </a:pPr>
            <a:endParaRPr lang="fr-FR" altLang="fr-FR" sz="1200">
              <a:solidFill>
                <a:srgbClr val="002060"/>
              </a:solidFill>
              <a:latin typeface="Times" pitchFamily="2" charset="0"/>
            </a:endParaRPr>
          </a:p>
          <a:p>
            <a:r>
              <a:rPr lang="fr-FR" sz="1200"/>
              <a:t> </a:t>
            </a: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spTree>
    <p:extLst>
      <p:ext uri="{BB962C8B-B14F-4D97-AF65-F5344CB8AC3E}">
        <p14:creationId xmlns:p14="http://schemas.microsoft.com/office/powerpoint/2010/main" val="2754914702"/>
      </p:ext>
    </p:extLst>
  </p:cSld>
  <p:clrMapOvr>
    <a:masterClrMapping/>
  </p:clrMapOvr>
  <mc:AlternateContent xmlns:mc="http://schemas.openxmlformats.org/markup-compatibility/2006" xmlns:p14="http://schemas.microsoft.com/office/powerpoint/2010/main">
    <mc:Choice Requires="p14">
      <p:transition spd="slow" p14:dur="2000" advTm="8228"/>
    </mc:Choice>
    <mc:Fallback xmlns="">
      <p:transition spd="slow" advTm="822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sp>
        <p:nvSpPr>
          <p:cNvPr id="36" name="Title 1">
            <a:extLst>
              <a:ext uri="{FF2B5EF4-FFF2-40B4-BE49-F238E27FC236}">
                <a16:creationId xmlns:a16="http://schemas.microsoft.com/office/drawing/2014/main" id="{3948CAA9-A981-7C4D-A72B-D688B0B946C2}"/>
              </a:ext>
            </a:extLst>
          </p:cNvPr>
          <p:cNvSpPr txBox="1">
            <a:spLocks/>
          </p:cNvSpPr>
          <p:nvPr/>
        </p:nvSpPr>
        <p:spPr>
          <a:xfrm>
            <a:off x="4807598" y="2094098"/>
            <a:ext cx="4153522" cy="3334147"/>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endParaRPr lang="fr-FR" altLang="fr-FR" sz="1400">
              <a:solidFill>
                <a:srgbClr val="002060"/>
              </a:solidFill>
              <a:latin typeface="Times" pitchFamily="2" charset="0"/>
            </a:endParaRPr>
          </a:p>
          <a:p>
            <a:pPr algn="just" eaLnBrk="0" fontAlgn="base" hangingPunct="0">
              <a:lnSpc>
                <a:spcPct val="100000"/>
              </a:lnSpc>
              <a:spcAft>
                <a:spcPct val="0"/>
              </a:spcAft>
            </a:pPr>
            <a:r>
              <a:rPr lang="fr-FR" altLang="fr-FR" sz="1400">
                <a:solidFill>
                  <a:srgbClr val="002060"/>
                </a:solidFill>
                <a:latin typeface="Times" pitchFamily="2" charset="0"/>
              </a:rPr>
              <a:t>Mesdames et Messieurs,</a:t>
            </a:r>
          </a:p>
          <a:p>
            <a:pPr algn="just" eaLnBrk="0" fontAlgn="base" hangingPunct="0">
              <a:lnSpc>
                <a:spcPct val="100000"/>
              </a:lnSpc>
              <a:spcAft>
                <a:spcPct val="0"/>
              </a:spcAft>
            </a:pPr>
            <a:endParaRPr lang="fr-FR" altLang="fr-FR" sz="1400">
              <a:solidFill>
                <a:srgbClr val="002060"/>
              </a:solidFill>
              <a:latin typeface="Times" pitchFamily="2" charset="0"/>
            </a:endParaRPr>
          </a:p>
          <a:p>
            <a:pPr algn="just" eaLnBrk="0" fontAlgn="base" hangingPunct="0">
              <a:lnSpc>
                <a:spcPct val="100000"/>
              </a:lnSpc>
              <a:spcAft>
                <a:spcPct val="0"/>
              </a:spcAft>
            </a:pPr>
            <a:r>
              <a:rPr lang="fr-FR" sz="1400"/>
              <a:t>Je tiens à vous remercier, vous et votre organisation, pour cet honneur. Je tiens à remercier mes collègues en France pour l'intérêt et l'attention qu'ils m'ont portés constamment au fil du temps, pour l'excellent environnement scientifique qu'ils m'ont offert, leur collégialité et leur esprit académique élevé. Merci aux collègues universitaires de Toulouse, Strasbourg et Paris, collègues du CNAM, CNES, ONERA, </a:t>
            </a:r>
            <a:r>
              <a:rPr lang="fr-FR" sz="1400" err="1"/>
              <a:t>ParisTech</a:t>
            </a:r>
            <a:r>
              <a:rPr lang="fr-FR" sz="1400"/>
              <a:t>, Uni. Lois Pasteur Strasbourg, et last but not least aux collègues de l'industrie aérospatiale.</a:t>
            </a:r>
          </a:p>
          <a:p>
            <a:pPr algn="just" eaLnBrk="0" fontAlgn="base" hangingPunct="0">
              <a:lnSpc>
                <a:spcPct val="100000"/>
              </a:lnSpc>
              <a:spcAft>
                <a:spcPct val="0"/>
              </a:spcAft>
            </a:pPr>
            <a:endParaRPr lang="fr-FR" altLang="fr-FR" sz="1400">
              <a:solidFill>
                <a:srgbClr val="002060"/>
              </a:solidFill>
              <a:latin typeface="Times" pitchFamily="2" charset="0"/>
            </a:endParaRPr>
          </a:p>
          <a:p>
            <a:pPr algn="just" eaLnBrk="0" fontAlgn="base" hangingPunct="0">
              <a:lnSpc>
                <a:spcPct val="100000"/>
              </a:lnSpc>
              <a:spcAft>
                <a:spcPct val="0"/>
              </a:spcAft>
            </a:pPr>
            <a:r>
              <a:rPr lang="fr-FR" sz="1400" b="1" i="1"/>
              <a:t>Monsieur </a:t>
            </a:r>
            <a:r>
              <a:rPr lang="fr-FR" sz="1400" b="1" i="1" err="1"/>
              <a:t>Mihai</a:t>
            </a:r>
            <a:r>
              <a:rPr lang="fr-FR" sz="1400" b="1" i="1"/>
              <a:t> </a:t>
            </a:r>
            <a:r>
              <a:rPr lang="fr-FR" sz="1400" b="1" i="1" err="1"/>
              <a:t>Datcu</a:t>
            </a:r>
            <a:r>
              <a:rPr lang="fr-FR" sz="1400" b="1" i="1"/>
              <a:t>, Dr. Président du Centre d’Observation de la Terre </a:t>
            </a:r>
            <a:endParaRPr lang="fr-FR" sz="1400" b="1"/>
          </a:p>
          <a:p>
            <a:pPr algn="just" eaLnBrk="0" fontAlgn="base" hangingPunct="0">
              <a:lnSpc>
                <a:spcPct val="100000"/>
              </a:lnSpc>
              <a:spcAft>
                <a:spcPct val="0"/>
              </a:spcAft>
            </a:pPr>
            <a:endParaRPr lang="fr-FR" altLang="fr-FR" sz="1400">
              <a:solidFill>
                <a:srgbClr val="002060"/>
              </a:solidFill>
              <a:latin typeface="Times" pitchFamily="2" charset="0"/>
            </a:endParaRPr>
          </a:p>
          <a:p>
            <a:r>
              <a:rPr lang="fr-FR" sz="1400"/>
              <a:t> </a:t>
            </a:r>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pic>
        <p:nvPicPr>
          <p:cNvPr id="4" name="Picture 3">
            <a:extLst>
              <a:ext uri="{FF2B5EF4-FFF2-40B4-BE49-F238E27FC236}">
                <a16:creationId xmlns:a16="http://schemas.microsoft.com/office/drawing/2014/main" id="{3E057E64-2BD8-4543-AFCF-932748924838}"/>
              </a:ext>
            </a:extLst>
          </p:cNvPr>
          <p:cNvPicPr>
            <a:picLocks noChangeAspect="1"/>
          </p:cNvPicPr>
          <p:nvPr/>
        </p:nvPicPr>
        <p:blipFill>
          <a:blip r:embed="rId8"/>
          <a:stretch>
            <a:fillRect/>
          </a:stretch>
        </p:blipFill>
        <p:spPr>
          <a:xfrm>
            <a:off x="2440485" y="2022154"/>
            <a:ext cx="2197578" cy="1466197"/>
          </a:xfrm>
          <a:prstGeom prst="rect">
            <a:avLst/>
          </a:prstGeom>
        </p:spPr>
      </p:pic>
    </p:spTree>
    <p:extLst>
      <p:ext uri="{BB962C8B-B14F-4D97-AF65-F5344CB8AC3E}">
        <p14:creationId xmlns:p14="http://schemas.microsoft.com/office/powerpoint/2010/main" val="3716717279"/>
      </p:ext>
    </p:extLst>
  </p:cSld>
  <p:clrMapOvr>
    <a:masterClrMapping/>
  </p:clrMapOvr>
  <mc:AlternateContent xmlns:mc="http://schemas.openxmlformats.org/markup-compatibility/2006" xmlns:p14="http://schemas.microsoft.com/office/powerpoint/2010/main">
    <mc:Choice Requires="p14">
      <p:transition spd="slow" p14:dur="2000" advTm="9267"/>
    </mc:Choice>
    <mc:Fallback xmlns="">
      <p:transition spd="slow" advTm="926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10276"/>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364096" y="278296"/>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406993" y="1392008"/>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553" y="5036192"/>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11082" y="1384090"/>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11082" y="4490442"/>
            <a:ext cx="791117" cy="1008835"/>
          </a:xfrm>
          <a:prstGeom prst="rect">
            <a:avLst/>
          </a:prstGeom>
        </p:spPr>
      </p:pic>
      <p:pic>
        <p:nvPicPr>
          <p:cNvPr id="5" name="Picture 4">
            <a:extLst>
              <a:ext uri="{FF2B5EF4-FFF2-40B4-BE49-F238E27FC236}">
                <a16:creationId xmlns:a16="http://schemas.microsoft.com/office/drawing/2014/main" id="{829EA3A8-656F-C445-9117-F548FC8EF8BD}"/>
              </a:ext>
            </a:extLst>
          </p:cNvPr>
          <p:cNvPicPr>
            <a:picLocks noChangeAspect="1"/>
          </p:cNvPicPr>
          <p:nvPr/>
        </p:nvPicPr>
        <p:blipFill>
          <a:blip r:embed="rId8"/>
          <a:stretch>
            <a:fillRect/>
          </a:stretch>
        </p:blipFill>
        <p:spPr>
          <a:xfrm>
            <a:off x="5844917" y="1548416"/>
            <a:ext cx="2657831" cy="3761167"/>
          </a:xfrm>
          <a:prstGeom prst="rect">
            <a:avLst/>
          </a:prstGeom>
        </p:spPr>
      </p:pic>
      <p:sp>
        <p:nvSpPr>
          <p:cNvPr id="14" name="Title 1">
            <a:extLst>
              <a:ext uri="{FF2B5EF4-FFF2-40B4-BE49-F238E27FC236}">
                <a16:creationId xmlns:a16="http://schemas.microsoft.com/office/drawing/2014/main" id="{63FC05DC-96DD-5544-9F04-079E2421896B}"/>
              </a:ext>
            </a:extLst>
          </p:cNvPr>
          <p:cNvSpPr txBox="1">
            <a:spLocks/>
          </p:cNvSpPr>
          <p:nvPr/>
        </p:nvSpPr>
        <p:spPr>
          <a:xfrm>
            <a:off x="3447306" y="1966146"/>
            <a:ext cx="1910065" cy="141731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1800">
                <a:solidFill>
                  <a:srgbClr val="002060"/>
                </a:solidFill>
                <a:latin typeface="Times" pitchFamily="2" charset="0"/>
              </a:rPr>
              <a:t>Madame Astrid Cora </a:t>
            </a:r>
            <a:r>
              <a:rPr lang="fr-FR" altLang="fr-FR" sz="1800" err="1">
                <a:solidFill>
                  <a:srgbClr val="002060"/>
                </a:solidFill>
                <a:latin typeface="Times" pitchFamily="2" charset="0"/>
              </a:rPr>
              <a:t>Fodor</a:t>
            </a:r>
            <a:r>
              <a:rPr lang="fr-FR" altLang="fr-FR" sz="1800">
                <a:solidFill>
                  <a:srgbClr val="002060"/>
                </a:solidFill>
                <a:latin typeface="Times" pitchFamily="2" charset="0"/>
              </a:rPr>
              <a:t>, </a:t>
            </a:r>
          </a:p>
          <a:p>
            <a:pPr algn="l" eaLnBrk="0" fontAlgn="base" hangingPunct="0">
              <a:lnSpc>
                <a:spcPct val="100000"/>
              </a:lnSpc>
              <a:spcAft>
                <a:spcPct val="0"/>
              </a:spcAft>
            </a:pPr>
            <a:r>
              <a:rPr lang="fr-FR" altLang="fr-FR" sz="1800">
                <a:solidFill>
                  <a:srgbClr val="002060"/>
                </a:solidFill>
                <a:latin typeface="Times" pitchFamily="2" charset="0"/>
              </a:rPr>
              <a:t>Maire de la Ville de Sibiu et Roumanie</a:t>
            </a:r>
          </a:p>
          <a:p>
            <a:r>
              <a:rPr lang="fr-FR" sz="1400"/>
              <a:t> </a:t>
            </a:r>
          </a:p>
        </p:txBody>
      </p:sp>
    </p:spTree>
    <p:extLst>
      <p:ext uri="{BB962C8B-B14F-4D97-AF65-F5344CB8AC3E}">
        <p14:creationId xmlns:p14="http://schemas.microsoft.com/office/powerpoint/2010/main" val="2755455324"/>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3E84-82F1-844B-9F22-2BF46BB57F71}"/>
              </a:ext>
            </a:extLst>
          </p:cNvPr>
          <p:cNvPicPr>
            <a:picLocks noChangeAspect="1"/>
          </p:cNvPicPr>
          <p:nvPr/>
        </p:nvPicPr>
        <p:blipFill>
          <a:blip r:embed="rId2"/>
          <a:stretch>
            <a:fillRect/>
          </a:stretch>
        </p:blipFill>
        <p:spPr>
          <a:xfrm>
            <a:off x="0" y="-375862"/>
            <a:ext cx="12192000" cy="6847724"/>
          </a:xfrm>
          <a:prstGeom prst="rect">
            <a:avLst/>
          </a:prstGeom>
        </p:spPr>
      </p:pic>
      <p:pic>
        <p:nvPicPr>
          <p:cNvPr id="22" name="Picture 21">
            <a:extLst>
              <a:ext uri="{FF2B5EF4-FFF2-40B4-BE49-F238E27FC236}">
                <a16:creationId xmlns:a16="http://schemas.microsoft.com/office/drawing/2014/main" id="{00978ACD-62D6-A543-8EF4-678E11EBDE52}"/>
              </a:ext>
            </a:extLst>
          </p:cNvPr>
          <p:cNvPicPr>
            <a:picLocks noChangeAspect="1"/>
          </p:cNvPicPr>
          <p:nvPr/>
        </p:nvPicPr>
        <p:blipFill>
          <a:blip r:embed="rId3"/>
          <a:stretch>
            <a:fillRect/>
          </a:stretch>
        </p:blipFill>
        <p:spPr>
          <a:xfrm>
            <a:off x="412980" y="-102704"/>
            <a:ext cx="1612202" cy="6301408"/>
          </a:xfrm>
          <a:prstGeom prst="rect">
            <a:avLst/>
          </a:prstGeom>
        </p:spPr>
      </p:pic>
      <p:pic>
        <p:nvPicPr>
          <p:cNvPr id="23" name="Picture 22">
            <a:extLst>
              <a:ext uri="{FF2B5EF4-FFF2-40B4-BE49-F238E27FC236}">
                <a16:creationId xmlns:a16="http://schemas.microsoft.com/office/drawing/2014/main" id="{1D58C660-7F1F-C84F-8C87-DFDEA2818A9B}"/>
              </a:ext>
            </a:extLst>
          </p:cNvPr>
          <p:cNvPicPr>
            <a:picLocks noChangeAspect="1"/>
          </p:cNvPicPr>
          <p:nvPr/>
        </p:nvPicPr>
        <p:blipFill>
          <a:blip r:embed="rId4"/>
          <a:stretch>
            <a:fillRect/>
          </a:stretch>
        </p:blipFill>
        <p:spPr>
          <a:xfrm>
            <a:off x="9306720" y="1091450"/>
            <a:ext cx="480999" cy="1148277"/>
          </a:xfrm>
          <a:prstGeom prst="rect">
            <a:avLst/>
          </a:prstGeom>
        </p:spPr>
      </p:pic>
      <p:pic>
        <p:nvPicPr>
          <p:cNvPr id="24" name="Picture 4">
            <a:extLst>
              <a:ext uri="{FF2B5EF4-FFF2-40B4-BE49-F238E27FC236}">
                <a16:creationId xmlns:a16="http://schemas.microsoft.com/office/drawing/2014/main" id="{40646538-BF9A-9B4D-9652-F179E37E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822" y="4595343"/>
            <a:ext cx="646793" cy="5077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1A5664-D47B-FF49-B305-102FEEBF359C}"/>
              </a:ext>
            </a:extLst>
          </p:cNvPr>
          <p:cNvPicPr>
            <a:picLocks noChangeAspect="1"/>
          </p:cNvPicPr>
          <p:nvPr/>
        </p:nvPicPr>
        <p:blipFill>
          <a:blip r:embed="rId6"/>
          <a:stretch>
            <a:fillRect/>
          </a:stretch>
        </p:blipFill>
        <p:spPr>
          <a:xfrm>
            <a:off x="2340394" y="1094859"/>
            <a:ext cx="648677" cy="452433"/>
          </a:xfrm>
          <a:prstGeom prst="rect">
            <a:avLst/>
          </a:prstGeom>
        </p:spPr>
      </p:pic>
      <p:sp>
        <p:nvSpPr>
          <p:cNvPr id="28" name="TextBox 27">
            <a:extLst>
              <a:ext uri="{FF2B5EF4-FFF2-40B4-BE49-F238E27FC236}">
                <a16:creationId xmlns:a16="http://schemas.microsoft.com/office/drawing/2014/main" id="{A125D4B4-1B22-DF41-B87C-67D05BC22952}"/>
              </a:ext>
            </a:extLst>
          </p:cNvPr>
          <p:cNvSpPr txBox="1"/>
          <p:nvPr/>
        </p:nvSpPr>
        <p:spPr>
          <a:xfrm>
            <a:off x="496547" y="1724202"/>
            <a:ext cx="1479751" cy="1031051"/>
          </a:xfrm>
          <a:prstGeom prst="rect">
            <a:avLst/>
          </a:prstGeom>
          <a:noFill/>
        </p:spPr>
        <p:txBody>
          <a:bodyPr wrap="square" rtlCol="0">
            <a:spAutoFit/>
          </a:bodyPr>
          <a:lstStyle/>
          <a:p>
            <a:r>
              <a:rPr lang="fr-FR" sz="700" b="1" i="1" err="1">
                <a:solidFill>
                  <a:schemeClr val="bg1"/>
                </a:solidFill>
                <a:latin typeface="Times" pitchFamily="2" charset="0"/>
              </a:rPr>
              <a:t>Cuture</a:t>
            </a:r>
            <a:r>
              <a:rPr lang="fr-FR" sz="700" b="1" i="1">
                <a:solidFill>
                  <a:schemeClr val="bg1"/>
                </a:solidFill>
                <a:latin typeface="Times" pitchFamily="2" charset="0"/>
              </a:rPr>
              <a:t> </a:t>
            </a:r>
            <a:r>
              <a:rPr lang="fr-FR" sz="700" b="1" i="1" err="1">
                <a:solidFill>
                  <a:schemeClr val="bg1"/>
                </a:solidFill>
                <a:latin typeface="Times" pitchFamily="2" charset="0"/>
              </a:rPr>
              <a:t>Cucuteni</a:t>
            </a:r>
            <a:r>
              <a:rPr lang="fr-FR" sz="700" b="1" i="1">
                <a:solidFill>
                  <a:schemeClr val="bg1"/>
                </a:solidFill>
                <a:latin typeface="Times" pitchFamily="2" charset="0"/>
              </a:rPr>
              <a:t> – </a:t>
            </a:r>
            <a:r>
              <a:rPr lang="fr-FR" sz="700" b="1" i="1" err="1">
                <a:solidFill>
                  <a:schemeClr val="bg1"/>
                </a:solidFill>
                <a:latin typeface="Times" pitchFamily="2" charset="0"/>
              </a:rPr>
              <a:t>Trypillia</a:t>
            </a:r>
            <a:r>
              <a:rPr lang="fr-FR" sz="700" b="1" i="1">
                <a:solidFill>
                  <a:schemeClr val="bg1"/>
                </a:solidFill>
                <a:latin typeface="Times" pitchFamily="2" charset="0"/>
              </a:rPr>
              <a:t> (5500 to 2750 </a:t>
            </a:r>
            <a:r>
              <a:rPr lang="fr-FR" sz="700" b="1" i="1" err="1">
                <a:solidFill>
                  <a:schemeClr val="bg1"/>
                </a:solidFill>
                <a:latin typeface="Times" pitchFamily="2" charset="0"/>
              </a:rPr>
              <a:t>bc</a:t>
            </a:r>
            <a:r>
              <a:rPr lang="fr-FR" sz="700" b="1" i="1">
                <a:solidFill>
                  <a:schemeClr val="bg1"/>
                </a:solidFill>
                <a:latin typeface="Times" pitchFamily="2" charset="0"/>
              </a:rPr>
              <a:t>): “Old Europe </a:t>
            </a:r>
            <a:r>
              <a:rPr lang="fr-FR" sz="700" b="1" i="1" err="1">
                <a:solidFill>
                  <a:schemeClr val="bg1"/>
                </a:solidFill>
                <a:latin typeface="Times" pitchFamily="2" charset="0"/>
              </a:rPr>
              <a:t>was</a:t>
            </a:r>
            <a:r>
              <a:rPr lang="fr-FR" sz="700" b="1" i="1">
                <a:solidFill>
                  <a:schemeClr val="bg1"/>
                </a:solidFill>
                <a:latin typeface="Times" pitchFamily="2" charset="0"/>
              </a:rPr>
              <a:t> </a:t>
            </a:r>
            <a:r>
              <a:rPr lang="fr-FR" sz="700" b="1" i="1" err="1">
                <a:solidFill>
                  <a:schemeClr val="bg1"/>
                </a:solidFill>
                <a:latin typeface="Times" pitchFamily="2" charset="0"/>
              </a:rPr>
              <a:t>among</a:t>
            </a:r>
            <a:r>
              <a:rPr lang="fr-FR" sz="700" b="1" i="1">
                <a:solidFill>
                  <a:schemeClr val="bg1"/>
                </a:solidFill>
                <a:latin typeface="Times" pitchFamily="2" charset="0"/>
              </a:rPr>
              <a:t> the </a:t>
            </a:r>
            <a:r>
              <a:rPr lang="fr-FR" sz="700" b="1" i="1" err="1">
                <a:solidFill>
                  <a:schemeClr val="bg1"/>
                </a:solidFill>
                <a:latin typeface="Times" pitchFamily="2" charset="0"/>
              </a:rPr>
              <a:t>most</a:t>
            </a:r>
            <a:r>
              <a:rPr lang="fr-FR" sz="700" b="1" i="1">
                <a:solidFill>
                  <a:schemeClr val="bg1"/>
                </a:solidFill>
                <a:latin typeface="Times" pitchFamily="2" charset="0"/>
              </a:rPr>
              <a:t> </a:t>
            </a:r>
            <a:r>
              <a:rPr lang="fr-FR" sz="700" b="1" i="1" err="1">
                <a:solidFill>
                  <a:schemeClr val="bg1"/>
                </a:solidFill>
                <a:latin typeface="Times" pitchFamily="2" charset="0"/>
              </a:rPr>
              <a:t>sophisticated</a:t>
            </a:r>
            <a:r>
              <a:rPr lang="fr-FR" sz="700" b="1" i="1">
                <a:solidFill>
                  <a:schemeClr val="bg1"/>
                </a:solidFill>
                <a:latin typeface="Times" pitchFamily="2" charset="0"/>
              </a:rPr>
              <a:t> and </a:t>
            </a:r>
            <a:r>
              <a:rPr lang="fr-FR" sz="700" b="1" i="1" err="1">
                <a:solidFill>
                  <a:schemeClr val="bg1"/>
                </a:solidFill>
                <a:latin typeface="Times" pitchFamily="2" charset="0"/>
              </a:rPr>
              <a:t>technologically</a:t>
            </a:r>
            <a:r>
              <a:rPr lang="fr-FR" sz="700" b="1" i="1">
                <a:solidFill>
                  <a:schemeClr val="bg1"/>
                </a:solidFill>
                <a:latin typeface="Times" pitchFamily="2" charset="0"/>
              </a:rPr>
              <a:t> </a:t>
            </a:r>
            <a:r>
              <a:rPr lang="fr-FR" sz="700" b="1" i="1" err="1">
                <a:solidFill>
                  <a:schemeClr val="bg1"/>
                </a:solidFill>
                <a:latin typeface="Times" pitchFamily="2" charset="0"/>
              </a:rPr>
              <a:t>advanced</a:t>
            </a:r>
            <a:r>
              <a:rPr lang="fr-FR" sz="700" b="1" i="1">
                <a:solidFill>
                  <a:schemeClr val="bg1"/>
                </a:solidFill>
                <a:latin typeface="Times" pitchFamily="2" charset="0"/>
              </a:rPr>
              <a:t> places in the world” John Noble </a:t>
            </a:r>
            <a:r>
              <a:rPr lang="fr-FR" sz="700" b="1" i="1" err="1">
                <a:solidFill>
                  <a:schemeClr val="bg1"/>
                </a:solidFill>
                <a:latin typeface="Times" pitchFamily="2" charset="0"/>
              </a:rPr>
              <a:t>Wilford</a:t>
            </a:r>
            <a:r>
              <a:rPr lang="fr-FR" sz="700" b="1" i="1">
                <a:solidFill>
                  <a:schemeClr val="bg1"/>
                </a:solidFill>
                <a:latin typeface="Times" pitchFamily="2" charset="0"/>
              </a:rPr>
              <a:t>, New York Times, 2009 in « A </a:t>
            </a:r>
            <a:r>
              <a:rPr lang="fr-FR" sz="700" b="1" i="1" err="1">
                <a:solidFill>
                  <a:schemeClr val="bg1"/>
                </a:solidFill>
                <a:latin typeface="Times" pitchFamily="2" charset="0"/>
              </a:rPr>
              <a:t>Lost</a:t>
            </a:r>
            <a:r>
              <a:rPr lang="fr-FR" sz="700" b="1" i="1">
                <a:solidFill>
                  <a:schemeClr val="bg1"/>
                </a:solidFill>
                <a:latin typeface="Times" pitchFamily="2" charset="0"/>
              </a:rPr>
              <a:t> </a:t>
            </a:r>
            <a:r>
              <a:rPr lang="fr-FR" sz="700" b="1" i="1" err="1">
                <a:solidFill>
                  <a:schemeClr val="bg1"/>
                </a:solidFill>
                <a:latin typeface="Times" pitchFamily="2" charset="0"/>
              </a:rPr>
              <a:t>European</a:t>
            </a:r>
            <a:r>
              <a:rPr lang="fr-FR" sz="700" b="1" i="1">
                <a:solidFill>
                  <a:schemeClr val="bg1"/>
                </a:solidFill>
                <a:latin typeface="Times" pitchFamily="2" charset="0"/>
              </a:rPr>
              <a:t> Culture, </a:t>
            </a:r>
            <a:r>
              <a:rPr lang="fr-FR" sz="700" b="1" i="1" err="1">
                <a:solidFill>
                  <a:schemeClr val="bg1"/>
                </a:solidFill>
                <a:latin typeface="Times" pitchFamily="2" charset="0"/>
              </a:rPr>
              <a:t>Pulled</a:t>
            </a:r>
            <a:r>
              <a:rPr lang="fr-FR" sz="700" b="1" i="1">
                <a:solidFill>
                  <a:schemeClr val="bg1"/>
                </a:solidFill>
                <a:latin typeface="Times" pitchFamily="2" charset="0"/>
              </a:rPr>
              <a:t> </a:t>
            </a:r>
            <a:r>
              <a:rPr lang="fr-FR" sz="700" b="1" i="1" err="1">
                <a:solidFill>
                  <a:schemeClr val="bg1"/>
                </a:solidFill>
                <a:latin typeface="Times" pitchFamily="2" charset="0"/>
              </a:rPr>
              <a:t>From</a:t>
            </a:r>
            <a:r>
              <a:rPr lang="fr-FR" sz="700" b="1" i="1">
                <a:solidFill>
                  <a:schemeClr val="bg1"/>
                </a:solidFill>
                <a:latin typeface="Times" pitchFamily="2" charset="0"/>
              </a:rPr>
              <a:t> </a:t>
            </a:r>
            <a:r>
              <a:rPr lang="fr-FR" sz="700" b="1" i="1" err="1">
                <a:solidFill>
                  <a:schemeClr val="bg1"/>
                </a:solidFill>
                <a:latin typeface="Times" pitchFamily="2" charset="0"/>
              </a:rPr>
              <a:t>Obscurity</a:t>
            </a:r>
            <a:r>
              <a:rPr lang="fr-FR" sz="700" b="1" i="1">
                <a:solidFill>
                  <a:schemeClr val="bg1"/>
                </a:solidFill>
                <a:latin typeface="Times" pitchFamily="2" charset="0"/>
              </a:rPr>
              <a:t> »</a:t>
            </a:r>
          </a:p>
          <a:p>
            <a:endParaRPr lang="fr-FR" sz="500"/>
          </a:p>
        </p:txBody>
      </p:sp>
      <p:sp>
        <p:nvSpPr>
          <p:cNvPr id="29" name="TextBox 28">
            <a:extLst>
              <a:ext uri="{FF2B5EF4-FFF2-40B4-BE49-F238E27FC236}">
                <a16:creationId xmlns:a16="http://schemas.microsoft.com/office/drawing/2014/main" id="{A373A514-659E-4845-BCBF-4822162EC586}"/>
              </a:ext>
            </a:extLst>
          </p:cNvPr>
          <p:cNvSpPr txBox="1"/>
          <p:nvPr/>
        </p:nvSpPr>
        <p:spPr>
          <a:xfrm>
            <a:off x="812683" y="4375091"/>
            <a:ext cx="1527711" cy="584775"/>
          </a:xfrm>
          <a:prstGeom prst="rect">
            <a:avLst/>
          </a:prstGeom>
          <a:noFill/>
        </p:spPr>
        <p:txBody>
          <a:bodyPr wrap="square" rtlCol="0">
            <a:spAutoFit/>
          </a:bodyPr>
          <a:lstStyle/>
          <a:p>
            <a:r>
              <a:rPr lang="fr-FR" sz="900" b="1" i="1">
                <a:solidFill>
                  <a:schemeClr val="bg1"/>
                </a:solidFill>
                <a:latin typeface="Times" pitchFamily="2" charset="0"/>
              </a:rPr>
              <a:t>Culture </a:t>
            </a:r>
            <a:r>
              <a:rPr lang="fr-FR" sz="900" b="1" i="1" err="1">
                <a:solidFill>
                  <a:schemeClr val="bg1"/>
                </a:solidFill>
                <a:latin typeface="Times" pitchFamily="2" charset="0"/>
              </a:rPr>
              <a:t>Hamangia</a:t>
            </a:r>
            <a:r>
              <a:rPr lang="fr-FR" sz="900" b="1" i="1">
                <a:solidFill>
                  <a:schemeClr val="bg1"/>
                </a:solidFill>
                <a:latin typeface="Times" pitchFamily="2" charset="0"/>
              </a:rPr>
              <a:t> </a:t>
            </a:r>
          </a:p>
          <a:p>
            <a:r>
              <a:rPr lang="fr-FR" sz="900" b="1" i="1">
                <a:solidFill>
                  <a:schemeClr val="bg1"/>
                </a:solidFill>
                <a:latin typeface="Times" pitchFamily="2" charset="0"/>
              </a:rPr>
              <a:t>(5000 av. J.-C.) </a:t>
            </a:r>
          </a:p>
          <a:p>
            <a:r>
              <a:rPr lang="fr-FR" sz="700" b="1" i="1">
                <a:solidFill>
                  <a:schemeClr val="bg1"/>
                </a:solidFill>
                <a:latin typeface="Times" pitchFamily="2" charset="0"/>
              </a:rPr>
              <a:t>« Le Penseur  de </a:t>
            </a:r>
            <a:r>
              <a:rPr lang="fr-FR" sz="700" b="1" i="1" err="1">
                <a:solidFill>
                  <a:schemeClr val="bg1"/>
                </a:solidFill>
                <a:latin typeface="Times" pitchFamily="2" charset="0"/>
              </a:rPr>
              <a:t>Cernavoda</a:t>
            </a:r>
            <a:r>
              <a:rPr lang="fr-FR" sz="700" b="1" i="1">
                <a:solidFill>
                  <a:schemeClr val="bg1"/>
                </a:solidFill>
                <a:latin typeface="Times" pitchFamily="2" charset="0"/>
              </a:rPr>
              <a:t> »</a:t>
            </a:r>
          </a:p>
          <a:p>
            <a:endParaRPr lang="fr-FR" sz="700"/>
          </a:p>
        </p:txBody>
      </p:sp>
      <p:pic>
        <p:nvPicPr>
          <p:cNvPr id="8" name="Picture 7">
            <a:extLst>
              <a:ext uri="{FF2B5EF4-FFF2-40B4-BE49-F238E27FC236}">
                <a16:creationId xmlns:a16="http://schemas.microsoft.com/office/drawing/2014/main" id="{DC4D218F-CA3F-3240-8BF0-B8896D23629E}"/>
              </a:ext>
            </a:extLst>
          </p:cNvPr>
          <p:cNvPicPr>
            <a:picLocks noChangeAspect="1"/>
          </p:cNvPicPr>
          <p:nvPr/>
        </p:nvPicPr>
        <p:blipFill>
          <a:blip r:embed="rId7"/>
          <a:stretch>
            <a:fillRect/>
          </a:stretch>
        </p:blipFill>
        <p:spPr>
          <a:xfrm>
            <a:off x="2322155" y="4027357"/>
            <a:ext cx="791117" cy="1008835"/>
          </a:xfrm>
          <a:prstGeom prst="rect">
            <a:avLst/>
          </a:prstGeom>
        </p:spPr>
      </p:pic>
      <p:sp>
        <p:nvSpPr>
          <p:cNvPr id="14" name="Title 1">
            <a:extLst>
              <a:ext uri="{FF2B5EF4-FFF2-40B4-BE49-F238E27FC236}">
                <a16:creationId xmlns:a16="http://schemas.microsoft.com/office/drawing/2014/main" id="{63FC05DC-96DD-5544-9F04-079E2421896B}"/>
              </a:ext>
            </a:extLst>
          </p:cNvPr>
          <p:cNvSpPr txBox="1">
            <a:spLocks/>
          </p:cNvSpPr>
          <p:nvPr/>
        </p:nvSpPr>
        <p:spPr>
          <a:xfrm>
            <a:off x="2989071" y="3045055"/>
            <a:ext cx="2108245" cy="1330036"/>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fr-FR" altLang="fr-FR" sz="3600" err="1">
                <a:solidFill>
                  <a:srgbClr val="002060"/>
                </a:solidFill>
                <a:latin typeface="Times" pitchFamily="2" charset="0"/>
              </a:rPr>
              <a:t>Petrika</a:t>
            </a:r>
            <a:r>
              <a:rPr lang="fr-FR" altLang="fr-FR" sz="3600">
                <a:solidFill>
                  <a:srgbClr val="002060"/>
                </a:solidFill>
                <a:latin typeface="Times" pitchFamily="2" charset="0"/>
              </a:rPr>
              <a:t> Ionesco </a:t>
            </a:r>
          </a:p>
          <a:p>
            <a:pPr algn="l" eaLnBrk="0" fontAlgn="base" hangingPunct="0">
              <a:lnSpc>
                <a:spcPct val="100000"/>
              </a:lnSpc>
              <a:spcAft>
                <a:spcPct val="0"/>
              </a:spcAft>
            </a:pPr>
            <a:endParaRPr lang="fr-FR" altLang="fr-FR" sz="1800">
              <a:solidFill>
                <a:srgbClr val="002060"/>
              </a:solidFill>
              <a:latin typeface="Times" pitchFamily="2" charset="0"/>
            </a:endParaRPr>
          </a:p>
          <a:p>
            <a:pPr algn="l" eaLnBrk="0" fontAlgn="base" hangingPunct="0">
              <a:lnSpc>
                <a:spcPct val="100000"/>
              </a:lnSpc>
              <a:spcAft>
                <a:spcPct val="0"/>
              </a:spcAft>
            </a:pPr>
            <a:endParaRPr lang="fr-FR" altLang="fr-FR" sz="1800">
              <a:solidFill>
                <a:srgbClr val="002060"/>
              </a:solidFill>
              <a:latin typeface="Times" pitchFamily="2" charset="0"/>
            </a:endParaRPr>
          </a:p>
          <a:p>
            <a:pPr algn="l" eaLnBrk="0" fontAlgn="base" hangingPunct="0">
              <a:lnSpc>
                <a:spcPct val="100000"/>
              </a:lnSpc>
              <a:spcAft>
                <a:spcPct val="0"/>
              </a:spcAft>
            </a:pPr>
            <a:endParaRPr lang="fr-FR" altLang="fr-FR" sz="1800">
              <a:solidFill>
                <a:srgbClr val="002060"/>
              </a:solidFill>
              <a:latin typeface="Times" pitchFamily="2" charset="0"/>
            </a:endParaRPr>
          </a:p>
          <a:p>
            <a:r>
              <a:rPr lang="fr-FR" sz="1400"/>
              <a:t> </a:t>
            </a:r>
          </a:p>
        </p:txBody>
      </p:sp>
      <p:pic>
        <p:nvPicPr>
          <p:cNvPr id="4" name="Picture 3">
            <a:extLst>
              <a:ext uri="{FF2B5EF4-FFF2-40B4-BE49-F238E27FC236}">
                <a16:creationId xmlns:a16="http://schemas.microsoft.com/office/drawing/2014/main" id="{7CE8876E-D91D-744B-9A7E-39975001E6E1}"/>
              </a:ext>
            </a:extLst>
          </p:cNvPr>
          <p:cNvPicPr>
            <a:picLocks noChangeAspect="1"/>
          </p:cNvPicPr>
          <p:nvPr/>
        </p:nvPicPr>
        <p:blipFill>
          <a:blip r:embed="rId8"/>
          <a:stretch>
            <a:fillRect/>
          </a:stretch>
        </p:blipFill>
        <p:spPr>
          <a:xfrm>
            <a:off x="5610762" y="1132818"/>
            <a:ext cx="2840182" cy="3858865"/>
          </a:xfrm>
          <a:prstGeom prst="rect">
            <a:avLst/>
          </a:prstGeom>
        </p:spPr>
      </p:pic>
    </p:spTree>
    <p:extLst>
      <p:ext uri="{BB962C8B-B14F-4D97-AF65-F5344CB8AC3E}">
        <p14:creationId xmlns:p14="http://schemas.microsoft.com/office/powerpoint/2010/main" val="1453836800"/>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1822</TotalTime>
  <Words>5894</Words>
  <Application>Microsoft Macintosh PowerPoint</Application>
  <PresentationFormat>Widescreen</PresentationFormat>
  <Paragraphs>368</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Arial-BoldMT</vt:lpstr>
      <vt:lpstr>ArialMT</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142</cp:revision>
  <cp:lastPrinted>2022-09-29T20:16:07Z</cp:lastPrinted>
  <dcterms:created xsi:type="dcterms:W3CDTF">2022-08-30T11:15:00Z</dcterms:created>
  <dcterms:modified xsi:type="dcterms:W3CDTF">2022-10-02T21:26:31Z</dcterms:modified>
</cp:coreProperties>
</file>