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13" r:id="rId2"/>
    <p:sldId id="351" r:id="rId3"/>
    <p:sldId id="341" r:id="rId4"/>
    <p:sldId id="343" r:id="rId5"/>
    <p:sldId id="344" r:id="rId6"/>
    <p:sldId id="260" r:id="rId7"/>
    <p:sldId id="352" r:id="rId8"/>
    <p:sldId id="367" r:id="rId9"/>
    <p:sldId id="359" r:id="rId10"/>
    <p:sldId id="327" r:id="rId11"/>
    <p:sldId id="336" r:id="rId12"/>
    <p:sldId id="361" r:id="rId13"/>
    <p:sldId id="362" r:id="rId14"/>
    <p:sldId id="363" r:id="rId15"/>
    <p:sldId id="293" r:id="rId16"/>
    <p:sldId id="342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Louis Vuitton Light" panose="00000400000000000000" pitchFamily="2" charset="0"/>
      <p:regular r:id="rId25"/>
      <p:italic r:id="rId26"/>
    </p:embeddedFont>
    <p:embeddedFont>
      <p:font typeface="Segoe UI Emoji" panose="020B0502040204020203" pitchFamily="34" charset="0"/>
      <p:regular r:id="rId27"/>
    </p:embeddedFont>
    <p:embeddedFont>
      <p:font typeface="Segoe UI Light" panose="020B0502040204020203" pitchFamily="34" charset="0"/>
      <p:regular r:id="rId28"/>
      <p:italic r:id="rId29"/>
    </p:embeddedFont>
    <p:embeddedFont>
      <p:font typeface="Segoe UI Semibold" panose="020B0702040204020203" pitchFamily="34" charset="0"/>
      <p:bold r:id="rId30"/>
      <p:boldItalic r:id="rId31"/>
    </p:embeddedFont>
  </p:embeddedFontLst>
  <p:custShowLst>
    <p:custShow name="Cabine" id="0">
      <p:sldLst/>
    </p:custShow>
    <p:custShow name="Config" id="1">
      <p:sldLst/>
    </p:custShow>
    <p:custShow name="Dimensions" id="2">
      <p:sldLst/>
    </p:custShow>
    <p:custShow name="Hybride" id="3">
      <p:sldLst>
        <p:sld r:id="rId7"/>
        <p:sld r:id="rId8"/>
      </p:sldLst>
    </p:custShow>
    <p:custShow name="Histoire" id="4">
      <p:sldLst>
        <p:sld r:id="rId4"/>
        <p:sld r:id="rId5"/>
        <p:sld r:id="rId6"/>
      </p:sldLst>
    </p:custShow>
    <p:custShow name="zoom_efan" id="5">
      <p:sldLst/>
    </p:custShow>
    <p:custShow name="zoom_cricri" id="6">
      <p:sldLst/>
    </p:custShow>
    <p:custShow name="zoom_proto" id="7">
      <p:sldLst/>
    </p:custShow>
    <p:custShow name="cassio_s" id="8">
      <p:sldLst/>
    </p:custShow>
    <p:custShow name="Famille_cassio" id="9">
      <p:sldLst>
        <p:sld r:id="rId11"/>
      </p:sldLst>
    </p:custShow>
    <p:custShow name="recherche_&amp;_dev" id="10">
      <p:sldLst>
        <p:sld r:id="rId12"/>
      </p:sldLst>
    </p:custShow>
    <p:custShow name="partenaires" id="11">
      <p:sldLst/>
    </p:custShow>
    <p:custShow name="design &amp; modularité" id="12">
      <p:sldLst/>
    </p:custShow>
    <p:custShow name="zoom_duchelices" id="13">
      <p:sldLst/>
    </p:custShow>
    <p:custShow name="zoom_avionic" id="14">
      <p:sldLst/>
    </p:custShow>
    <p:custShow name="zoom_manette" id="15">
      <p:sldLst/>
    </p:custShow>
    <p:custShow name="zoom_fuselage" id="16">
      <p:sldLst/>
    </p:custShow>
    <p:custShow name="zoom_moteur" id="17">
      <p:sldLst/>
    </p:custShow>
    <p:custShow name="Hybride C330" id="18">
      <p:sldLst/>
    </p:custShow>
  </p:custShow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57A7FF"/>
    <a:srgbClr val="682966"/>
    <a:srgbClr val="757575"/>
    <a:srgbClr val="15286C"/>
    <a:srgbClr val="00C8A2"/>
    <a:srgbClr val="1C8AFF"/>
    <a:srgbClr val="E878EB"/>
    <a:srgbClr val="3F3D3E"/>
    <a:srgbClr val="30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9" autoAdjust="0"/>
    <p:restoredTop sz="95033" autoAdjust="0"/>
  </p:normalViewPr>
  <p:slideViewPr>
    <p:cSldViewPr snapToGrid="0">
      <p:cViewPr>
        <p:scale>
          <a:sx n="66" d="100"/>
          <a:sy n="66" d="100"/>
        </p:scale>
        <p:origin x="1157" y="322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44796-ECDF-4F56-87F3-2CCA080318F8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0DAA4-3E36-496A-933F-E6E5E2FB9D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06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DAA4-3E36-496A-933F-E6E5E2FB9D6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1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DAA4-3E36-496A-933F-E6E5E2FB9D6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4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DAA4-3E36-496A-933F-E6E5E2FB9D6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133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DAA4-3E36-496A-933F-E6E5E2FB9D6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561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DAA4-3E36-496A-933F-E6E5E2FB9D6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2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DAA4-3E36-496A-933F-E6E5E2FB9D6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32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89E25F-1E06-E93E-3DB3-070ECBA5D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540728-2A27-F693-BF69-523C09BD0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4EB0E7-5644-88E4-34CC-D7993983E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1AB02F-AAFF-C37D-BB42-6F949D166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B0A697-C98E-3F8C-E469-2CD8F5DC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00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549956-5F51-ECAA-3EA1-555F998B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8BC36D-65EC-B76F-2874-F5045D150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4E739A-DEBD-B755-F199-4BE23597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D95C70-0020-709A-40F1-5C3B5A4B3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981E75-2897-0851-7B17-C6B0FC35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37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6F42BD7-551E-09A6-702E-FBF662CF10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DAE56B-A303-B919-F6AE-088FA20F9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B8770C-5538-A082-058D-594F4FC52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D91517-7312-548E-F7A9-2B41514A8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C814C7-3F40-E7A8-8761-42C00B94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65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B4058-8DCA-6460-F6E4-AA7CD3A0C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A80A88-BF95-9881-1A07-FE61904F8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C60FCB-031A-7B89-E190-171FDC12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B9F0BF-D521-FCCB-8516-C521CC09A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4860DB-E576-BDD7-2291-129BAEF5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71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A961A9-A70E-2E15-FDFE-39EE4CFC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BE02AB-673C-D70B-4642-2224FE23E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F8BD2A-50C6-2702-C053-494314D9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73EAD2-3104-69F5-7ECE-30F6EC53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578D3F-BF1F-9820-D761-888DB6B5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31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4832F-AE71-7F07-654E-1995FC30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9CBF9D-BB68-2EF1-528C-FCE3AE462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A8DFCE-90B9-26AC-1A78-C2C33C596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5C0297-BF7E-B84E-F88B-D90B49449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CB247C-4C73-1EE4-FF54-5C5B0411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878C99-9E1B-837D-471F-8DBD6C79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00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990D2-1336-2743-7A68-27BED46A3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9AD0CF-C7C3-C6AB-CD53-BB9248661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887A41-6B73-8E91-4629-4B3E5129A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0FA5FB-7F7D-4167-4504-C9293C4EF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A86F70B-444E-F266-F25B-DEE6963653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C78FE13-F938-6711-0913-40B240F2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E791853-A481-37FB-BFDC-F2B81F63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783B17-C7B7-AEE6-7EEE-BAFA03C4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40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A129C3-2427-1659-F4C0-44EB6FD5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E60620-5D61-0B4E-D384-130C0E548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EDE702-D6C9-41AA-94BD-039922095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1F8BCC-817A-A2F5-8594-71F20518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99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9B29013-5255-4C1B-A56C-BC91DE96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8F3F6A-42EB-ADB4-C1BD-CA3426B1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193897-0C3E-F111-751F-C0EDAB662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75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6306C3-AC35-86F4-8786-C1F83CF86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6A9AE1-AC5D-7A39-1E62-ADE167EE7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286F0B-1D1D-9684-592F-F60B5EAE0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D9D680-377B-314A-5EF8-C9F2B775C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A24988-0655-E2FD-5368-F21499002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55407C-4A6C-6F34-2329-63E35809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51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425D9-3F2F-F44B-4D5C-EDAF19D4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E90F505-0B53-4532-C1E2-E9A041364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A972E7-022A-C7B3-B991-03EEDC006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68BACE-4656-6981-B22B-05ACFD6D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C6D266-D174-2172-3BE6-0AAF17E3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EDBFAD-4ACC-FA52-FD68-9C56D5AF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53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E47591-256D-3A61-35B2-00C0E734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BD29F4-31B6-BAE2-4D09-348C9A322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BE825F-E796-76D9-DC16-77EE067C8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63B10-B905-492B-9218-8D27CB3979C4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C89CFD-6EA1-7443-9DA1-39A668ADD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6BA11-73F3-6641-9518-2FC7F1838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F4759-EAA2-42F3-B801-7F11CD2BE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64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8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5652F459-7BAB-5DDF-D79D-35FC145D1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8" r="33341" b="40500"/>
          <a:stretch/>
        </p:blipFill>
        <p:spPr>
          <a:xfrm>
            <a:off x="5476024" y="1901096"/>
            <a:ext cx="1239947" cy="97923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9109D72-5841-115C-2431-B469F4950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88" y="3045542"/>
            <a:ext cx="3404623" cy="36332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1AA7B4D-61FD-6015-94EC-4A005791984A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4CAC83D-FDDD-FEEE-980F-6AC68B0B2D36}"/>
              </a:ext>
            </a:extLst>
          </p:cNvPr>
          <p:cNvSpPr txBox="1">
            <a:spLocks/>
          </p:cNvSpPr>
          <p:nvPr/>
        </p:nvSpPr>
        <p:spPr>
          <a:xfrm>
            <a:off x="1823881" y="3970116"/>
            <a:ext cx="8544232" cy="837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Sommet </a:t>
            </a:r>
            <a:r>
              <a:rPr lang="en-US" sz="1600" i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Européen</a:t>
            </a:r>
            <a:r>
              <a:rPr lang="en-US" sz="16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Franco-</a:t>
            </a:r>
            <a:r>
              <a:rPr lang="en-US" sz="1600" i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Roumain</a:t>
            </a:r>
            <a:r>
              <a:rPr lang="en-US" sz="16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– Paris 2023</a:t>
            </a:r>
          </a:p>
        </p:txBody>
      </p:sp>
    </p:spTree>
    <p:extLst>
      <p:ext uri="{BB962C8B-B14F-4D97-AF65-F5344CB8AC3E}">
        <p14:creationId xmlns:p14="http://schemas.microsoft.com/office/powerpoint/2010/main" val="3250224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8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3FF37C-55D4-F206-C1E3-3A1856BE1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356" y="477011"/>
            <a:ext cx="2329281" cy="32717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4AB52A7-B924-0FB8-1E1A-0E45E631CE61}"/>
              </a:ext>
            </a:extLst>
          </p:cNvPr>
          <p:cNvGrpSpPr/>
          <p:nvPr/>
        </p:nvGrpSpPr>
        <p:grpSpPr>
          <a:xfrm>
            <a:off x="1331440" y="1611363"/>
            <a:ext cx="1440000" cy="1440000"/>
            <a:chOff x="540863" y="2164428"/>
            <a:chExt cx="3132030" cy="313203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33D6D1D-3971-20D2-C3E7-54C67572F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863" y="2164428"/>
              <a:ext cx="3132030" cy="313203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D337086-2E81-EAF2-1E36-2619A8C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863" y="2164428"/>
              <a:ext cx="3132030" cy="313203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068BCC5-A925-0564-6B4C-DA0935902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863" y="2164428"/>
              <a:ext cx="3132030" cy="313203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AC7BFAB-D9B2-2BDD-5FF1-4270CBD5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66431">
              <a:off x="1037841" y="2762185"/>
              <a:ext cx="2138075" cy="1936517"/>
            </a:xfrm>
            <a:prstGeom prst="rect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6CB0C594-DD61-C73B-6488-3E957695A8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1" y="3286813"/>
            <a:ext cx="2209419" cy="1975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2EDA93-2209-67E9-7559-48ECD58D38B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55" y="3286813"/>
            <a:ext cx="2209420" cy="1975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ADF83D-8E44-9DEC-D77D-C07EB1494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852" y="3283288"/>
            <a:ext cx="2209419" cy="20102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C9CAAEC-4FC9-AE71-1BFC-831E713669D7}"/>
              </a:ext>
            </a:extLst>
          </p:cNvPr>
          <p:cNvSpPr txBox="1"/>
          <p:nvPr/>
        </p:nvSpPr>
        <p:spPr>
          <a:xfrm>
            <a:off x="4132634" y="851745"/>
            <a:ext cx="3926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Famille d’avions régionaux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2B2AF4-5632-43C5-02A4-CA09B919DD0D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80F0A54-0A65-94C8-1D08-2CA90126B925}"/>
              </a:ext>
            </a:extLst>
          </p:cNvPr>
          <p:cNvGrpSpPr/>
          <p:nvPr/>
        </p:nvGrpSpPr>
        <p:grpSpPr>
          <a:xfrm>
            <a:off x="5375996" y="1611363"/>
            <a:ext cx="1440000" cy="1440000"/>
            <a:chOff x="540863" y="2164428"/>
            <a:chExt cx="3132030" cy="313203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F2EB4BF-D79B-134B-B01F-695137649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633069">
              <a:off x="540863" y="2164428"/>
              <a:ext cx="3132030" cy="313203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55749D9-1413-0C53-CB3F-86F253487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514567">
              <a:off x="540863" y="2164428"/>
              <a:ext cx="3132030" cy="313203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8FD4186-DD80-0A73-55A1-23F235A83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966064">
              <a:off x="540863" y="2164428"/>
              <a:ext cx="3132030" cy="313203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45AAB37-DBE3-7E58-6B8B-F0BE2152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37841" y="2762185"/>
              <a:ext cx="2138075" cy="1936517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4EA473-60E0-B11D-14EE-852F9D2FC4C9}"/>
              </a:ext>
            </a:extLst>
          </p:cNvPr>
          <p:cNvGrpSpPr/>
          <p:nvPr/>
        </p:nvGrpSpPr>
        <p:grpSpPr>
          <a:xfrm>
            <a:off x="9420561" y="1611363"/>
            <a:ext cx="1440000" cy="1440000"/>
            <a:chOff x="540863" y="2164428"/>
            <a:chExt cx="3132030" cy="313203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435D860-5103-0C18-0E70-4DEA8A266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863" y="2164428"/>
              <a:ext cx="3132030" cy="313203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C16C22B-8AFA-FC7B-E56D-7BF16C8F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863" y="2164428"/>
              <a:ext cx="3132030" cy="313203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C5B538B-5140-F737-9379-93B8E1663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630955">
              <a:off x="540863" y="2164428"/>
              <a:ext cx="3132030" cy="313203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066CCDC-28A5-D96D-8753-E019F6E5F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68171">
              <a:off x="1037841" y="2762185"/>
              <a:ext cx="2138075" cy="1936517"/>
            </a:xfrm>
            <a:prstGeom prst="rect">
              <a:avLst/>
            </a:prstGeom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F35F10AF-C79F-FD0C-E7DB-C2AE110610A3}"/>
              </a:ext>
            </a:extLst>
          </p:cNvPr>
          <p:cNvSpPr txBox="1"/>
          <p:nvPr/>
        </p:nvSpPr>
        <p:spPr>
          <a:xfrm>
            <a:off x="825909" y="3725002"/>
            <a:ext cx="26547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Avion mono-pilote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MOPSC : 4 passagers (5 sièges)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VFR jour/nuit – IFR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Système de dégivrage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Train fixe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Non-pressurisé</a:t>
            </a:r>
            <a:b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fr-FR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Obtention du TC : 2025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3EE371C-DD6E-F1DC-2BB2-9BF2C3448873}"/>
              </a:ext>
            </a:extLst>
          </p:cNvPr>
          <p:cNvSpPr txBox="1"/>
          <p:nvPr/>
        </p:nvSpPr>
        <p:spPr>
          <a:xfrm>
            <a:off x="4815921" y="3758012"/>
            <a:ext cx="29541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Aérostrucutre</a:t>
            </a:r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du Cassio330 </a:t>
            </a:r>
          </a:p>
          <a:p>
            <a:endParaRPr lang="fr-FR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Avion mono-pilote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MOPSC : 5 passagers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VFR jour/nuit – IFR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Système de dégivrage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Train rentrant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Pressurisé</a:t>
            </a:r>
          </a:p>
          <a:p>
            <a:endParaRPr lang="fr-FR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Obtention du TC : 2026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B653BE0-F6EB-EDFD-0E0C-7E92604D533A}"/>
              </a:ext>
            </a:extLst>
          </p:cNvPr>
          <p:cNvSpPr txBox="1"/>
          <p:nvPr/>
        </p:nvSpPr>
        <p:spPr>
          <a:xfrm>
            <a:off x="9035852" y="3725002"/>
            <a:ext cx="41600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MOPSC : 12 passagers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VFR jour/nuit – IFR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Système de dégivrage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Train rentrant</a:t>
            </a: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Pressurisé</a:t>
            </a:r>
          </a:p>
          <a:p>
            <a:endParaRPr lang="fr-FR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Obtention du TC : 2027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8B7299E-F574-BE09-1877-38EC5525AC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85701" y="2313667"/>
            <a:ext cx="2880000" cy="288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A883541-DB9E-1EC2-7B74-B362B5752B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00613" y="231366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5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C8AFF"/>
            </a:gs>
            <a:gs pos="97000">
              <a:srgbClr val="7030A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FFD1F4B-9974-701A-5BFF-0AC86280F97D}"/>
              </a:ext>
            </a:extLst>
          </p:cNvPr>
          <p:cNvSpPr txBox="1"/>
          <p:nvPr/>
        </p:nvSpPr>
        <p:spPr>
          <a:xfrm>
            <a:off x="4132634" y="851745"/>
            <a:ext cx="3926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Recherche &amp; Développement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E80C862-175C-8D19-0524-5E569DC44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37" y="458934"/>
            <a:ext cx="3404623" cy="36332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64A6473-EDFB-B5A5-4436-9A86C0207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09" y="2313667"/>
            <a:ext cx="2880000" cy="288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E2E1919-F69D-7112-F777-589ADF173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992" y="2313667"/>
            <a:ext cx="2880000" cy="288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8DBC33-D26B-656D-447F-3CC072DEE90C}"/>
              </a:ext>
            </a:extLst>
          </p:cNvPr>
          <p:cNvSpPr txBox="1"/>
          <p:nvPr/>
        </p:nvSpPr>
        <p:spPr>
          <a:xfrm>
            <a:off x="2583546" y="2471676"/>
            <a:ext cx="70249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Trois axes de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recherches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menés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parallèle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:</a:t>
            </a:r>
            <a:b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SzPct val="125000"/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Optimisation</a:t>
            </a: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de la </a:t>
            </a:r>
            <a:r>
              <a:rPr lang="en-US" sz="1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réduction</a:t>
            </a: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des nuisances </a:t>
            </a:r>
            <a:r>
              <a:rPr lang="en-US" sz="1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sonores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Goupe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 travail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constitué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avec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Aéroports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 Paris</a:t>
            </a:r>
            <a:b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SzPct val="125000"/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Utilisation</a:t>
            </a: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des bio-carburants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partenariat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avec Total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Energie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b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SzPct val="125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Recherche et </a:t>
            </a:r>
            <a:r>
              <a:rPr lang="en-US" sz="1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Développement</a:t>
            </a: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autour</a:t>
            </a: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l’hydrogènbe</a:t>
            </a:r>
            <a:b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Accompagné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par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Kawasazi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VoltAero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cherche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aujourd’hui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à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mieux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cerncerner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les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enjeux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l’hydrogène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Conception d’un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démonstrateur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à </a:t>
            </a:r>
            <a:r>
              <a:rPr lang="en-US" sz="16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partir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 2024</a:t>
            </a:r>
            <a:r>
              <a:rPr lang="fr-FR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551CA2-2DD3-BCC6-E3CC-1E865C60C5AE}"/>
              </a:ext>
            </a:extLst>
          </p:cNvPr>
          <p:cNvSpPr txBox="1"/>
          <p:nvPr/>
        </p:nvSpPr>
        <p:spPr>
          <a:xfrm>
            <a:off x="3806626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93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C8AFF"/>
            </a:gs>
            <a:gs pos="97000">
              <a:srgbClr val="7030A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118FE4-6D80-5A2F-B918-C840A873E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6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A9B2594-9919-4A55-C25B-F8879B609C9A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92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2F4437A-96AB-DCDC-9D23-01BDAB291F46}"/>
              </a:ext>
            </a:extLst>
          </p:cNvPr>
          <p:cNvSpPr txBox="1"/>
          <p:nvPr/>
        </p:nvSpPr>
        <p:spPr>
          <a:xfrm>
            <a:off x="4132634" y="2955851"/>
            <a:ext cx="3926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rgbClr val="75757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Découvrez notre premier avion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35E86B-56EA-746F-22FB-5D1153E2BC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68" y="2581117"/>
            <a:ext cx="3648463" cy="3261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B2793F-01C2-03C9-856F-FC29F34984D1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7575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solidFill>
                <a:srgbClr val="7575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62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E3492E-2D79-7685-AD1F-351FFFB5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59" y="2591315"/>
            <a:ext cx="5690941" cy="206865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F4E4D05-F48A-3235-23A5-01949D64DE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68" y="477011"/>
            <a:ext cx="3648463" cy="3261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633336-1691-3353-42F6-D4AAF2CFF72E}"/>
              </a:ext>
            </a:extLst>
          </p:cNvPr>
          <p:cNvSpPr txBox="1"/>
          <p:nvPr/>
        </p:nvSpPr>
        <p:spPr>
          <a:xfrm>
            <a:off x="4132634" y="851745"/>
            <a:ext cx="3926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rgbClr val="75757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Design &amp; Modularité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5D90A4-7B1C-CFEB-17C3-AF59744B87F3}"/>
              </a:ext>
            </a:extLst>
          </p:cNvPr>
          <p:cNvSpPr txBox="1"/>
          <p:nvPr/>
        </p:nvSpPr>
        <p:spPr>
          <a:xfrm>
            <a:off x="6635859" y="2491151"/>
            <a:ext cx="5016282" cy="2005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Silencieux à l’intérieur comme à l’</a:t>
            </a:r>
            <a:r>
              <a:rPr lang="fr-FR" sz="1500" dirty="0" err="1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exétérieur</a:t>
            </a:r>
            <a:endParaRPr lang="fr-FR" sz="1500" dirty="0">
              <a:solidFill>
                <a:srgbClr val="757575"/>
              </a:solidFill>
              <a:latin typeface="Segoe UI Emoj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Doté d’une cabine spacieuse et lumineuse, l’aéronef offre une expérience utilisateur sans pareil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Des configurations adaptées adaptables à chaque usage : </a:t>
            </a:r>
            <a:r>
              <a:rPr lang="en-US" sz="1500" dirty="0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du transport de </a:t>
            </a:r>
            <a:r>
              <a:rPr lang="en-US" sz="1500" dirty="0" err="1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passagers</a:t>
            </a:r>
            <a:r>
              <a:rPr lang="en-US" sz="1500" dirty="0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 à </a:t>
            </a:r>
            <a:r>
              <a:rPr lang="en-US" sz="1500" dirty="0" err="1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l’évacutation</a:t>
            </a:r>
            <a:r>
              <a:rPr lang="en-US" sz="1500" dirty="0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médicale</a:t>
            </a:r>
            <a:r>
              <a:rPr lang="en-US" sz="1500" dirty="0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Approche</a:t>
            </a:r>
            <a:r>
              <a:rPr lang="en-US" sz="1500" dirty="0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dirty="0" err="1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éco-responsable</a:t>
            </a:r>
            <a:r>
              <a:rPr lang="en-US" sz="1500" dirty="0">
                <a:solidFill>
                  <a:srgbClr val="757575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, du début à la fin de vie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C94D8D-7724-F2E2-5E4F-857D29AA558E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75757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solidFill>
                <a:srgbClr val="75757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5B8E4F-4C04-E386-C570-157915FFA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156" y="5789053"/>
            <a:ext cx="3713688" cy="668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0C5794-58A0-3AA8-6869-C5F5FAA46DAA}"/>
              </a:ext>
            </a:extLst>
          </p:cNvPr>
          <p:cNvSpPr txBox="1"/>
          <p:nvPr/>
        </p:nvSpPr>
        <p:spPr>
          <a:xfrm>
            <a:off x="3048000" y="541972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75757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100% </a:t>
            </a:r>
            <a:r>
              <a:rPr lang="en-US" sz="1600" dirty="0" err="1">
                <a:solidFill>
                  <a:srgbClr val="75757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imaginé</a:t>
            </a:r>
            <a:r>
              <a:rPr lang="en-US" sz="1600" dirty="0">
                <a:solidFill>
                  <a:srgbClr val="75757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et </a:t>
            </a:r>
            <a:r>
              <a:rPr lang="en-US" sz="1600" dirty="0" err="1">
                <a:solidFill>
                  <a:srgbClr val="75757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assemblé</a:t>
            </a:r>
            <a:r>
              <a:rPr lang="en-US" sz="1600" dirty="0">
                <a:solidFill>
                  <a:srgbClr val="75757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1600" dirty="0" err="1">
                <a:solidFill>
                  <a:srgbClr val="75757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</a:t>
            </a:r>
            <a:r>
              <a:rPr lang="en-US" sz="1600" dirty="0">
                <a:solidFill>
                  <a:srgbClr val="75757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France</a:t>
            </a:r>
          </a:p>
        </p:txBody>
      </p:sp>
    </p:spTree>
    <p:extLst>
      <p:ext uri="{BB962C8B-B14F-4D97-AF65-F5344CB8AC3E}">
        <p14:creationId xmlns:p14="http://schemas.microsoft.com/office/powerpoint/2010/main" val="19830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8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4A3481F-3CB3-0722-2208-12BFE1642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7" b="3715"/>
          <a:stretch/>
        </p:blipFill>
        <p:spPr>
          <a:xfrm>
            <a:off x="0" y="0"/>
            <a:ext cx="12227053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634580A-19AE-31E1-BB78-341F6642ECF1}"/>
              </a:ext>
            </a:extLst>
          </p:cNvPr>
          <p:cNvSpPr txBox="1"/>
          <p:nvPr/>
        </p:nvSpPr>
        <p:spPr>
          <a:xfrm>
            <a:off x="132771" y="5965448"/>
            <a:ext cx="8832879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Site d’assemblage - Rochefort, France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Première </a:t>
            </a:r>
            <a:r>
              <a:rPr lang="en-US" sz="1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pierre</a:t>
            </a:r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le 3 </a:t>
            </a:r>
            <a:r>
              <a:rPr lang="en-US" sz="1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Octobre</a:t>
            </a:r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prochain</a:t>
            </a:r>
            <a:endParaRPr lang="fr-FR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A6A656-4742-166A-D661-1BF9C97BB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37" y="458934"/>
            <a:ext cx="3404623" cy="3633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8A56C0-1B1F-1DBB-92CE-AD6BE4C0DB0D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497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8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3FED128-C90A-3D84-F5B3-ADE126C84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155453-0E2D-AB22-31DD-CAA929BEF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70" y="4844924"/>
            <a:ext cx="1420161" cy="1420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361C40-39B2-EB5A-9ADB-0198114A9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451" y="4844924"/>
            <a:ext cx="1420162" cy="14201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7AFB3C-7088-0460-C261-2AD2519E0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088" y="4844924"/>
            <a:ext cx="1420161" cy="14770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F77ED0-7569-28EC-4A32-DE0874E82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906" y="4844924"/>
            <a:ext cx="1420161" cy="1417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CE64BA4-7177-EA16-B9F4-54BA1A3D7DDE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3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002060"/>
            </a:gs>
            <a:gs pos="94000">
              <a:srgbClr val="7030A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FFD1F4B-9974-701A-5BFF-0AC86280F97D}"/>
              </a:ext>
            </a:extLst>
          </p:cNvPr>
          <p:cNvSpPr txBox="1"/>
          <p:nvPr/>
        </p:nvSpPr>
        <p:spPr>
          <a:xfrm>
            <a:off x="4132634" y="851745"/>
            <a:ext cx="3926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Notre concept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AF9C9A-2AD4-8955-FC3B-70718C4BE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37" y="458934"/>
            <a:ext cx="3404623" cy="363327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006B4C6-7884-62F0-E25A-28E5022FF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883" y="2337718"/>
            <a:ext cx="7670935" cy="314203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L’objectif : concevoir une gamme d’avions conçus pour répondre aux enjeux climatiques</a:t>
            </a:r>
          </a:p>
          <a:p>
            <a:pPr marL="0" indent="0">
              <a:lnSpc>
                <a:spcPct val="110000"/>
              </a:lnSpc>
              <a:buNone/>
            </a:pPr>
            <a:endParaRPr lang="fr-FR" sz="1500" dirty="0">
              <a:solidFill>
                <a:schemeClr val="bg1"/>
              </a:solidFill>
              <a:latin typeface="Segoe UI Emoji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VoltAero a donc imaginé </a:t>
            </a:r>
            <a:r>
              <a:rPr lang="fr-FR" sz="1500" dirty="0" err="1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Cassio</a:t>
            </a: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, une famille d’avions modulaires</a:t>
            </a:r>
          </a:p>
          <a:p>
            <a:pPr>
              <a:lnSpc>
                <a:spcPct val="110000"/>
              </a:lnSpc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Intégrant une propulsion hybride conçue pour participer à la décarbonation du secteur</a:t>
            </a:r>
          </a:p>
          <a:p>
            <a:pPr>
              <a:lnSpc>
                <a:spcPct val="110000"/>
              </a:lnSpc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Développés pour la mobilité régionale</a:t>
            </a:r>
          </a:p>
          <a:p>
            <a:pPr>
              <a:lnSpc>
                <a:spcPct val="110000"/>
              </a:lnSpc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Capables d’emporter de 4 à 9 passagers</a:t>
            </a:r>
          </a:p>
          <a:p>
            <a:pPr>
              <a:lnSpc>
                <a:spcPct val="110000"/>
              </a:lnSpc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Inscrits dans une démarche éco-responsable, de la conception à la fin de vie</a:t>
            </a:r>
          </a:p>
        </p:txBody>
      </p:sp>
      <p:pic>
        <p:nvPicPr>
          <p:cNvPr id="5" name="Image 4" descr="A small airplane on grass&#10;&#10;Description automatically generated">
            <a:extLst>
              <a:ext uri="{FF2B5EF4-FFF2-40B4-BE49-F238E27FC236}">
                <a16:creationId xmlns:a16="http://schemas.microsoft.com/office/drawing/2014/main" id="{B44A0EBB-9E1D-0296-7A34-38E31DD2E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29" r="18633"/>
          <a:stretch>
            <a:fillRect/>
          </a:stretch>
        </p:blipFill>
        <p:spPr>
          <a:xfrm>
            <a:off x="8623255" y="2337718"/>
            <a:ext cx="2880000" cy="2880000"/>
          </a:xfrm>
          <a:custGeom>
            <a:avLst/>
            <a:gdLst>
              <a:gd name="connsiteX0" fmla="*/ 1440000 w 2880000"/>
              <a:gd name="connsiteY0" fmla="*/ 0 h 2880000"/>
              <a:gd name="connsiteX1" fmla="*/ 2880000 w 2880000"/>
              <a:gd name="connsiteY1" fmla="*/ 1440000 h 2880000"/>
              <a:gd name="connsiteX2" fmla="*/ 1440000 w 2880000"/>
              <a:gd name="connsiteY2" fmla="*/ 2880000 h 2880000"/>
              <a:gd name="connsiteX3" fmla="*/ 0 w 2880000"/>
              <a:gd name="connsiteY3" fmla="*/ 1440000 h 2880000"/>
              <a:gd name="connsiteX4" fmla="*/ 1440000 w 2880000"/>
              <a:gd name="connsiteY4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>
                <a:moveTo>
                  <a:pt x="1440000" y="0"/>
                </a:moveTo>
                <a:cubicBezTo>
                  <a:pt x="2235290" y="0"/>
                  <a:pt x="2880000" y="644710"/>
                  <a:pt x="2880000" y="1440000"/>
                </a:cubicBezTo>
                <a:cubicBezTo>
                  <a:pt x="2880000" y="2235290"/>
                  <a:pt x="2235290" y="2880000"/>
                  <a:pt x="1440000" y="2880000"/>
                </a:cubicBezTo>
                <a:cubicBezTo>
                  <a:pt x="644710" y="2880000"/>
                  <a:pt x="0" y="2235290"/>
                  <a:pt x="0" y="1440000"/>
                </a:cubicBezTo>
                <a:cubicBezTo>
                  <a:pt x="0" y="644710"/>
                  <a:pt x="644710" y="0"/>
                  <a:pt x="1440000" y="0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8E9E29B-E11F-A7FD-953B-3256FDA678E3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45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002060"/>
            </a:gs>
            <a:gs pos="94000">
              <a:srgbClr val="7030A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B970AE4A-1FEF-39A0-A407-C49BEEBFB366}"/>
              </a:ext>
            </a:extLst>
          </p:cNvPr>
          <p:cNvGrpSpPr/>
          <p:nvPr/>
        </p:nvGrpSpPr>
        <p:grpSpPr>
          <a:xfrm>
            <a:off x="5002710" y="1866418"/>
            <a:ext cx="8246728" cy="2160000"/>
            <a:chOff x="5002710" y="1866418"/>
            <a:chExt cx="8246728" cy="216000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EFF70AFA-DD19-23EC-BA0B-CAEDB9047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47" t="30375" r="23436" b="12449"/>
            <a:stretch/>
          </p:blipFill>
          <p:spPr>
            <a:xfrm>
              <a:off x="8046074" y="1866418"/>
              <a:ext cx="2160000" cy="2160000"/>
            </a:xfrm>
            <a:custGeom>
              <a:avLst/>
              <a:gdLst>
                <a:gd name="connsiteX0" fmla="*/ 1465782 w 2931564"/>
                <a:gd name="connsiteY0" fmla="*/ 0 h 2931564"/>
                <a:gd name="connsiteX1" fmla="*/ 2931564 w 2931564"/>
                <a:gd name="connsiteY1" fmla="*/ 1465782 h 2931564"/>
                <a:gd name="connsiteX2" fmla="*/ 1465782 w 2931564"/>
                <a:gd name="connsiteY2" fmla="*/ 2931564 h 2931564"/>
                <a:gd name="connsiteX3" fmla="*/ 0 w 2931564"/>
                <a:gd name="connsiteY3" fmla="*/ 1465782 h 2931564"/>
                <a:gd name="connsiteX4" fmla="*/ 1465782 w 2931564"/>
                <a:gd name="connsiteY4" fmla="*/ 0 h 2931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1564" h="2931564">
                  <a:moveTo>
                    <a:pt x="1465782" y="0"/>
                  </a:moveTo>
                  <a:cubicBezTo>
                    <a:pt x="2275311" y="0"/>
                    <a:pt x="2931564" y="656253"/>
                    <a:pt x="2931564" y="1465782"/>
                  </a:cubicBezTo>
                  <a:cubicBezTo>
                    <a:pt x="2931564" y="2275311"/>
                    <a:pt x="2275311" y="2931564"/>
                    <a:pt x="1465782" y="2931564"/>
                  </a:cubicBezTo>
                  <a:cubicBezTo>
                    <a:pt x="656253" y="2931564"/>
                    <a:pt x="0" y="2275311"/>
                    <a:pt x="0" y="1465782"/>
                  </a:cubicBezTo>
                  <a:cubicBezTo>
                    <a:pt x="0" y="656253"/>
                    <a:pt x="656253" y="0"/>
                    <a:pt x="1465782" y="0"/>
                  </a:cubicBezTo>
                  <a:close/>
                </a:path>
              </a:pathLst>
            </a:custGeom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28" name="Image 27" descr="Aircraft image Large size">
              <a:hlinkClick r:id="" action="ppaction://customshow?id=6&amp;return=true"/>
              <a:extLst>
                <a:ext uri="{FF2B5EF4-FFF2-40B4-BE49-F238E27FC236}">
                  <a16:creationId xmlns:a16="http://schemas.microsoft.com/office/drawing/2014/main" id="{7319C842-E460-EBEA-59BB-AF0C1DF198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7" t="3520" r="7252" b="5944"/>
            <a:stretch/>
          </p:blipFill>
          <p:spPr bwMode="auto">
            <a:xfrm>
              <a:off x="5002710" y="1866418"/>
              <a:ext cx="2160000" cy="2160000"/>
            </a:xfrm>
            <a:custGeom>
              <a:avLst/>
              <a:gdLst>
                <a:gd name="connsiteX0" fmla="*/ 1740102 w 3480204"/>
                <a:gd name="connsiteY0" fmla="*/ 0 h 3480204"/>
                <a:gd name="connsiteX1" fmla="*/ 3480204 w 3480204"/>
                <a:gd name="connsiteY1" fmla="*/ 1740102 h 3480204"/>
                <a:gd name="connsiteX2" fmla="*/ 1740102 w 3480204"/>
                <a:gd name="connsiteY2" fmla="*/ 3480204 h 3480204"/>
                <a:gd name="connsiteX3" fmla="*/ 0 w 3480204"/>
                <a:gd name="connsiteY3" fmla="*/ 1740102 h 3480204"/>
                <a:gd name="connsiteX4" fmla="*/ 1740102 w 3480204"/>
                <a:gd name="connsiteY4" fmla="*/ 0 h 348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204" h="3480204">
                  <a:moveTo>
                    <a:pt x="1740102" y="0"/>
                  </a:moveTo>
                  <a:cubicBezTo>
                    <a:pt x="2701134" y="0"/>
                    <a:pt x="3480204" y="779070"/>
                    <a:pt x="3480204" y="1740102"/>
                  </a:cubicBezTo>
                  <a:cubicBezTo>
                    <a:pt x="3480204" y="2701134"/>
                    <a:pt x="2701134" y="3480204"/>
                    <a:pt x="1740102" y="3480204"/>
                  </a:cubicBezTo>
                  <a:cubicBezTo>
                    <a:pt x="779070" y="3480204"/>
                    <a:pt x="0" y="2701134"/>
                    <a:pt x="0" y="1740102"/>
                  </a:cubicBezTo>
                  <a:cubicBezTo>
                    <a:pt x="0" y="779070"/>
                    <a:pt x="779070" y="0"/>
                    <a:pt x="1740102" y="0"/>
                  </a:cubicBezTo>
                  <a:close/>
                </a:path>
              </a:pathLst>
            </a:cu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CBB497D-1D40-EAF4-73A9-32F0E7241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4" t="21459" r="30174" b="24248"/>
            <a:stretch/>
          </p:blipFill>
          <p:spPr>
            <a:xfrm>
              <a:off x="11089438" y="1866418"/>
              <a:ext cx="2160000" cy="2137259"/>
            </a:xfrm>
            <a:custGeom>
              <a:avLst/>
              <a:gdLst>
                <a:gd name="connsiteX0" fmla="*/ 859234 w 2160000"/>
                <a:gd name="connsiteY0" fmla="*/ 0 h 2137259"/>
                <a:gd name="connsiteX1" fmla="*/ 1300766 w 2160000"/>
                <a:gd name="connsiteY1" fmla="*/ 0 h 2137259"/>
                <a:gd name="connsiteX2" fmla="*/ 1401159 w 2160000"/>
                <a:gd name="connsiteY2" fmla="*/ 25814 h 2137259"/>
                <a:gd name="connsiteX3" fmla="*/ 2160000 w 2160000"/>
                <a:gd name="connsiteY3" fmla="*/ 1057259 h 2137259"/>
                <a:gd name="connsiteX4" fmla="*/ 1080000 w 2160000"/>
                <a:gd name="connsiteY4" fmla="*/ 2137259 h 2137259"/>
                <a:gd name="connsiteX5" fmla="*/ 0 w 2160000"/>
                <a:gd name="connsiteY5" fmla="*/ 1057259 h 2137259"/>
                <a:gd name="connsiteX6" fmla="*/ 758841 w 2160000"/>
                <a:gd name="connsiteY6" fmla="*/ 25814 h 213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00" h="2137259">
                  <a:moveTo>
                    <a:pt x="859234" y="0"/>
                  </a:moveTo>
                  <a:lnTo>
                    <a:pt x="1300766" y="0"/>
                  </a:lnTo>
                  <a:lnTo>
                    <a:pt x="1401159" y="25814"/>
                  </a:lnTo>
                  <a:cubicBezTo>
                    <a:pt x="1840793" y="162554"/>
                    <a:pt x="2160000" y="572629"/>
                    <a:pt x="2160000" y="1057259"/>
                  </a:cubicBezTo>
                  <a:cubicBezTo>
                    <a:pt x="2160000" y="1653727"/>
                    <a:pt x="1676468" y="2137259"/>
                    <a:pt x="1080000" y="2137259"/>
                  </a:cubicBezTo>
                  <a:cubicBezTo>
                    <a:pt x="483532" y="2137259"/>
                    <a:pt x="0" y="1653727"/>
                    <a:pt x="0" y="1057259"/>
                  </a:cubicBezTo>
                  <a:cubicBezTo>
                    <a:pt x="0" y="572629"/>
                    <a:pt x="319207" y="162554"/>
                    <a:pt x="758841" y="25814"/>
                  </a:cubicBezTo>
                  <a:close/>
                </a:path>
              </a:pathLst>
            </a:cu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FFD1F4B-9974-701A-5BFF-0AC86280F97D}"/>
              </a:ext>
            </a:extLst>
          </p:cNvPr>
          <p:cNvSpPr txBox="1"/>
          <p:nvPr/>
        </p:nvSpPr>
        <p:spPr>
          <a:xfrm>
            <a:off x="4132634" y="851745"/>
            <a:ext cx="3926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Notre histoire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AF9C9A-2AD4-8955-FC3B-70718C4BE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37" y="458934"/>
            <a:ext cx="3404623" cy="363327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79F5DDEC-1A9D-C406-9240-B49A7AB6DC9D}"/>
              </a:ext>
            </a:extLst>
          </p:cNvPr>
          <p:cNvSpPr txBox="1"/>
          <p:nvPr/>
        </p:nvSpPr>
        <p:spPr>
          <a:xfrm>
            <a:off x="9749101" y="-1422934"/>
            <a:ext cx="3384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Louis Vuitton Light" panose="00000400000000000000" pitchFamily="2" charset="0"/>
              </a:rPr>
              <a:t>eFAN</a:t>
            </a:r>
            <a:endParaRPr lang="en-US" sz="1400" dirty="0">
              <a:solidFill>
                <a:schemeClr val="bg1"/>
              </a:solidFill>
              <a:latin typeface="Louis Vuitton Light" panose="00000400000000000000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Louis Vuitton Light" panose="00000400000000000000" pitchFamily="2" charset="0"/>
              </a:rPr>
              <a:t>Avion bi-place </a:t>
            </a:r>
            <a:r>
              <a:rPr lang="en-US" sz="1400" dirty="0" err="1">
                <a:solidFill>
                  <a:schemeClr val="bg1"/>
                </a:solidFill>
                <a:latin typeface="Louis Vuitton Light" panose="00000400000000000000" pitchFamily="2" charset="0"/>
              </a:rPr>
              <a:t>electrique</a:t>
            </a:r>
            <a:endParaRPr lang="en-US" sz="1400" dirty="0">
              <a:solidFill>
                <a:schemeClr val="bg1"/>
              </a:solidFill>
              <a:latin typeface="Louis Vuitton Light" panose="00000400000000000000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Louis Vuitton Light" panose="00000400000000000000" pitchFamily="2" charset="0"/>
              </a:rPr>
              <a:t>60kW</a:t>
            </a:r>
          </a:p>
          <a:p>
            <a:r>
              <a:rPr lang="en-US" sz="1400" dirty="0">
                <a:solidFill>
                  <a:schemeClr val="bg1"/>
                </a:solidFill>
                <a:latin typeface="Louis Vuitton Light" panose="00000400000000000000" pitchFamily="2" charset="0"/>
              </a:rPr>
              <a:t>Première </a:t>
            </a:r>
            <a:r>
              <a:rPr lang="en-US" sz="1400" dirty="0" err="1">
                <a:solidFill>
                  <a:schemeClr val="bg1"/>
                </a:solidFill>
                <a:latin typeface="Louis Vuitton Light" panose="00000400000000000000" pitchFamily="2" charset="0"/>
              </a:rPr>
              <a:t>traversée</a:t>
            </a:r>
            <a:r>
              <a:rPr lang="en-US" sz="1400" dirty="0">
                <a:solidFill>
                  <a:schemeClr val="bg1"/>
                </a:solidFill>
                <a:latin typeface="Louis Vuitton Light" panose="000004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ouis Vuitton Light" panose="00000400000000000000" pitchFamily="2" charset="0"/>
              </a:rPr>
              <a:t>électrique</a:t>
            </a:r>
            <a:r>
              <a:rPr lang="en-US" sz="1400" dirty="0">
                <a:solidFill>
                  <a:schemeClr val="bg1"/>
                </a:solidFill>
                <a:latin typeface="Louis Vuitton Light" panose="00000400000000000000" pitchFamily="2" charset="0"/>
              </a:rPr>
              <a:t> de la manche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B4893B-4A97-534C-318C-0456F50FB982}"/>
              </a:ext>
            </a:extLst>
          </p:cNvPr>
          <p:cNvSpPr txBox="1"/>
          <p:nvPr/>
        </p:nvSpPr>
        <p:spPr>
          <a:xfrm>
            <a:off x="3264310" y="4643520"/>
            <a:ext cx="567321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2011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Louis Vuitton Light" panose="00000400000000000000" pitchFamily="2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MC15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Premier avion </a:t>
            </a:r>
            <a:r>
              <a:rPr lang="en-US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bimoteur</a:t>
            </a: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électrique</a:t>
            </a: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20kW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400F70-585E-4E3E-78F8-9C2641397AA5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25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002060"/>
            </a:gs>
            <a:gs pos="94000">
              <a:srgbClr val="7030A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CE0D59D-F5CD-50D7-FD51-E75458F0C2C7}"/>
              </a:ext>
            </a:extLst>
          </p:cNvPr>
          <p:cNvGrpSpPr/>
          <p:nvPr/>
        </p:nvGrpSpPr>
        <p:grpSpPr>
          <a:xfrm>
            <a:off x="1974371" y="1866418"/>
            <a:ext cx="8246728" cy="2160000"/>
            <a:chOff x="5002710" y="1866418"/>
            <a:chExt cx="8246728" cy="2160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149C588-99F5-AF0E-EBB2-BC06CDCBC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47" t="30375" r="23436" b="12449"/>
            <a:stretch/>
          </p:blipFill>
          <p:spPr>
            <a:xfrm>
              <a:off x="8046074" y="1866418"/>
              <a:ext cx="2160000" cy="2160000"/>
            </a:xfrm>
            <a:custGeom>
              <a:avLst/>
              <a:gdLst>
                <a:gd name="connsiteX0" fmla="*/ 1465782 w 2931564"/>
                <a:gd name="connsiteY0" fmla="*/ 0 h 2931564"/>
                <a:gd name="connsiteX1" fmla="*/ 2931564 w 2931564"/>
                <a:gd name="connsiteY1" fmla="*/ 1465782 h 2931564"/>
                <a:gd name="connsiteX2" fmla="*/ 1465782 w 2931564"/>
                <a:gd name="connsiteY2" fmla="*/ 2931564 h 2931564"/>
                <a:gd name="connsiteX3" fmla="*/ 0 w 2931564"/>
                <a:gd name="connsiteY3" fmla="*/ 1465782 h 2931564"/>
                <a:gd name="connsiteX4" fmla="*/ 1465782 w 2931564"/>
                <a:gd name="connsiteY4" fmla="*/ 0 h 2931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1564" h="2931564">
                  <a:moveTo>
                    <a:pt x="1465782" y="0"/>
                  </a:moveTo>
                  <a:cubicBezTo>
                    <a:pt x="2275311" y="0"/>
                    <a:pt x="2931564" y="656253"/>
                    <a:pt x="2931564" y="1465782"/>
                  </a:cubicBezTo>
                  <a:cubicBezTo>
                    <a:pt x="2931564" y="2275311"/>
                    <a:pt x="2275311" y="2931564"/>
                    <a:pt x="1465782" y="2931564"/>
                  </a:cubicBezTo>
                  <a:cubicBezTo>
                    <a:pt x="656253" y="2931564"/>
                    <a:pt x="0" y="2275311"/>
                    <a:pt x="0" y="1465782"/>
                  </a:cubicBezTo>
                  <a:cubicBezTo>
                    <a:pt x="0" y="656253"/>
                    <a:pt x="656253" y="0"/>
                    <a:pt x="1465782" y="0"/>
                  </a:cubicBezTo>
                  <a:close/>
                </a:path>
              </a:pathLst>
            </a:custGeom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9" name="Image 8" descr="Aircraft image Large size">
              <a:hlinkClick r:id="" action="ppaction://customshow?id=6&amp;return=true"/>
              <a:extLst>
                <a:ext uri="{FF2B5EF4-FFF2-40B4-BE49-F238E27FC236}">
                  <a16:creationId xmlns:a16="http://schemas.microsoft.com/office/drawing/2014/main" id="{DBAAA146-201C-673F-EDA7-F8FCB22295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7" t="3520" r="7252" b="5944"/>
            <a:stretch/>
          </p:blipFill>
          <p:spPr bwMode="auto">
            <a:xfrm>
              <a:off x="5002710" y="1866418"/>
              <a:ext cx="2160000" cy="2160000"/>
            </a:xfrm>
            <a:custGeom>
              <a:avLst/>
              <a:gdLst>
                <a:gd name="connsiteX0" fmla="*/ 1740102 w 3480204"/>
                <a:gd name="connsiteY0" fmla="*/ 0 h 3480204"/>
                <a:gd name="connsiteX1" fmla="*/ 3480204 w 3480204"/>
                <a:gd name="connsiteY1" fmla="*/ 1740102 h 3480204"/>
                <a:gd name="connsiteX2" fmla="*/ 1740102 w 3480204"/>
                <a:gd name="connsiteY2" fmla="*/ 3480204 h 3480204"/>
                <a:gd name="connsiteX3" fmla="*/ 0 w 3480204"/>
                <a:gd name="connsiteY3" fmla="*/ 1740102 h 3480204"/>
                <a:gd name="connsiteX4" fmla="*/ 1740102 w 3480204"/>
                <a:gd name="connsiteY4" fmla="*/ 0 h 348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204" h="3480204">
                  <a:moveTo>
                    <a:pt x="1740102" y="0"/>
                  </a:moveTo>
                  <a:cubicBezTo>
                    <a:pt x="2701134" y="0"/>
                    <a:pt x="3480204" y="779070"/>
                    <a:pt x="3480204" y="1740102"/>
                  </a:cubicBezTo>
                  <a:cubicBezTo>
                    <a:pt x="3480204" y="2701134"/>
                    <a:pt x="2701134" y="3480204"/>
                    <a:pt x="1740102" y="3480204"/>
                  </a:cubicBezTo>
                  <a:cubicBezTo>
                    <a:pt x="779070" y="3480204"/>
                    <a:pt x="0" y="2701134"/>
                    <a:pt x="0" y="1740102"/>
                  </a:cubicBezTo>
                  <a:cubicBezTo>
                    <a:pt x="0" y="779070"/>
                    <a:pt x="779070" y="0"/>
                    <a:pt x="1740102" y="0"/>
                  </a:cubicBezTo>
                  <a:close/>
                </a:path>
              </a:pathLst>
            </a:cu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22613F3-7CDC-9DD5-3761-CAA534032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4" t="21459" r="30174" b="24248"/>
            <a:stretch/>
          </p:blipFill>
          <p:spPr>
            <a:xfrm>
              <a:off x="11089438" y="1866418"/>
              <a:ext cx="2160000" cy="2137259"/>
            </a:xfrm>
            <a:custGeom>
              <a:avLst/>
              <a:gdLst>
                <a:gd name="connsiteX0" fmla="*/ 859234 w 2160000"/>
                <a:gd name="connsiteY0" fmla="*/ 0 h 2137259"/>
                <a:gd name="connsiteX1" fmla="*/ 1300766 w 2160000"/>
                <a:gd name="connsiteY1" fmla="*/ 0 h 2137259"/>
                <a:gd name="connsiteX2" fmla="*/ 1401159 w 2160000"/>
                <a:gd name="connsiteY2" fmla="*/ 25814 h 2137259"/>
                <a:gd name="connsiteX3" fmla="*/ 2160000 w 2160000"/>
                <a:gd name="connsiteY3" fmla="*/ 1057259 h 2137259"/>
                <a:gd name="connsiteX4" fmla="*/ 1080000 w 2160000"/>
                <a:gd name="connsiteY4" fmla="*/ 2137259 h 2137259"/>
                <a:gd name="connsiteX5" fmla="*/ 0 w 2160000"/>
                <a:gd name="connsiteY5" fmla="*/ 1057259 h 2137259"/>
                <a:gd name="connsiteX6" fmla="*/ 758841 w 2160000"/>
                <a:gd name="connsiteY6" fmla="*/ 25814 h 213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00" h="2137259">
                  <a:moveTo>
                    <a:pt x="859234" y="0"/>
                  </a:moveTo>
                  <a:lnTo>
                    <a:pt x="1300766" y="0"/>
                  </a:lnTo>
                  <a:lnTo>
                    <a:pt x="1401159" y="25814"/>
                  </a:lnTo>
                  <a:cubicBezTo>
                    <a:pt x="1840793" y="162554"/>
                    <a:pt x="2160000" y="572629"/>
                    <a:pt x="2160000" y="1057259"/>
                  </a:cubicBezTo>
                  <a:cubicBezTo>
                    <a:pt x="2160000" y="1653727"/>
                    <a:pt x="1676468" y="2137259"/>
                    <a:pt x="1080000" y="2137259"/>
                  </a:cubicBezTo>
                  <a:cubicBezTo>
                    <a:pt x="483532" y="2137259"/>
                    <a:pt x="0" y="1653727"/>
                    <a:pt x="0" y="1057259"/>
                  </a:cubicBezTo>
                  <a:cubicBezTo>
                    <a:pt x="0" y="572629"/>
                    <a:pt x="319207" y="162554"/>
                    <a:pt x="758841" y="25814"/>
                  </a:cubicBezTo>
                  <a:close/>
                </a:path>
              </a:pathLst>
            </a:custGeom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D4AF9C9A-2AD4-8955-FC3B-70718C4BE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37" y="458934"/>
            <a:ext cx="3404623" cy="363327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79F5DDEC-1A9D-C406-9240-B49A7AB6DC9D}"/>
              </a:ext>
            </a:extLst>
          </p:cNvPr>
          <p:cNvSpPr txBox="1"/>
          <p:nvPr/>
        </p:nvSpPr>
        <p:spPr>
          <a:xfrm>
            <a:off x="9749101" y="-1422934"/>
            <a:ext cx="3384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Louis Vuitton Light" panose="00000400000000000000" pitchFamily="2" charset="0"/>
              </a:rPr>
              <a:t>eFAN</a:t>
            </a:r>
            <a:endParaRPr lang="en-US" sz="1400" dirty="0">
              <a:solidFill>
                <a:schemeClr val="bg1"/>
              </a:solidFill>
              <a:latin typeface="Louis Vuitton Light" panose="00000400000000000000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Louis Vuitton Light" panose="00000400000000000000" pitchFamily="2" charset="0"/>
              </a:rPr>
              <a:t>Avion bi-place </a:t>
            </a:r>
            <a:r>
              <a:rPr lang="en-US" sz="1400" dirty="0" err="1">
                <a:solidFill>
                  <a:schemeClr val="bg1"/>
                </a:solidFill>
                <a:latin typeface="Louis Vuitton Light" panose="00000400000000000000" pitchFamily="2" charset="0"/>
              </a:rPr>
              <a:t>electrique</a:t>
            </a:r>
            <a:endParaRPr lang="en-US" sz="1400" dirty="0">
              <a:solidFill>
                <a:schemeClr val="bg1"/>
              </a:solidFill>
              <a:latin typeface="Louis Vuitton Light" panose="00000400000000000000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Louis Vuitton Light" panose="00000400000000000000" pitchFamily="2" charset="0"/>
              </a:rPr>
              <a:t>60kW</a:t>
            </a:r>
          </a:p>
          <a:p>
            <a:r>
              <a:rPr lang="en-US" sz="1400" dirty="0">
                <a:solidFill>
                  <a:schemeClr val="bg1"/>
                </a:solidFill>
                <a:latin typeface="Louis Vuitton Light" panose="00000400000000000000" pitchFamily="2" charset="0"/>
              </a:rPr>
              <a:t>Première </a:t>
            </a:r>
            <a:r>
              <a:rPr lang="en-US" sz="1400" dirty="0" err="1">
                <a:solidFill>
                  <a:schemeClr val="bg1"/>
                </a:solidFill>
                <a:latin typeface="Louis Vuitton Light" panose="00000400000000000000" pitchFamily="2" charset="0"/>
              </a:rPr>
              <a:t>traversée</a:t>
            </a:r>
            <a:r>
              <a:rPr lang="en-US" sz="1400" dirty="0">
                <a:solidFill>
                  <a:schemeClr val="bg1"/>
                </a:solidFill>
                <a:latin typeface="Louis Vuitton Light" panose="000004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ouis Vuitton Light" panose="00000400000000000000" pitchFamily="2" charset="0"/>
              </a:rPr>
              <a:t>électrique</a:t>
            </a:r>
            <a:r>
              <a:rPr lang="en-US" sz="1400" dirty="0">
                <a:solidFill>
                  <a:schemeClr val="bg1"/>
                </a:solidFill>
                <a:latin typeface="Louis Vuitton Light" panose="00000400000000000000" pitchFamily="2" charset="0"/>
              </a:rPr>
              <a:t> de la manche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E284A0-DFA1-574E-CC50-ED52DF300481}"/>
              </a:ext>
            </a:extLst>
          </p:cNvPr>
          <p:cNvSpPr txBox="1"/>
          <p:nvPr/>
        </p:nvSpPr>
        <p:spPr>
          <a:xfrm>
            <a:off x="4132634" y="4643521"/>
            <a:ext cx="393409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2015</a:t>
            </a:r>
          </a:p>
          <a:p>
            <a:pPr algn="ctr"/>
            <a:endParaRPr 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eFAN</a:t>
            </a: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Avion </a:t>
            </a:r>
            <a:r>
              <a:rPr lang="en-US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biplace</a:t>
            </a: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électrique</a:t>
            </a: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- 60kW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Première traverse </a:t>
            </a:r>
            <a:r>
              <a:rPr lang="en-US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électrique</a:t>
            </a: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 la Manche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1C6C6F-F817-2EF5-411D-3870389AE30C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E535B6-6660-AC0A-B254-F71E4A9C15FD}"/>
              </a:ext>
            </a:extLst>
          </p:cNvPr>
          <p:cNvSpPr txBox="1"/>
          <p:nvPr/>
        </p:nvSpPr>
        <p:spPr>
          <a:xfrm>
            <a:off x="4132634" y="851745"/>
            <a:ext cx="3926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Notre histoire</a:t>
            </a:r>
          </a:p>
        </p:txBody>
      </p:sp>
    </p:spTree>
    <p:extLst>
      <p:ext uri="{BB962C8B-B14F-4D97-AF65-F5344CB8AC3E}">
        <p14:creationId xmlns:p14="http://schemas.microsoft.com/office/powerpoint/2010/main" val="2970408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002060"/>
            </a:gs>
            <a:gs pos="94000">
              <a:srgbClr val="7030A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A85E1EA-ECC5-3C22-9C1C-B5817F45AC8F}"/>
              </a:ext>
            </a:extLst>
          </p:cNvPr>
          <p:cNvGrpSpPr/>
          <p:nvPr/>
        </p:nvGrpSpPr>
        <p:grpSpPr>
          <a:xfrm>
            <a:off x="-1093306" y="1866418"/>
            <a:ext cx="8246728" cy="2160000"/>
            <a:chOff x="5002710" y="1866418"/>
            <a:chExt cx="8246728" cy="2160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9F2184A-EDB9-1185-80DF-D2D78B6E4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47" t="30375" r="23436" b="12449"/>
            <a:stretch/>
          </p:blipFill>
          <p:spPr>
            <a:xfrm>
              <a:off x="8046074" y="1866418"/>
              <a:ext cx="2160000" cy="2160000"/>
            </a:xfrm>
            <a:custGeom>
              <a:avLst/>
              <a:gdLst>
                <a:gd name="connsiteX0" fmla="*/ 1465782 w 2931564"/>
                <a:gd name="connsiteY0" fmla="*/ 0 h 2931564"/>
                <a:gd name="connsiteX1" fmla="*/ 2931564 w 2931564"/>
                <a:gd name="connsiteY1" fmla="*/ 1465782 h 2931564"/>
                <a:gd name="connsiteX2" fmla="*/ 1465782 w 2931564"/>
                <a:gd name="connsiteY2" fmla="*/ 2931564 h 2931564"/>
                <a:gd name="connsiteX3" fmla="*/ 0 w 2931564"/>
                <a:gd name="connsiteY3" fmla="*/ 1465782 h 2931564"/>
                <a:gd name="connsiteX4" fmla="*/ 1465782 w 2931564"/>
                <a:gd name="connsiteY4" fmla="*/ 0 h 2931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1564" h="2931564">
                  <a:moveTo>
                    <a:pt x="1465782" y="0"/>
                  </a:moveTo>
                  <a:cubicBezTo>
                    <a:pt x="2275311" y="0"/>
                    <a:pt x="2931564" y="656253"/>
                    <a:pt x="2931564" y="1465782"/>
                  </a:cubicBezTo>
                  <a:cubicBezTo>
                    <a:pt x="2931564" y="2275311"/>
                    <a:pt x="2275311" y="2931564"/>
                    <a:pt x="1465782" y="2931564"/>
                  </a:cubicBezTo>
                  <a:cubicBezTo>
                    <a:pt x="656253" y="2931564"/>
                    <a:pt x="0" y="2275311"/>
                    <a:pt x="0" y="1465782"/>
                  </a:cubicBezTo>
                  <a:cubicBezTo>
                    <a:pt x="0" y="656253"/>
                    <a:pt x="656253" y="0"/>
                    <a:pt x="1465782" y="0"/>
                  </a:cubicBezTo>
                  <a:close/>
                </a:path>
              </a:pathLst>
            </a:custGeom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9" name="Image 8" descr="Aircraft image Large size">
              <a:hlinkClick r:id="" action="ppaction://customshow?id=6&amp;return=true"/>
              <a:extLst>
                <a:ext uri="{FF2B5EF4-FFF2-40B4-BE49-F238E27FC236}">
                  <a16:creationId xmlns:a16="http://schemas.microsoft.com/office/drawing/2014/main" id="{BF5C6FC9-EB7B-FFF2-992F-959D7BC622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7" t="3520" r="7252" b="5944"/>
            <a:stretch/>
          </p:blipFill>
          <p:spPr bwMode="auto">
            <a:xfrm>
              <a:off x="5002710" y="1866418"/>
              <a:ext cx="2160000" cy="2160000"/>
            </a:xfrm>
            <a:custGeom>
              <a:avLst/>
              <a:gdLst>
                <a:gd name="connsiteX0" fmla="*/ 1740102 w 3480204"/>
                <a:gd name="connsiteY0" fmla="*/ 0 h 3480204"/>
                <a:gd name="connsiteX1" fmla="*/ 3480204 w 3480204"/>
                <a:gd name="connsiteY1" fmla="*/ 1740102 h 3480204"/>
                <a:gd name="connsiteX2" fmla="*/ 1740102 w 3480204"/>
                <a:gd name="connsiteY2" fmla="*/ 3480204 h 3480204"/>
                <a:gd name="connsiteX3" fmla="*/ 0 w 3480204"/>
                <a:gd name="connsiteY3" fmla="*/ 1740102 h 3480204"/>
                <a:gd name="connsiteX4" fmla="*/ 1740102 w 3480204"/>
                <a:gd name="connsiteY4" fmla="*/ 0 h 348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204" h="3480204">
                  <a:moveTo>
                    <a:pt x="1740102" y="0"/>
                  </a:moveTo>
                  <a:cubicBezTo>
                    <a:pt x="2701134" y="0"/>
                    <a:pt x="3480204" y="779070"/>
                    <a:pt x="3480204" y="1740102"/>
                  </a:cubicBezTo>
                  <a:cubicBezTo>
                    <a:pt x="3480204" y="2701134"/>
                    <a:pt x="2701134" y="3480204"/>
                    <a:pt x="1740102" y="3480204"/>
                  </a:cubicBezTo>
                  <a:cubicBezTo>
                    <a:pt x="779070" y="3480204"/>
                    <a:pt x="0" y="2701134"/>
                    <a:pt x="0" y="1740102"/>
                  </a:cubicBezTo>
                  <a:cubicBezTo>
                    <a:pt x="0" y="779070"/>
                    <a:pt x="779070" y="0"/>
                    <a:pt x="1740102" y="0"/>
                  </a:cubicBezTo>
                  <a:close/>
                </a:path>
              </a:pathLst>
            </a:cu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8C52351-1800-B6E3-657D-8FDF79228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4" t="21459" r="30174" b="24248"/>
            <a:stretch/>
          </p:blipFill>
          <p:spPr>
            <a:xfrm>
              <a:off x="11089438" y="1866418"/>
              <a:ext cx="2160000" cy="2137259"/>
            </a:xfrm>
            <a:custGeom>
              <a:avLst/>
              <a:gdLst>
                <a:gd name="connsiteX0" fmla="*/ 859234 w 2160000"/>
                <a:gd name="connsiteY0" fmla="*/ 0 h 2137259"/>
                <a:gd name="connsiteX1" fmla="*/ 1300766 w 2160000"/>
                <a:gd name="connsiteY1" fmla="*/ 0 h 2137259"/>
                <a:gd name="connsiteX2" fmla="*/ 1401159 w 2160000"/>
                <a:gd name="connsiteY2" fmla="*/ 25814 h 2137259"/>
                <a:gd name="connsiteX3" fmla="*/ 2160000 w 2160000"/>
                <a:gd name="connsiteY3" fmla="*/ 1057259 h 2137259"/>
                <a:gd name="connsiteX4" fmla="*/ 1080000 w 2160000"/>
                <a:gd name="connsiteY4" fmla="*/ 2137259 h 2137259"/>
                <a:gd name="connsiteX5" fmla="*/ 0 w 2160000"/>
                <a:gd name="connsiteY5" fmla="*/ 1057259 h 2137259"/>
                <a:gd name="connsiteX6" fmla="*/ 758841 w 2160000"/>
                <a:gd name="connsiteY6" fmla="*/ 25814 h 213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00" h="2137259">
                  <a:moveTo>
                    <a:pt x="859234" y="0"/>
                  </a:moveTo>
                  <a:lnTo>
                    <a:pt x="1300766" y="0"/>
                  </a:lnTo>
                  <a:lnTo>
                    <a:pt x="1401159" y="25814"/>
                  </a:lnTo>
                  <a:cubicBezTo>
                    <a:pt x="1840793" y="162554"/>
                    <a:pt x="2160000" y="572629"/>
                    <a:pt x="2160000" y="1057259"/>
                  </a:cubicBezTo>
                  <a:cubicBezTo>
                    <a:pt x="2160000" y="1653727"/>
                    <a:pt x="1676468" y="2137259"/>
                    <a:pt x="1080000" y="2137259"/>
                  </a:cubicBezTo>
                  <a:cubicBezTo>
                    <a:pt x="483532" y="2137259"/>
                    <a:pt x="0" y="1653727"/>
                    <a:pt x="0" y="1057259"/>
                  </a:cubicBezTo>
                  <a:cubicBezTo>
                    <a:pt x="0" y="572629"/>
                    <a:pt x="319207" y="162554"/>
                    <a:pt x="758841" y="25814"/>
                  </a:cubicBezTo>
                  <a:close/>
                </a:path>
              </a:pathLst>
            </a:custGeom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D4AF9C9A-2AD4-8955-FC3B-70718C4BE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37" y="458934"/>
            <a:ext cx="3404623" cy="3633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3C14ADE-6E35-5186-DB5D-35DFE21403DC}"/>
              </a:ext>
            </a:extLst>
          </p:cNvPr>
          <p:cNvSpPr txBox="1"/>
          <p:nvPr/>
        </p:nvSpPr>
        <p:spPr>
          <a:xfrm>
            <a:off x="4259484" y="4643521"/>
            <a:ext cx="369232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2020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Louis Vuitton Light" panose="00000400000000000000" pitchFamily="2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Cassio 1</a:t>
            </a:r>
            <a:b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Premier avion à propulsion </a:t>
            </a:r>
            <a:r>
              <a:rPr lang="en-US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hybride</a:t>
            </a: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parallèle</a:t>
            </a: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600kW (</a:t>
            </a:r>
            <a:r>
              <a:rPr lang="en-US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dont</a:t>
            </a: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300kW </a:t>
            </a:r>
            <a:r>
              <a:rPr lang="en-US" sz="14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electrique</a:t>
            </a:r>
            <a:r>
              <a:rPr lang="en-US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B18DA5-EC2F-16A7-3EA2-13FC8FE00A33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CC244F2-8000-3FAE-DCAB-23D867B6AF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8112" r="22083" b="7812"/>
          <a:stretch/>
        </p:blipFill>
        <p:spPr>
          <a:xfrm>
            <a:off x="1124385" y="-5480649"/>
            <a:ext cx="5364480" cy="5229855"/>
          </a:xfrm>
          <a:custGeom>
            <a:avLst/>
            <a:gdLst>
              <a:gd name="connsiteX0" fmla="*/ 2438400 w 4876800"/>
              <a:gd name="connsiteY0" fmla="*/ 0 h 4754414"/>
              <a:gd name="connsiteX1" fmla="*/ 4876800 w 4876800"/>
              <a:gd name="connsiteY1" fmla="*/ 2382954 h 4754414"/>
              <a:gd name="connsiteX2" fmla="*/ 2687713 w 4876800"/>
              <a:gd name="connsiteY2" fmla="*/ 4753605 h 4754414"/>
              <a:gd name="connsiteX3" fmla="*/ 2671320 w 4876800"/>
              <a:gd name="connsiteY3" fmla="*/ 4754414 h 4754414"/>
              <a:gd name="connsiteX4" fmla="*/ 2205481 w 4876800"/>
              <a:gd name="connsiteY4" fmla="*/ 4754414 h 4754414"/>
              <a:gd name="connsiteX5" fmla="*/ 2189088 w 4876800"/>
              <a:gd name="connsiteY5" fmla="*/ 4753605 h 4754414"/>
              <a:gd name="connsiteX6" fmla="*/ 0 w 4876800"/>
              <a:gd name="connsiteY6" fmla="*/ 2382954 h 4754414"/>
              <a:gd name="connsiteX7" fmla="*/ 2438400 w 4876800"/>
              <a:gd name="connsiteY7" fmla="*/ 0 h 475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4754414">
                <a:moveTo>
                  <a:pt x="2438400" y="0"/>
                </a:moveTo>
                <a:cubicBezTo>
                  <a:pt x="3785091" y="0"/>
                  <a:pt x="4876800" y="1066885"/>
                  <a:pt x="4876800" y="2382954"/>
                </a:cubicBezTo>
                <a:cubicBezTo>
                  <a:pt x="4876800" y="3616769"/>
                  <a:pt x="3917290" y="4631574"/>
                  <a:pt x="2687713" y="4753605"/>
                </a:cubicBezTo>
                <a:lnTo>
                  <a:pt x="2671320" y="4754414"/>
                </a:lnTo>
                <a:lnTo>
                  <a:pt x="2205481" y="4754414"/>
                </a:lnTo>
                <a:lnTo>
                  <a:pt x="2189088" y="4753605"/>
                </a:lnTo>
                <a:cubicBezTo>
                  <a:pt x="959510" y="4631574"/>
                  <a:pt x="0" y="3616769"/>
                  <a:pt x="0" y="2382954"/>
                </a:cubicBezTo>
                <a:cubicBezTo>
                  <a:pt x="0" y="1066885"/>
                  <a:pt x="1091709" y="0"/>
                  <a:pt x="2438400" y="0"/>
                </a:cubicBezTo>
                <a:close/>
              </a:path>
            </a:pathLst>
          </a:cu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4CD9E5A-5DEB-7C68-AF3B-B16559600260}"/>
              </a:ext>
            </a:extLst>
          </p:cNvPr>
          <p:cNvSpPr txBox="1"/>
          <p:nvPr/>
        </p:nvSpPr>
        <p:spPr>
          <a:xfrm>
            <a:off x="4132634" y="851745"/>
            <a:ext cx="3926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Notre histoire</a:t>
            </a:r>
          </a:p>
        </p:txBody>
      </p:sp>
    </p:spTree>
    <p:extLst>
      <p:ext uri="{BB962C8B-B14F-4D97-AF65-F5344CB8AC3E}">
        <p14:creationId xmlns:p14="http://schemas.microsoft.com/office/powerpoint/2010/main" val="2514686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002060"/>
            </a:gs>
            <a:gs pos="94000">
              <a:srgbClr val="7030A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D679E-4A74-6DE4-9641-ACED51813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0846"/>
            <a:ext cx="10515600" cy="4232771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fr-FR" sz="18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Une motorisation composée de deux chaines propulsives indépendantes</a:t>
            </a:r>
          </a:p>
          <a:p>
            <a:pPr lvl="1">
              <a:lnSpc>
                <a:spcPct val="125000"/>
              </a:lnSpc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Un moteur électrique et ses batteries rechargeables</a:t>
            </a:r>
          </a:p>
          <a:p>
            <a:pPr lvl="1">
              <a:lnSpc>
                <a:spcPct val="125000"/>
              </a:lnSpc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Un moteur thermique et son réservoir</a:t>
            </a:r>
          </a:p>
          <a:p>
            <a:pPr marL="0" indent="0">
              <a:lnSpc>
                <a:spcPct val="125000"/>
              </a:lnSpc>
              <a:buNone/>
            </a:pPr>
            <a:endParaRPr lang="fr-FR" sz="1500" dirty="0">
              <a:solidFill>
                <a:schemeClr val="bg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fr-FR" sz="18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Les intérêts :</a:t>
            </a:r>
          </a:p>
          <a:p>
            <a:pPr lvl="1">
              <a:lnSpc>
                <a:spcPct val="125000"/>
              </a:lnSpc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Permet l’utilisation de l’électrique, sans dégradation de l’autonomie</a:t>
            </a:r>
          </a:p>
          <a:p>
            <a:pPr lvl="1">
              <a:lnSpc>
                <a:spcPct val="125000"/>
              </a:lnSpc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Permet de certifier des motorisations thermiques issues de l’automobile</a:t>
            </a:r>
            <a:b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</a:br>
            <a:r>
              <a:rPr lang="fr-FR" sz="1500" dirty="0" err="1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Cassio</a:t>
            </a: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330 </a:t>
            </a: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Kawasaki H2SX</a:t>
            </a:r>
          </a:p>
          <a:p>
            <a:pPr lvl="1">
              <a:lnSpc>
                <a:spcPct val="125000"/>
              </a:lnSpc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Permet d’optimiser la consommation du moteur thermique</a:t>
            </a:r>
          </a:p>
          <a:p>
            <a:pPr lvl="1">
              <a:lnSpc>
                <a:spcPct val="125000"/>
              </a:lnSpc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Permet de privilégier l’utilisation de l’électrique à basse altitude et de réduire ainsi les nuisances sonores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03A814-A64A-B7F0-4454-B3949EF01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37" y="458934"/>
            <a:ext cx="3404623" cy="36332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EA114E-0BEE-B37E-7F8A-74C0517E557E}"/>
              </a:ext>
            </a:extLst>
          </p:cNvPr>
          <p:cNvSpPr txBox="1"/>
          <p:nvPr/>
        </p:nvSpPr>
        <p:spPr>
          <a:xfrm>
            <a:off x="3175819" y="851745"/>
            <a:ext cx="58403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Un concept centré sur la propulsion hybride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D1E76F-4CF1-48C0-FDD3-E77B1CDC111A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45F10D-992A-7726-3110-4926488A6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5" t="11122" r="25662" b="7812"/>
          <a:stretch/>
        </p:blipFill>
        <p:spPr>
          <a:xfrm>
            <a:off x="8934153" y="2577509"/>
            <a:ext cx="2119670" cy="2119670"/>
          </a:xfrm>
          <a:custGeom>
            <a:avLst/>
            <a:gdLst>
              <a:gd name="connsiteX0" fmla="*/ 1440000 w 2880000"/>
              <a:gd name="connsiteY0" fmla="*/ 0 h 2880000"/>
              <a:gd name="connsiteX1" fmla="*/ 2880000 w 2880000"/>
              <a:gd name="connsiteY1" fmla="*/ 1440000 h 2880000"/>
              <a:gd name="connsiteX2" fmla="*/ 1440000 w 2880000"/>
              <a:gd name="connsiteY2" fmla="*/ 2880000 h 2880000"/>
              <a:gd name="connsiteX3" fmla="*/ 0 w 2880000"/>
              <a:gd name="connsiteY3" fmla="*/ 1440000 h 2880000"/>
              <a:gd name="connsiteX4" fmla="*/ 1440000 w 2880000"/>
              <a:gd name="connsiteY4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>
                <a:moveTo>
                  <a:pt x="1440000" y="0"/>
                </a:moveTo>
                <a:cubicBezTo>
                  <a:pt x="2235290" y="0"/>
                  <a:pt x="2880000" y="644710"/>
                  <a:pt x="2880000" y="1440000"/>
                </a:cubicBezTo>
                <a:cubicBezTo>
                  <a:pt x="2880000" y="2235290"/>
                  <a:pt x="2235290" y="2880000"/>
                  <a:pt x="1440000" y="2880000"/>
                </a:cubicBezTo>
                <a:cubicBezTo>
                  <a:pt x="644710" y="2880000"/>
                  <a:pt x="0" y="2235290"/>
                  <a:pt x="0" y="1440000"/>
                </a:cubicBezTo>
                <a:cubicBezTo>
                  <a:pt x="0" y="644710"/>
                  <a:pt x="644710" y="0"/>
                  <a:pt x="144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7778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002060"/>
            </a:gs>
            <a:gs pos="94000">
              <a:srgbClr val="7030A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0E056915-A6C0-73AE-D573-B9BDA5D40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96" b="31112"/>
          <a:stretch/>
        </p:blipFill>
        <p:spPr>
          <a:xfrm flipH="1">
            <a:off x="1407335" y="3279689"/>
            <a:ext cx="10365555" cy="169744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B0A748-9E42-FC75-E419-186BC9A3E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37" y="458934"/>
            <a:ext cx="3404623" cy="36332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3504ED5-9B5E-FC3E-A90C-2AB79D7112FB}"/>
              </a:ext>
            </a:extLst>
          </p:cNvPr>
          <p:cNvSpPr txBox="1"/>
          <p:nvPr/>
        </p:nvSpPr>
        <p:spPr>
          <a:xfrm>
            <a:off x="3391382" y="851745"/>
            <a:ext cx="54053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Profil de vol hybride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3B8592C-C855-FE45-E0BC-AFCEBD49BCD5}"/>
              </a:ext>
            </a:extLst>
          </p:cNvPr>
          <p:cNvCxnSpPr>
            <a:cxnSpLocks/>
          </p:cNvCxnSpPr>
          <p:nvPr/>
        </p:nvCxnSpPr>
        <p:spPr>
          <a:xfrm flipV="1">
            <a:off x="2172813" y="2448362"/>
            <a:ext cx="1555896" cy="1593979"/>
          </a:xfrm>
          <a:prstGeom prst="line">
            <a:avLst/>
          </a:prstGeom>
          <a:ln w="57150" cap="rnd">
            <a:gradFill>
              <a:gsLst>
                <a:gs pos="0">
                  <a:schemeClr val="accent6">
                    <a:lumMod val="75000"/>
                  </a:schemeClr>
                </a:gs>
                <a:gs pos="46000">
                  <a:schemeClr val="accent6">
                    <a:lumMod val="40000"/>
                    <a:lumOff val="60000"/>
                  </a:schemeClr>
                </a:gs>
                <a:gs pos="83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E413C06-CC99-4634-AB02-360E13B974BB}"/>
              </a:ext>
            </a:extLst>
          </p:cNvPr>
          <p:cNvCxnSpPr>
            <a:cxnSpLocks/>
          </p:cNvCxnSpPr>
          <p:nvPr/>
        </p:nvCxnSpPr>
        <p:spPr>
          <a:xfrm flipH="1">
            <a:off x="3755479" y="2448362"/>
            <a:ext cx="3733341" cy="0"/>
          </a:xfrm>
          <a:prstGeom prst="line">
            <a:avLst/>
          </a:prstGeom>
          <a:ln w="57150" cap="rnd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71EB612-2DC4-003A-73B1-7C69D42035DB}"/>
              </a:ext>
            </a:extLst>
          </p:cNvPr>
          <p:cNvCxnSpPr>
            <a:cxnSpLocks/>
          </p:cNvCxnSpPr>
          <p:nvPr/>
        </p:nvCxnSpPr>
        <p:spPr>
          <a:xfrm flipH="1" flipV="1">
            <a:off x="7488820" y="2448362"/>
            <a:ext cx="2754775" cy="1029639"/>
          </a:xfrm>
          <a:prstGeom prst="line">
            <a:avLst/>
          </a:prstGeom>
          <a:ln w="57150" cap="rnd">
            <a:gradFill>
              <a:gsLst>
                <a:gs pos="100000">
                  <a:schemeClr val="accent6">
                    <a:lumMod val="20000"/>
                    <a:lumOff val="80000"/>
                  </a:schemeClr>
                </a:gs>
                <a:gs pos="18000">
                  <a:schemeClr val="accent6">
                    <a:lumMod val="60000"/>
                    <a:lumOff val="40000"/>
                  </a:schemeClr>
                </a:gs>
                <a:gs pos="87000">
                  <a:schemeClr val="accent6">
                    <a:lumMod val="60000"/>
                    <a:lumOff val="40000"/>
                  </a:schemeClr>
                </a:gs>
                <a:gs pos="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CA68821A-1395-22C6-1D77-F4AD2DBE9427}"/>
              </a:ext>
            </a:extLst>
          </p:cNvPr>
          <p:cNvCxnSpPr>
            <a:cxnSpLocks/>
          </p:cNvCxnSpPr>
          <p:nvPr/>
        </p:nvCxnSpPr>
        <p:spPr>
          <a:xfrm flipH="1" flipV="1">
            <a:off x="10243595" y="3478001"/>
            <a:ext cx="687610" cy="1053296"/>
          </a:xfrm>
          <a:prstGeom prst="line">
            <a:avLst/>
          </a:prstGeom>
          <a:ln w="5715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DD7630AB-BFDB-8C62-8456-F38E9326BA77}"/>
              </a:ext>
            </a:extLst>
          </p:cNvPr>
          <p:cNvCxnSpPr>
            <a:cxnSpLocks/>
          </p:cNvCxnSpPr>
          <p:nvPr/>
        </p:nvCxnSpPr>
        <p:spPr>
          <a:xfrm flipV="1">
            <a:off x="1658261" y="4052325"/>
            <a:ext cx="504161" cy="639925"/>
          </a:xfrm>
          <a:prstGeom prst="line">
            <a:avLst/>
          </a:prstGeom>
          <a:ln w="5715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A1C9266E-B53B-383D-83FE-3DDB70215714}"/>
              </a:ext>
            </a:extLst>
          </p:cNvPr>
          <p:cNvSpPr txBox="1"/>
          <p:nvPr/>
        </p:nvSpPr>
        <p:spPr>
          <a:xfrm flipH="1">
            <a:off x="283227" y="3085613"/>
            <a:ext cx="256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Roulage &amp; décollage</a:t>
            </a:r>
            <a:b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100% Electrique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F591A00B-301A-8C90-AD53-716E0E2B95E7}"/>
              </a:ext>
            </a:extLst>
          </p:cNvPr>
          <p:cNvSpPr txBox="1"/>
          <p:nvPr/>
        </p:nvSpPr>
        <p:spPr>
          <a:xfrm flipH="1">
            <a:off x="983847" y="2083282"/>
            <a:ext cx="3031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Montée à l’altitude de croisière</a:t>
            </a:r>
            <a:b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Hybride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BDD0DB4-6CCA-B66D-4C8B-D16A4D63497E}"/>
              </a:ext>
            </a:extLst>
          </p:cNvPr>
          <p:cNvSpPr txBox="1"/>
          <p:nvPr/>
        </p:nvSpPr>
        <p:spPr>
          <a:xfrm flipH="1">
            <a:off x="4320759" y="1794337"/>
            <a:ext cx="256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Croisière</a:t>
            </a:r>
            <a:b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Hybride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F518603A-32EC-CD65-023C-3968011E5EA3}"/>
              </a:ext>
            </a:extLst>
          </p:cNvPr>
          <p:cNvSpPr txBox="1"/>
          <p:nvPr/>
        </p:nvSpPr>
        <p:spPr>
          <a:xfrm flipH="1">
            <a:off x="7875078" y="2159233"/>
            <a:ext cx="256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Descente</a:t>
            </a:r>
            <a:br>
              <a:rPr lang="fr-FR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Hybride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3F518D6B-268A-3AB4-FFD0-C4F0FAB52731}"/>
              </a:ext>
            </a:extLst>
          </p:cNvPr>
          <p:cNvSpPr txBox="1"/>
          <p:nvPr/>
        </p:nvSpPr>
        <p:spPr>
          <a:xfrm flipH="1">
            <a:off x="9778007" y="3038876"/>
            <a:ext cx="256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Approche &amp; atterrissage</a:t>
            </a:r>
            <a:br>
              <a:rPr lang="fr-FR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100% Electrique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0BEB66E0-9571-B3D7-47F0-2A72E3779B8A}"/>
              </a:ext>
            </a:extLst>
          </p:cNvPr>
          <p:cNvCxnSpPr>
            <a:cxnSpLocks/>
          </p:cNvCxnSpPr>
          <p:nvPr/>
        </p:nvCxnSpPr>
        <p:spPr>
          <a:xfrm flipV="1">
            <a:off x="322119" y="2252467"/>
            <a:ext cx="0" cy="261047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8BC339D3-81B0-5301-EDAE-6ED81345793B}"/>
              </a:ext>
            </a:extLst>
          </p:cNvPr>
          <p:cNvSpPr txBox="1"/>
          <p:nvPr/>
        </p:nvSpPr>
        <p:spPr>
          <a:xfrm>
            <a:off x="2472923" y="4490956"/>
            <a:ext cx="91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Relief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49FA474-201A-6560-9656-005961B55F53}"/>
              </a:ext>
            </a:extLst>
          </p:cNvPr>
          <p:cNvSpPr txBox="1"/>
          <p:nvPr/>
        </p:nvSpPr>
        <p:spPr>
          <a:xfrm rot="16200000">
            <a:off x="-152354" y="4501774"/>
            <a:ext cx="71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Altitude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4DFFD7-6389-9757-BA3B-C473EC11EE01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563ACCB-EF09-169C-087E-5A0CE321E801}"/>
              </a:ext>
            </a:extLst>
          </p:cNvPr>
          <p:cNvCxnSpPr>
            <a:cxnSpLocks/>
          </p:cNvCxnSpPr>
          <p:nvPr/>
        </p:nvCxnSpPr>
        <p:spPr>
          <a:xfrm>
            <a:off x="1544252" y="5008826"/>
            <a:ext cx="1071129" cy="0"/>
          </a:xfrm>
          <a:prstGeom prst="line">
            <a:avLst/>
          </a:prstGeom>
          <a:ln w="635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BFFB922-B2DB-855E-F542-F133B9ACBE14}"/>
              </a:ext>
            </a:extLst>
          </p:cNvPr>
          <p:cNvCxnSpPr>
            <a:cxnSpLocks/>
          </p:cNvCxnSpPr>
          <p:nvPr/>
        </p:nvCxnSpPr>
        <p:spPr>
          <a:xfrm>
            <a:off x="2772697" y="5008826"/>
            <a:ext cx="7005310" cy="0"/>
          </a:xfrm>
          <a:prstGeom prst="line">
            <a:avLst/>
          </a:prstGeom>
          <a:ln w="635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65A8E89-7FA6-CA01-CFDA-A6408E753A93}"/>
              </a:ext>
            </a:extLst>
          </p:cNvPr>
          <p:cNvCxnSpPr>
            <a:cxnSpLocks/>
          </p:cNvCxnSpPr>
          <p:nvPr/>
        </p:nvCxnSpPr>
        <p:spPr>
          <a:xfrm>
            <a:off x="9950062" y="5008826"/>
            <a:ext cx="981143" cy="0"/>
          </a:xfrm>
          <a:prstGeom prst="line">
            <a:avLst/>
          </a:prstGeom>
          <a:ln w="635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002F9AE-4B9E-8C1A-0A02-7BA52A53F2B5}"/>
              </a:ext>
            </a:extLst>
          </p:cNvPr>
          <p:cNvSpPr txBox="1"/>
          <p:nvPr/>
        </p:nvSpPr>
        <p:spPr>
          <a:xfrm flipH="1">
            <a:off x="1423409" y="5606397"/>
            <a:ext cx="144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Aucune pollution sonore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E3C054-DC1C-1674-975A-EAB16DF3E149}"/>
              </a:ext>
            </a:extLst>
          </p:cNvPr>
          <p:cNvSpPr txBox="1"/>
          <p:nvPr/>
        </p:nvSpPr>
        <p:spPr>
          <a:xfrm flipH="1">
            <a:off x="4581282" y="5280993"/>
            <a:ext cx="3509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Range</a:t>
            </a:r>
            <a:endParaRPr lang="fr-FR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 électrique jusqu’à 150km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 hybride jusqu’à 1200km</a:t>
            </a:r>
            <a:endParaRPr lang="fr-FR" sz="1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E15C95A-AD30-FC57-2FAB-BA2FD7039931}"/>
              </a:ext>
            </a:extLst>
          </p:cNvPr>
          <p:cNvGrpSpPr/>
          <p:nvPr/>
        </p:nvGrpSpPr>
        <p:grpSpPr>
          <a:xfrm>
            <a:off x="1942664" y="5203767"/>
            <a:ext cx="432000" cy="432000"/>
            <a:chOff x="2403696" y="5209753"/>
            <a:chExt cx="432000" cy="43200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3E482F7-7655-ECD1-18A4-7C0F76CD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2472923" y="5278980"/>
              <a:ext cx="293546" cy="293546"/>
            </a:xfrm>
            <a:prstGeom prst="rect">
              <a:avLst/>
            </a:prstGeom>
          </p:spPr>
        </p:pic>
        <p:sp>
          <p:nvSpPr>
            <p:cNvPr id="26" name="Interdiction 25">
              <a:extLst>
                <a:ext uri="{FF2B5EF4-FFF2-40B4-BE49-F238E27FC236}">
                  <a16:creationId xmlns:a16="http://schemas.microsoft.com/office/drawing/2014/main" id="{1A45E185-CC53-8170-6B17-2004E3499EDF}"/>
                </a:ext>
              </a:extLst>
            </p:cNvPr>
            <p:cNvSpPr/>
            <p:nvPr/>
          </p:nvSpPr>
          <p:spPr>
            <a:xfrm>
              <a:off x="2403696" y="5209753"/>
              <a:ext cx="432000" cy="432000"/>
            </a:xfrm>
            <a:prstGeom prst="noSmoking">
              <a:avLst>
                <a:gd name="adj" fmla="val 67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1F391E40-08F4-6A81-483A-F487D507211D}"/>
              </a:ext>
            </a:extLst>
          </p:cNvPr>
          <p:cNvSpPr txBox="1"/>
          <p:nvPr/>
        </p:nvSpPr>
        <p:spPr>
          <a:xfrm flipH="1">
            <a:off x="9778007" y="5593782"/>
            <a:ext cx="144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Aucune pollution sonore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D68F07D-621B-CD8B-DF30-72ED89AA19F1}"/>
              </a:ext>
            </a:extLst>
          </p:cNvPr>
          <p:cNvGrpSpPr/>
          <p:nvPr/>
        </p:nvGrpSpPr>
        <p:grpSpPr>
          <a:xfrm>
            <a:off x="10297262" y="5191152"/>
            <a:ext cx="432000" cy="432000"/>
            <a:chOff x="2403696" y="5209753"/>
            <a:chExt cx="432000" cy="432000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DEAC586-7ABD-E73A-48D3-058F63BE1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2472923" y="5278980"/>
              <a:ext cx="293546" cy="293546"/>
            </a:xfrm>
            <a:prstGeom prst="rect">
              <a:avLst/>
            </a:prstGeom>
          </p:spPr>
        </p:pic>
        <p:sp>
          <p:nvSpPr>
            <p:cNvPr id="34" name="Interdiction 33">
              <a:extLst>
                <a:ext uri="{FF2B5EF4-FFF2-40B4-BE49-F238E27FC236}">
                  <a16:creationId xmlns:a16="http://schemas.microsoft.com/office/drawing/2014/main" id="{E7087361-FDC9-1682-F4A2-104DB4746EE8}"/>
                </a:ext>
              </a:extLst>
            </p:cNvPr>
            <p:cNvSpPr/>
            <p:nvPr/>
          </p:nvSpPr>
          <p:spPr>
            <a:xfrm>
              <a:off x="2403696" y="5209753"/>
              <a:ext cx="432000" cy="432000"/>
            </a:xfrm>
            <a:prstGeom prst="noSmoking">
              <a:avLst>
                <a:gd name="adj" fmla="val 67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024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2"/>
      <p:bldP spid="56" grpId="0"/>
      <p:bldP spid="56" grpId="2"/>
      <p:bldP spid="58" grpId="0"/>
      <p:bldP spid="58" grpId="2"/>
      <p:bldP spid="59" grpId="0"/>
      <p:bldP spid="59" grpId="2"/>
      <p:bldP spid="60" grpId="0"/>
      <p:bldP spid="6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002060"/>
            </a:gs>
            <a:gs pos="94000">
              <a:srgbClr val="7030A0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2951FE-68F2-7E03-0536-085DE5EE1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" y="2104103"/>
            <a:ext cx="5003539" cy="3537945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C5935F61-4A50-DA42-5390-A4861C112D29}"/>
              </a:ext>
            </a:extLst>
          </p:cNvPr>
          <p:cNvGrpSpPr/>
          <p:nvPr/>
        </p:nvGrpSpPr>
        <p:grpSpPr>
          <a:xfrm>
            <a:off x="-2906206" y="-2235266"/>
            <a:ext cx="14400000" cy="14400000"/>
            <a:chOff x="-714186" y="-802841"/>
            <a:chExt cx="11520000" cy="1152000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C3121A4-B35F-3D64-1E15-0ECE042399DF}"/>
                </a:ext>
              </a:extLst>
            </p:cNvPr>
            <p:cNvSpPr/>
            <p:nvPr/>
          </p:nvSpPr>
          <p:spPr>
            <a:xfrm>
              <a:off x="-714186" y="-802841"/>
              <a:ext cx="11520000" cy="11520000"/>
            </a:xfrm>
            <a:prstGeom prst="ellipse">
              <a:avLst/>
            </a:prstGeom>
            <a:gradFill flip="none" rotWithShape="1">
              <a:gsLst>
                <a:gs pos="75000">
                  <a:srgbClr val="ECECEC">
                    <a:alpha val="11000"/>
                  </a:srgbClr>
                </a:gs>
                <a:gs pos="63000">
                  <a:srgbClr val="ECECEC">
                    <a:alpha val="26000"/>
                  </a:srgbClr>
                </a:gs>
              </a:gsLst>
              <a:lin ang="1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C0E1F5A-885C-33D4-A41C-B02D9144C82E}"/>
                </a:ext>
              </a:extLst>
            </p:cNvPr>
            <p:cNvSpPr/>
            <p:nvPr/>
          </p:nvSpPr>
          <p:spPr>
            <a:xfrm>
              <a:off x="4235814" y="4147159"/>
              <a:ext cx="1620000" cy="1620000"/>
            </a:xfrm>
            <a:prstGeom prst="ellipse">
              <a:avLst/>
            </a:prstGeom>
            <a:solidFill>
              <a:srgbClr val="15286C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D679E-4A74-6DE4-9641-ACED51813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319" y="1840232"/>
            <a:ext cx="4727724" cy="420046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L’aviation hybride, avec des performances environnementales à même de répondre à l’urgence climatique et un coût opérationnel optimisé est un atout capable d’accompagner la transformation de l’aviation régionale, puis à terme l’aviation régionale.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Dimensionnée pour réaliser des missions d’évacuation médical, du transport de passagers ou de fret; La famille d’avions </a:t>
            </a:r>
            <a:r>
              <a:rPr lang="fr-FR" sz="1500" i="1" dirty="0" err="1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Cassio</a:t>
            </a:r>
            <a:r>
              <a:rPr lang="fr-FR" sz="1500" dirty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 est un projet respectueux de l’environnement au service de la continuité territoriale,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5ED6B1-A22C-5F93-2A5A-D3843E662964}"/>
              </a:ext>
            </a:extLst>
          </p:cNvPr>
          <p:cNvSpPr txBox="1"/>
          <p:nvPr/>
        </p:nvSpPr>
        <p:spPr>
          <a:xfrm>
            <a:off x="3175819" y="851745"/>
            <a:ext cx="58403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Conçu pour l’application régionale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D9498DA-F79C-1C94-CC48-8BAC974FE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37" y="458934"/>
            <a:ext cx="3404623" cy="36332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7C4F154-3F08-1EC5-BEAC-314B269FBC30}"/>
              </a:ext>
            </a:extLst>
          </p:cNvPr>
          <p:cNvSpPr txBox="1"/>
          <p:nvPr/>
        </p:nvSpPr>
        <p:spPr>
          <a:xfrm>
            <a:off x="6551271" y="6182163"/>
            <a:ext cx="64696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Autonomie hybride depuis Bucarest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740FC8B-2313-44CE-DF49-1F751568B99E}"/>
              </a:ext>
            </a:extLst>
          </p:cNvPr>
          <p:cNvSpPr txBox="1"/>
          <p:nvPr/>
        </p:nvSpPr>
        <p:spPr>
          <a:xfrm>
            <a:off x="-671333" y="6289505"/>
            <a:ext cx="52676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Autonomie électrique depuis Bucarest</a:t>
            </a:r>
          </a:p>
        </p:txBody>
      </p:sp>
      <p:cxnSp>
        <p:nvCxnSpPr>
          <p:cNvPr id="23" name="Connecteur : en arc 22">
            <a:extLst>
              <a:ext uri="{FF2B5EF4-FFF2-40B4-BE49-F238E27FC236}">
                <a16:creationId xmlns:a16="http://schemas.microsoft.com/office/drawing/2014/main" id="{514A6247-F864-461B-6AAA-A668C518A598}"/>
              </a:ext>
            </a:extLst>
          </p:cNvPr>
          <p:cNvCxnSpPr>
            <a:cxnSpLocks/>
          </p:cNvCxnSpPr>
          <p:nvPr/>
        </p:nvCxnSpPr>
        <p:spPr>
          <a:xfrm flipV="1">
            <a:off x="3806625" y="6040701"/>
            <a:ext cx="497298" cy="464627"/>
          </a:xfrm>
          <a:prstGeom prst="curvedConnector3">
            <a:avLst>
              <a:gd name="adj1" fmla="val 103533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rc 24">
            <a:extLst>
              <a:ext uri="{FF2B5EF4-FFF2-40B4-BE49-F238E27FC236}">
                <a16:creationId xmlns:a16="http://schemas.microsoft.com/office/drawing/2014/main" id="{EF418F03-9370-155D-AAC1-E3BC6111DD7B}"/>
              </a:ext>
            </a:extLst>
          </p:cNvPr>
          <p:cNvCxnSpPr>
            <a:cxnSpLocks/>
            <a:stCxn id="21" idx="0"/>
          </p:cNvCxnSpPr>
          <p:nvPr/>
        </p:nvCxnSpPr>
        <p:spPr>
          <a:xfrm rot="5400000" flipH="1" flipV="1">
            <a:off x="10336856" y="5237679"/>
            <a:ext cx="393702" cy="1495266"/>
          </a:xfrm>
          <a:prstGeom prst="curvedConnector2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87CF75D-DB4D-A322-B1E1-FF723883271B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9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8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7A58DCA-C165-2E13-484D-5BB6A0E8F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359" y="2581547"/>
            <a:ext cx="2329281" cy="3271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751D5DF-B885-3CD2-D66B-CE4944E3FE4D}"/>
              </a:ext>
            </a:extLst>
          </p:cNvPr>
          <p:cNvSpPr txBox="1"/>
          <p:nvPr/>
        </p:nvSpPr>
        <p:spPr>
          <a:xfrm>
            <a:off x="4132637" y="2956281"/>
            <a:ext cx="39267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Famille d’avions régionaux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716283-BAEC-D2F6-5D99-2C9E598CFE53}"/>
              </a:ext>
            </a:extLst>
          </p:cNvPr>
          <p:cNvSpPr txBox="1"/>
          <p:nvPr/>
        </p:nvSpPr>
        <p:spPr>
          <a:xfrm>
            <a:off x="3806625" y="6642556"/>
            <a:ext cx="4578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solidFill>
                  <a:srgbClr val="DADAD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VoltAero. All rights reserved </a:t>
            </a:r>
            <a:endParaRPr lang="fr-FR" sz="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648</Words>
  <Application>Microsoft Office PowerPoint</Application>
  <PresentationFormat>Grand écran</PresentationFormat>
  <Paragraphs>124</Paragraphs>
  <Slides>16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  <vt:variant>
        <vt:lpstr>Diaporamas personnalisés</vt:lpstr>
      </vt:variant>
      <vt:variant>
        <vt:i4>19</vt:i4>
      </vt:variant>
    </vt:vector>
  </HeadingPairs>
  <TitlesOfParts>
    <vt:vector size="45" baseType="lpstr">
      <vt:lpstr>Arial</vt:lpstr>
      <vt:lpstr>Wingdings</vt:lpstr>
      <vt:lpstr>Calibri</vt:lpstr>
      <vt:lpstr>Segoe UI Emoji</vt:lpstr>
      <vt:lpstr>Segoe UI Light</vt:lpstr>
      <vt:lpstr>Courier New</vt:lpstr>
      <vt:lpstr>Segoe UI Semibold</vt:lpstr>
      <vt:lpstr>Louis Vuitton Light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Cabine</vt:lpstr>
      <vt:lpstr>Config</vt:lpstr>
      <vt:lpstr>Dimensions</vt:lpstr>
      <vt:lpstr>Hybride</vt:lpstr>
      <vt:lpstr>Histoire</vt:lpstr>
      <vt:lpstr>zoom_efan</vt:lpstr>
      <vt:lpstr>zoom_cricri</vt:lpstr>
      <vt:lpstr>zoom_proto</vt:lpstr>
      <vt:lpstr>cassio_s</vt:lpstr>
      <vt:lpstr>Famille_cassio</vt:lpstr>
      <vt:lpstr>recherche_&amp;_dev</vt:lpstr>
      <vt:lpstr>partenaires</vt:lpstr>
      <vt:lpstr>design &amp; modularité</vt:lpstr>
      <vt:lpstr>zoom_duchelices</vt:lpstr>
      <vt:lpstr>zoom_avionic</vt:lpstr>
      <vt:lpstr>zoom_manette</vt:lpstr>
      <vt:lpstr>zoom_fuselage</vt:lpstr>
      <vt:lpstr>zoom_moteur</vt:lpstr>
      <vt:lpstr>Hybride C330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Cassio 330</dc:title>
  <dc:creator>valentin.hardy@voltaero.eu</dc:creator>
  <cp:lastModifiedBy>valentin.hardy@voltaero.eu</cp:lastModifiedBy>
  <cp:revision>179</cp:revision>
  <dcterms:created xsi:type="dcterms:W3CDTF">2023-07-05T12:50:49Z</dcterms:created>
  <dcterms:modified xsi:type="dcterms:W3CDTF">2023-09-28T09:30:09Z</dcterms:modified>
</cp:coreProperties>
</file>