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6" r:id="rId2"/>
    <p:sldId id="285" r:id="rId3"/>
    <p:sldId id="288" r:id="rId4"/>
    <p:sldId id="284"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5" r:id="rId22"/>
    <p:sldId id="272" r:id="rId23"/>
    <p:sldId id="273" r:id="rId24"/>
    <p:sldId id="277" r:id="rId25"/>
    <p:sldId id="278" r:id="rId26"/>
    <p:sldId id="279" r:id="rId27"/>
    <p:sldId id="280" r:id="rId28"/>
    <p:sldId id="281" r:id="rId29"/>
    <p:sldId id="282" r:id="rId30"/>
    <p:sldId id="283" r:id="rId31"/>
    <p:sldId id="27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4"/>
    <p:restoredTop sz="94143"/>
  </p:normalViewPr>
  <p:slideViewPr>
    <p:cSldViewPr snapToGrid="0" snapToObjects="1">
      <p:cViewPr>
        <p:scale>
          <a:sx n="37" d="100"/>
          <a:sy n="37" d="100"/>
        </p:scale>
        <p:origin x="2272"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i\Desktop\Talas%20Partners\Clients\XValuator\BP%20Xvaluator\Doc%20ref\Business%20Plan%20XValuator%20vBP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C428F"/>
                </a:solidFill>
                <a:latin typeface="Montserrat Medium" panose="00000600000000000000"/>
                <a:ea typeface="+mn-ea"/>
                <a:cs typeface="+mn-cs"/>
              </a:defRPr>
            </a:pPr>
            <a:r>
              <a:rPr lang="fr-FR" b="1">
                <a:solidFill>
                  <a:srgbClr val="0C428F"/>
                </a:solidFill>
              </a:rPr>
              <a:t>Budgets marketing annuels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C428F"/>
              </a:solidFill>
              <a:latin typeface="Montserrat Medium" panose="00000600000000000000"/>
              <a:ea typeface="+mn-ea"/>
              <a:cs typeface="+mn-cs"/>
            </a:defRPr>
          </a:pPr>
          <a:endParaRPr lang="fr-FR"/>
        </a:p>
      </c:txPr>
    </c:title>
    <c:autoTitleDeleted val="0"/>
    <c:plotArea>
      <c:layout/>
      <c:barChart>
        <c:barDir val="col"/>
        <c:grouping val="clustered"/>
        <c:varyColors val="0"/>
        <c:ser>
          <c:idx val="0"/>
          <c:order val="0"/>
          <c:spPr>
            <a:solidFill>
              <a:srgbClr val="0C428F"/>
            </a:solidFill>
            <a:ln>
              <a:noFill/>
            </a:ln>
            <a:effectLst/>
          </c:spPr>
          <c:invertIfNegative val="0"/>
          <c:dLbls>
            <c:numFmt formatCode="#,##0\ &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Medium" panose="0000060000000000000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'Compte de résultat'!$J$2:$N$2</c:f>
              <c:numCache>
                <c:formatCode>General</c:formatCode>
                <c:ptCount val="5"/>
                <c:pt idx="0">
                  <c:v>2023</c:v>
                </c:pt>
                <c:pt idx="1">
                  <c:v>2024</c:v>
                </c:pt>
                <c:pt idx="2">
                  <c:v>2025</c:v>
                </c:pt>
                <c:pt idx="3">
                  <c:v>2026</c:v>
                </c:pt>
                <c:pt idx="4">
                  <c:v>2027</c:v>
                </c:pt>
              </c:numCache>
            </c:numRef>
          </c:cat>
          <c:val>
            <c:numRef>
              <c:f>'Compte de résultat'!$J$94:$N$94</c:f>
              <c:numCache>
                <c:formatCode>_-* #\ ##0_-;\-* #\ ##0_-;_-* "-"??_-;_-@_-</c:formatCode>
                <c:ptCount val="5"/>
                <c:pt idx="0">
                  <c:v>190000</c:v>
                </c:pt>
                <c:pt idx="1">
                  <c:v>380000</c:v>
                </c:pt>
                <c:pt idx="2">
                  <c:v>1340000</c:v>
                </c:pt>
                <c:pt idx="3">
                  <c:v>1990000</c:v>
                </c:pt>
                <c:pt idx="4">
                  <c:v>2845000</c:v>
                </c:pt>
              </c:numCache>
            </c:numRef>
          </c:val>
          <c:extLst>
            <c:ext xmlns:c16="http://schemas.microsoft.com/office/drawing/2014/chart" uri="{C3380CC4-5D6E-409C-BE32-E72D297353CC}">
              <c16:uniqueId val="{00000000-FE7D-6F4B-BCC0-6C8E2DC35D9A}"/>
            </c:ext>
          </c:extLst>
        </c:ser>
        <c:dLbls>
          <c:showLegendKey val="0"/>
          <c:showVal val="0"/>
          <c:showCatName val="0"/>
          <c:showSerName val="0"/>
          <c:showPercent val="0"/>
          <c:showBubbleSize val="0"/>
        </c:dLbls>
        <c:gapWidth val="219"/>
        <c:overlap val="-27"/>
        <c:axId val="1345974896"/>
        <c:axId val="1345978640"/>
      </c:barChart>
      <c:catAx>
        <c:axId val="134597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Medium" panose="00000600000000000000"/>
                <a:ea typeface="+mn-ea"/>
                <a:cs typeface="+mn-cs"/>
              </a:defRPr>
            </a:pPr>
            <a:endParaRPr lang="fr-FR"/>
          </a:p>
        </c:txPr>
        <c:crossAx val="1345978640"/>
        <c:crosses val="autoZero"/>
        <c:auto val="1"/>
        <c:lblAlgn val="ctr"/>
        <c:lblOffset val="100"/>
        <c:noMultiLvlLbl val="0"/>
      </c:catAx>
      <c:valAx>
        <c:axId val="134597864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ontserrat Medium" panose="00000600000000000000"/>
                <a:ea typeface="+mn-ea"/>
                <a:cs typeface="+mn-cs"/>
              </a:defRPr>
            </a:pPr>
            <a:endParaRPr lang="fr-FR"/>
          </a:p>
        </c:txPr>
        <c:crossAx val="134597489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ontserrat Medium" panose="0000060000000000000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24956-A18E-7545-8B59-C47EF098E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9C4D38-9E46-A147-B020-7E94F7242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57D6E0-3779-0849-9ED0-FD8330582812}"/>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5" name="Footer Placeholder 4">
            <a:extLst>
              <a:ext uri="{FF2B5EF4-FFF2-40B4-BE49-F238E27FC236}">
                <a16:creationId xmlns:a16="http://schemas.microsoft.com/office/drawing/2014/main" id="{64757F1F-3E83-D740-BCEC-3CCDE9075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5AFFC8-A808-A74C-91F9-249F9C4CC410}"/>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107321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BA6A-EF27-9741-AE5E-CD54369AF1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036E54-25FC-344F-B022-3BDD123E64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D4785-7CD3-9342-BD62-931CD696F900}"/>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5" name="Footer Placeholder 4">
            <a:extLst>
              <a:ext uri="{FF2B5EF4-FFF2-40B4-BE49-F238E27FC236}">
                <a16:creationId xmlns:a16="http://schemas.microsoft.com/office/drawing/2014/main" id="{808032B9-6427-2945-BA1F-2FB6262225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D5AE7-ABCD-8D43-B490-0AE6DE1C7B86}"/>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10618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93C37-CA58-4E47-8698-C0838F4098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7E3AA4-3B23-4E48-9B18-4E67F74577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EF45D2-D0BC-AF40-8459-9C86BCC808E4}"/>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5" name="Footer Placeholder 4">
            <a:extLst>
              <a:ext uri="{FF2B5EF4-FFF2-40B4-BE49-F238E27FC236}">
                <a16:creationId xmlns:a16="http://schemas.microsoft.com/office/drawing/2014/main" id="{190991FB-1FC4-7E45-8EA5-34C942A313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D32955-77A2-C94A-A5AF-8749F65C5D91}"/>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63073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5EDF-066C-2548-A048-26B90574DC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B960D1-B706-9946-8029-ADAFBB1110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BAAC92-83FB-8B4C-95D7-5400A2EDE01B}"/>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5" name="Footer Placeholder 4">
            <a:extLst>
              <a:ext uri="{FF2B5EF4-FFF2-40B4-BE49-F238E27FC236}">
                <a16:creationId xmlns:a16="http://schemas.microsoft.com/office/drawing/2014/main" id="{4331D11D-CA54-7C44-A15B-423237C39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A45F0-E875-A04B-891F-F8929CC9E4D7}"/>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225529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CB1A-DBF8-2745-AB46-9774731C26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263992-96A7-A54E-9B30-B7DF6D4EF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05CEB3-C7F5-E54D-968C-964949F81A78}"/>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5" name="Footer Placeholder 4">
            <a:extLst>
              <a:ext uri="{FF2B5EF4-FFF2-40B4-BE49-F238E27FC236}">
                <a16:creationId xmlns:a16="http://schemas.microsoft.com/office/drawing/2014/main" id="{01DEA584-C7BE-E843-AE00-D4CC0AADBF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53F95-A313-E64F-AB47-0967583231FC}"/>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33646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1CF6-9CDB-1F45-B7F2-955377DFC2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4C0E9C-D51E-2B49-9A1C-0FA77D912F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760969-B400-0046-B0D3-D195E0D538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617DF1-E53A-5F43-BF63-7223F29DB614}"/>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6" name="Footer Placeholder 5">
            <a:extLst>
              <a:ext uri="{FF2B5EF4-FFF2-40B4-BE49-F238E27FC236}">
                <a16:creationId xmlns:a16="http://schemas.microsoft.com/office/drawing/2014/main" id="{63D5A7B9-6A1C-F946-A3B3-F381BAA57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674D57-53FE-AA45-B85B-77EA1DA0A9F5}"/>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375081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2BE8-579C-8043-B465-C19F3200F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929621-7CD8-A94F-88C1-571A39374D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75142D-5421-2440-A358-AE441D8328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1E5EE6-6B01-DD4F-ABAA-3C5E6D016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7D0718-F03B-1542-97A5-E4385F11B0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86B1EF-B82B-064D-B4ED-1B46327010D0}"/>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8" name="Footer Placeholder 7">
            <a:extLst>
              <a:ext uri="{FF2B5EF4-FFF2-40B4-BE49-F238E27FC236}">
                <a16:creationId xmlns:a16="http://schemas.microsoft.com/office/drawing/2014/main" id="{68172592-8899-874E-8756-FBECBF067C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C81964-33EA-8545-B736-8BF305BD3E0D}"/>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227936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FB33-22DC-7443-A19B-9657E2532C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8F9ABE-A5E0-824C-95DF-E9E5EBA23CC3}"/>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4" name="Footer Placeholder 3">
            <a:extLst>
              <a:ext uri="{FF2B5EF4-FFF2-40B4-BE49-F238E27FC236}">
                <a16:creationId xmlns:a16="http://schemas.microsoft.com/office/drawing/2014/main" id="{88E47371-13B4-E64F-83C0-D0C2BD73AC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70604A-0CF9-B644-B6F4-EFBC9A5AE3D2}"/>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320388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F080D-780C-6D47-B795-0BC2D4578BF5}"/>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3" name="Footer Placeholder 2">
            <a:extLst>
              <a:ext uri="{FF2B5EF4-FFF2-40B4-BE49-F238E27FC236}">
                <a16:creationId xmlns:a16="http://schemas.microsoft.com/office/drawing/2014/main" id="{7F7DDDFE-D83C-C14B-8FAF-4B8DFD6300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713F90-F6F7-3642-9CBF-E853CFD22F1E}"/>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102144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F2C7-1BAF-0E4E-A346-36FBEADE0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136412-87E6-6242-AC5C-7A7168DDC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5DCF7C-2C8E-304C-A8B4-00007A482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11B45D-6B78-0E48-B6FA-BA4449528B74}"/>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6" name="Footer Placeholder 5">
            <a:extLst>
              <a:ext uri="{FF2B5EF4-FFF2-40B4-BE49-F238E27FC236}">
                <a16:creationId xmlns:a16="http://schemas.microsoft.com/office/drawing/2014/main" id="{EA46DCD5-F5D1-474A-B512-C9AE847BBD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99007D-BF99-5D43-BA6E-8C1C4FD43CD5}"/>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116300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597A-8CC3-D94F-A01C-4FD5456DD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C836C4-949A-8649-A78B-38E0C61DC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249518-DB1F-F746-B048-3C51C3DBE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D42B1-E3DC-F34C-8D4B-F3DA1B1699EC}"/>
              </a:ext>
            </a:extLst>
          </p:cNvPr>
          <p:cNvSpPr>
            <a:spLocks noGrp="1"/>
          </p:cNvSpPr>
          <p:nvPr>
            <p:ph type="dt" sz="half" idx="10"/>
          </p:nvPr>
        </p:nvSpPr>
        <p:spPr/>
        <p:txBody>
          <a:bodyPr/>
          <a:lstStyle/>
          <a:p>
            <a:fld id="{6CA6EDCC-390E-1B43-A4ED-B78D992BB628}" type="datetimeFigureOut">
              <a:rPr lang="en-GB" smtClean="0"/>
              <a:t>20/01/2023</a:t>
            </a:fld>
            <a:endParaRPr lang="en-GB"/>
          </a:p>
        </p:txBody>
      </p:sp>
      <p:sp>
        <p:nvSpPr>
          <p:cNvPr id="6" name="Footer Placeholder 5">
            <a:extLst>
              <a:ext uri="{FF2B5EF4-FFF2-40B4-BE49-F238E27FC236}">
                <a16:creationId xmlns:a16="http://schemas.microsoft.com/office/drawing/2014/main" id="{358E87C5-934B-FB48-881D-7184DD6181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517408-303F-AC4B-8EC8-6695C7998AF0}"/>
              </a:ext>
            </a:extLst>
          </p:cNvPr>
          <p:cNvSpPr>
            <a:spLocks noGrp="1"/>
          </p:cNvSpPr>
          <p:nvPr>
            <p:ph type="sldNum" sz="quarter" idx="12"/>
          </p:nvPr>
        </p:nvSpPr>
        <p:spPr/>
        <p:txBody>
          <a:bodyPr/>
          <a:lstStyle/>
          <a:p>
            <a:fld id="{68BB703A-B56D-1A4F-ADBA-6055C64037CE}" type="slidenum">
              <a:rPr lang="en-GB" smtClean="0"/>
              <a:t>‹#›</a:t>
            </a:fld>
            <a:endParaRPr lang="en-GB"/>
          </a:p>
        </p:txBody>
      </p:sp>
    </p:spTree>
    <p:extLst>
      <p:ext uri="{BB962C8B-B14F-4D97-AF65-F5344CB8AC3E}">
        <p14:creationId xmlns:p14="http://schemas.microsoft.com/office/powerpoint/2010/main" val="299981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B2097-19EC-1F45-8626-AA64687DD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54AE3-5B26-ED48-BFBA-3A451B2AC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92A854-C0F8-F448-8262-4C05460D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6EDCC-390E-1B43-A4ED-B78D992BB628}" type="datetimeFigureOut">
              <a:rPr lang="en-GB" smtClean="0"/>
              <a:t>20/01/2023</a:t>
            </a:fld>
            <a:endParaRPr lang="en-GB"/>
          </a:p>
        </p:txBody>
      </p:sp>
      <p:sp>
        <p:nvSpPr>
          <p:cNvPr id="5" name="Footer Placeholder 4">
            <a:extLst>
              <a:ext uri="{FF2B5EF4-FFF2-40B4-BE49-F238E27FC236}">
                <a16:creationId xmlns:a16="http://schemas.microsoft.com/office/drawing/2014/main" id="{797AA0D0-F90D-6E43-96CF-81D964816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F3EB8C-A0DF-0E43-9119-EBF5C3EFE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B703A-B56D-1A4F-ADBA-6055C64037CE}" type="slidenum">
              <a:rPr lang="en-GB" smtClean="0"/>
              <a:t>‹#›</a:t>
            </a:fld>
            <a:endParaRPr lang="en-GB"/>
          </a:p>
        </p:txBody>
      </p:sp>
    </p:spTree>
    <p:extLst>
      <p:ext uri="{BB962C8B-B14F-4D97-AF65-F5344CB8AC3E}">
        <p14:creationId xmlns:p14="http://schemas.microsoft.com/office/powerpoint/2010/main" val="133987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tiff"/><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in/emmanuel-lechypre-1b194b39/" TargetMode="External"/><Relationship Id="rId2" Type="http://schemas.openxmlformats.org/officeDocument/2006/relationships/hyperlink" Target="https://www.linkedin.com/in/denjack/" TargetMode="External"/><Relationship Id="rId1" Type="http://schemas.openxmlformats.org/officeDocument/2006/relationships/slideLayout" Target="../slideLayouts/slideLayout1.xml"/><Relationship Id="rId6" Type="http://schemas.openxmlformats.org/officeDocument/2006/relationships/hyperlink" Target="https://www.linkedin.com/in/pierregohar/" TargetMode="External"/><Relationship Id="rId5" Type="http://schemas.openxmlformats.org/officeDocument/2006/relationships/hyperlink" Target="https://www.linkedin.com/in/yanncramer/" TargetMode="External"/><Relationship Id="rId4" Type="http://schemas.openxmlformats.org/officeDocument/2006/relationships/hyperlink" Target="https://www.linkedin.com/in/henri-mocka-b3901228/?originalSubdomain=f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jpe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eurostat/documents/3217494/9376693/KS-EI-18-101-FR-N.pdf/29b27e18-c1b3-45b2-bc40-ae96ea6b80d1?t=1544526697000" TargetMode="External"/><Relationship Id="rId2" Type="http://schemas.openxmlformats.org/officeDocument/2006/relationships/hyperlink" Target="https://www.insee.fr/fr/statistiques/4255703?sommaire=4256020" TargetMode="Externa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s://www.courrierdesmaires.fr/77905/en-europe-toujours-plus-de-fusions-de-communes-pour-des-resultats-en-demi-tein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microsoft.com/office/2007/relationships/hdphoto" Target="../media/hdphoto1.wdp"/><Relationship Id="rId3" Type="http://schemas.openxmlformats.org/officeDocument/2006/relationships/image" Target="../media/image57.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jpe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jpeg"/><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bases-brevets.inpi.fr/fr/document/FR3054904.html?s=1606130448080&amp;p=5&amp;cHash=92ba80f9d0548dfc3ab89f529302c2b1" TargetMode="Externa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riifr.univ-littoral.fr/wp-content/uploads/2021/04/INNOV74.pdf" TargetMode="External"/><Relationship Id="rId3" Type="http://schemas.openxmlformats.org/officeDocument/2006/relationships/hyperlink" Target="https://www.editions-harmattan.fr/index.asp?navig=catalogue&amp;obj=revue&amp;no=130" TargetMode="External"/><Relationship Id="rId7" Type="http://schemas.openxmlformats.org/officeDocument/2006/relationships/hyperlink" Target="http://dx.doi.org/10.21494/ISTE.OP.2021.0597" TargetMode="External"/><Relationship Id="rId2" Type="http://schemas.openxmlformats.org/officeDocument/2006/relationships/hyperlink" Target="https://blogs.alternatives-economiques.fr/reseauinnovation" TargetMode="External"/><Relationship Id="rId1" Type="http://schemas.openxmlformats.org/officeDocument/2006/relationships/slideLayout" Target="../slideLayouts/slideLayout1.xml"/><Relationship Id="rId6" Type="http://schemas.openxmlformats.org/officeDocument/2006/relationships/hyperlink" Target="https://www.openscience.fr/New-paradigm-for-the-open-evaluation-of-a-blockchain-value-through-agilization" TargetMode="External"/><Relationship Id="rId5" Type="http://schemas.openxmlformats.org/officeDocument/2006/relationships/hyperlink" Target="https://www.openscience.fr/Blockchain-open-innovation-et-propriete-intellectuelle-680" TargetMode="External"/><Relationship Id="rId10" Type="http://schemas.openxmlformats.org/officeDocument/2006/relationships/hyperlink" Target="https://www.amazon.com/Rethinking-luxury-business-March&#233;-organisations/dp/2343194181" TargetMode="External"/><Relationship Id="rId4" Type="http://schemas.openxmlformats.org/officeDocument/2006/relationships/hyperlink" Target="http://www.iste.co.uk/data/doc1-2-6-21-09-47-40.pdf" TargetMode="External"/><Relationship Id="rId9" Type="http://schemas.openxmlformats.org/officeDocument/2006/relationships/hyperlink" Target="http://www.openscience.fr/IMG/pdf/iste_techinn21v6n1_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www.odoxa.fr/" TargetMode="External"/><Relationship Id="rId5" Type="http://schemas.openxmlformats.org/officeDocument/2006/relationships/image" Target="../media/image14.png"/><Relationship Id="rId4" Type="http://schemas.openxmlformats.org/officeDocument/2006/relationships/hyperlink" Target="https://www.ifop.com/qui-sommes-nous/" TargetMode="Externa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7">
            <a:extLst>
              <a:ext uri="{FF2B5EF4-FFF2-40B4-BE49-F238E27FC236}">
                <a16:creationId xmlns:a16="http://schemas.microsoft.com/office/drawing/2014/main" id="{8A89D734-036A-EB48-85D9-FC46266F1C2A}"/>
              </a:ext>
            </a:extLst>
          </p:cNvPr>
          <p:cNvSpPr txBox="1"/>
          <p:nvPr/>
        </p:nvSpPr>
        <p:spPr>
          <a:xfrm>
            <a:off x="219720" y="606091"/>
            <a:ext cx="4156355" cy="3338735"/>
          </a:xfrm>
          <a:prstGeom prst="rect">
            <a:avLst/>
          </a:prstGeom>
          <a:noFill/>
        </p:spPr>
        <p:txBody>
          <a:bodyPr wrap="square" rtlCol="0">
            <a:spAutoFit/>
          </a:bodyPr>
          <a:lstStyle/>
          <a:p>
            <a:pPr algn="ctr">
              <a:lnSpc>
                <a:spcPct val="200000"/>
              </a:lnSpc>
            </a:pPr>
            <a:r>
              <a:rPr lang="fr-FR" b="1" dirty="0">
                <a:latin typeface="Montserrat Medium" panose="00000600000000000000"/>
              </a:rPr>
              <a:t>WRONG or RIGHT?</a:t>
            </a:r>
          </a:p>
          <a:p>
            <a:pPr algn="ctr">
              <a:lnSpc>
                <a:spcPct val="200000"/>
              </a:lnSpc>
            </a:pPr>
            <a:r>
              <a:rPr lang="fr-FR" b="1" dirty="0">
                <a:latin typeface="Montserrat Medium" panose="00000600000000000000"/>
              </a:rPr>
              <a:t>FAKE or TRUE? </a:t>
            </a:r>
          </a:p>
          <a:p>
            <a:pPr algn="ctr">
              <a:lnSpc>
                <a:spcPct val="200000"/>
              </a:lnSpc>
            </a:pPr>
            <a:r>
              <a:rPr lang="fr-FR" b="1" dirty="0">
                <a:latin typeface="Montserrat Medium" panose="00000600000000000000"/>
              </a:rPr>
              <a:t>IMPORTANT or SUPERFICIAL? </a:t>
            </a:r>
          </a:p>
          <a:p>
            <a:pPr algn="ctr">
              <a:lnSpc>
                <a:spcPct val="200000"/>
              </a:lnSpc>
            </a:pPr>
            <a:r>
              <a:rPr lang="fr-FR" b="1" dirty="0">
                <a:latin typeface="Montserrat Medium" panose="00000600000000000000"/>
              </a:rPr>
              <a:t>Has VALUE or Is LOOSING YOUR TIME?...</a:t>
            </a:r>
          </a:p>
          <a:p>
            <a:pPr algn="ctr">
              <a:lnSpc>
                <a:spcPct val="200000"/>
              </a:lnSpc>
            </a:pPr>
            <a:endParaRPr lang="fr-FR" b="1" dirty="0">
              <a:latin typeface="Montserrat Medium" panose="00000600000000000000"/>
            </a:endParaRPr>
          </a:p>
          <a:p>
            <a:pPr algn="ctr">
              <a:lnSpc>
                <a:spcPct val="200000"/>
              </a:lnSpc>
            </a:pPr>
            <a:r>
              <a:rPr lang="fr-FR" b="1" dirty="0">
                <a:latin typeface="Montserrat Medium" panose="00000600000000000000"/>
              </a:rPr>
              <a:t>How are </a:t>
            </a:r>
            <a:r>
              <a:rPr lang="fr-FR" b="1" dirty="0" err="1">
                <a:latin typeface="Montserrat Medium" panose="00000600000000000000"/>
              </a:rPr>
              <a:t>you</a:t>
            </a:r>
            <a:r>
              <a:rPr lang="fr-FR" b="1" dirty="0">
                <a:latin typeface="Montserrat Medium" panose="00000600000000000000"/>
              </a:rPr>
              <a:t> </a:t>
            </a:r>
            <a:r>
              <a:rPr lang="fr-FR" b="1" dirty="0" err="1">
                <a:latin typeface="Montserrat Medium" panose="00000600000000000000"/>
              </a:rPr>
              <a:t>making</a:t>
            </a:r>
            <a:r>
              <a:rPr lang="fr-FR" b="1" dirty="0">
                <a:latin typeface="Montserrat Medium" panose="00000600000000000000"/>
              </a:rPr>
              <a:t> </a:t>
            </a:r>
            <a:r>
              <a:rPr lang="fr-FR" b="1" dirty="0" err="1">
                <a:latin typeface="Montserrat Medium" panose="00000600000000000000"/>
              </a:rPr>
              <a:t>your</a:t>
            </a:r>
            <a:r>
              <a:rPr lang="fr-FR" b="1" dirty="0">
                <a:latin typeface="Montserrat Medium" panose="00000600000000000000"/>
              </a:rPr>
              <a:t> </a:t>
            </a:r>
            <a:r>
              <a:rPr lang="fr-FR" b="1" dirty="0" err="1">
                <a:latin typeface="Montserrat Medium" panose="00000600000000000000"/>
              </a:rPr>
              <a:t>daily</a:t>
            </a:r>
            <a:r>
              <a:rPr lang="fr-FR" b="1" dirty="0">
                <a:latin typeface="Montserrat Medium" panose="00000600000000000000"/>
              </a:rPr>
              <a:t> </a:t>
            </a:r>
            <a:r>
              <a:rPr lang="fr-FR" b="1" dirty="0" err="1">
                <a:latin typeface="Montserrat Medium" panose="00000600000000000000"/>
              </a:rPr>
              <a:t>decisions</a:t>
            </a:r>
            <a:r>
              <a:rPr lang="fr-FR" b="1" dirty="0">
                <a:latin typeface="Montserrat Medium" panose="00000600000000000000"/>
              </a:rPr>
              <a:t>?</a:t>
            </a:r>
          </a:p>
        </p:txBody>
      </p:sp>
      <p:sp>
        <p:nvSpPr>
          <p:cNvPr id="13" name="ZoneTexte 3">
            <a:extLst>
              <a:ext uri="{FF2B5EF4-FFF2-40B4-BE49-F238E27FC236}">
                <a16:creationId xmlns:a16="http://schemas.microsoft.com/office/drawing/2014/main" id="{B79CA791-27DA-2D4C-9742-973DFCB5CAE7}"/>
              </a:ext>
            </a:extLst>
          </p:cNvPr>
          <p:cNvSpPr txBox="1"/>
          <p:nvPr/>
        </p:nvSpPr>
        <p:spPr>
          <a:xfrm>
            <a:off x="467896" y="4384761"/>
            <a:ext cx="3516275" cy="954107"/>
          </a:xfrm>
          <a:prstGeom prst="rect">
            <a:avLst/>
          </a:prstGeom>
          <a:noFill/>
        </p:spPr>
        <p:txBody>
          <a:bodyPr wrap="square" rtlCol="0">
            <a:spAutoFit/>
          </a:bodyPr>
          <a:lstStyle/>
          <a:p>
            <a:r>
              <a:rPr lang="en-GB" sz="800" i="1" dirty="0">
                <a:solidFill>
                  <a:schemeClr val="tx1">
                    <a:lumMod val="75000"/>
                    <a:lumOff val="25000"/>
                  </a:schemeClr>
                </a:solidFill>
                <a:latin typeface="Montserrat Medium" panose="00000600000000000000"/>
              </a:rPr>
              <a:t>Do you have this kind of questions daily in your personal and professional life?  How many times a day? In what sectors? …</a:t>
            </a:r>
          </a:p>
          <a:p>
            <a:endParaRPr lang="en-GB" sz="800" i="1" dirty="0">
              <a:solidFill>
                <a:schemeClr val="tx1">
                  <a:lumMod val="75000"/>
                  <a:lumOff val="25000"/>
                </a:schemeClr>
              </a:solidFill>
              <a:latin typeface="Montserrat Medium" panose="00000600000000000000"/>
            </a:endParaRPr>
          </a:p>
          <a:p>
            <a:r>
              <a:rPr lang="en-GB" sz="800" i="1" dirty="0">
                <a:solidFill>
                  <a:schemeClr val="tx1">
                    <a:lumMod val="75000"/>
                    <a:lumOff val="25000"/>
                  </a:schemeClr>
                </a:solidFill>
                <a:latin typeface="Montserrat Medium" panose="00000600000000000000"/>
              </a:rPr>
              <a:t>These questions impact your everyday life and the future life of your kids and represent a main concern (</a:t>
            </a:r>
            <a:r>
              <a:rPr lang="en-GB" sz="800" i="1" dirty="0">
                <a:solidFill>
                  <a:srgbClr val="FF0000"/>
                </a:solidFill>
                <a:latin typeface="Montserrat Medium" panose="00000600000000000000"/>
              </a:rPr>
              <a:t>THE PAIN</a:t>
            </a:r>
            <a:r>
              <a:rPr lang="en-GB" sz="800" i="1" dirty="0">
                <a:solidFill>
                  <a:schemeClr val="tx1">
                    <a:lumMod val="75000"/>
                    <a:lumOff val="25000"/>
                  </a:schemeClr>
                </a:solidFill>
                <a:latin typeface="Montserrat Medium" panose="00000600000000000000"/>
              </a:rPr>
              <a:t>!) in this digital highly connected world</a:t>
            </a:r>
          </a:p>
          <a:p>
            <a:pPr algn="ctr"/>
            <a:endParaRPr lang="en-GB" sz="1600" i="1" dirty="0">
              <a:solidFill>
                <a:schemeClr val="tx1">
                  <a:lumMod val="75000"/>
                  <a:lumOff val="25000"/>
                </a:schemeClr>
              </a:solidFill>
              <a:latin typeface="Montserrat Medium" panose="00000600000000000000"/>
            </a:endParaRPr>
          </a:p>
        </p:txBody>
      </p:sp>
      <p:pic>
        <p:nvPicPr>
          <p:cNvPr id="14" name="Picture 13">
            <a:extLst>
              <a:ext uri="{FF2B5EF4-FFF2-40B4-BE49-F238E27FC236}">
                <a16:creationId xmlns:a16="http://schemas.microsoft.com/office/drawing/2014/main" id="{D07FF38D-F306-9A4F-B64D-0358E58A8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58" y="444136"/>
            <a:ext cx="6897188" cy="3840480"/>
          </a:xfrm>
          <a:prstGeom prst="rect">
            <a:avLst/>
          </a:prstGeom>
        </p:spPr>
      </p:pic>
      <p:pic>
        <p:nvPicPr>
          <p:cNvPr id="15" name="Picture 10">
            <a:extLst>
              <a:ext uri="{FF2B5EF4-FFF2-40B4-BE49-F238E27FC236}">
                <a16:creationId xmlns:a16="http://schemas.microsoft.com/office/drawing/2014/main" id="{F28442C9-BDE9-344C-A3AD-C2593A8A0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258" y="4774473"/>
            <a:ext cx="3304864" cy="142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6" name="ZoneTexte 3">
            <a:extLst>
              <a:ext uri="{FF2B5EF4-FFF2-40B4-BE49-F238E27FC236}">
                <a16:creationId xmlns:a16="http://schemas.microsoft.com/office/drawing/2014/main" id="{526721D9-2237-244C-BE64-6CD7146CC51A}"/>
              </a:ext>
            </a:extLst>
          </p:cNvPr>
          <p:cNvSpPr txBox="1"/>
          <p:nvPr/>
        </p:nvSpPr>
        <p:spPr>
          <a:xfrm>
            <a:off x="8281852" y="4774473"/>
            <a:ext cx="3357192" cy="2031325"/>
          </a:xfrm>
          <a:prstGeom prst="rect">
            <a:avLst/>
          </a:prstGeom>
          <a:noFill/>
        </p:spPr>
        <p:txBody>
          <a:bodyPr wrap="square" rtlCol="0">
            <a:spAutoFit/>
          </a:bodyPr>
          <a:lstStyle/>
          <a:p>
            <a:pPr algn="ctr"/>
            <a:r>
              <a:rPr lang="en-GB" i="1" dirty="0">
                <a:solidFill>
                  <a:schemeClr val="tx1">
                    <a:lumMod val="75000"/>
                    <a:lumOff val="25000"/>
                  </a:schemeClr>
                </a:solidFill>
                <a:latin typeface="Montserrat Medium" panose="00000600000000000000"/>
              </a:rPr>
              <a:t>The most PERTINENT Democratic Converter of Data  in Valuable Qualified Useful Data has no Evaluators as employees! </a:t>
            </a:r>
          </a:p>
          <a:p>
            <a:pPr algn="ctr"/>
            <a:endParaRPr lang="en-GB" i="1" dirty="0">
              <a:solidFill>
                <a:schemeClr val="tx1">
                  <a:lumMod val="75000"/>
                  <a:lumOff val="25000"/>
                </a:schemeClr>
              </a:solidFill>
              <a:latin typeface="Montserrat Medium" panose="00000600000000000000"/>
            </a:endParaRPr>
          </a:p>
          <a:p>
            <a:pPr algn="ctr"/>
            <a:r>
              <a:rPr lang="en-GB" i="1" dirty="0">
                <a:solidFill>
                  <a:schemeClr val="tx1">
                    <a:lumMod val="75000"/>
                    <a:lumOff val="25000"/>
                  </a:schemeClr>
                </a:solidFill>
                <a:latin typeface="Montserrat Medium" panose="00000600000000000000"/>
              </a:rPr>
              <a:t>This is the  European Game Changer for Better !  </a:t>
            </a:r>
          </a:p>
        </p:txBody>
      </p:sp>
      <p:sp>
        <p:nvSpPr>
          <p:cNvPr id="17" name="ZoneTexte 7">
            <a:extLst>
              <a:ext uri="{FF2B5EF4-FFF2-40B4-BE49-F238E27FC236}">
                <a16:creationId xmlns:a16="http://schemas.microsoft.com/office/drawing/2014/main" id="{FC0AB33B-CBE0-0640-B372-51535ECAE54D}"/>
              </a:ext>
            </a:extLst>
          </p:cNvPr>
          <p:cNvSpPr txBox="1"/>
          <p:nvPr/>
        </p:nvSpPr>
        <p:spPr>
          <a:xfrm>
            <a:off x="467896" y="5249885"/>
            <a:ext cx="3660004" cy="1288943"/>
          </a:xfrm>
          <a:prstGeom prst="rect">
            <a:avLst/>
          </a:prstGeom>
          <a:noFill/>
        </p:spPr>
        <p:txBody>
          <a:bodyPr wrap="square" rtlCol="0">
            <a:spAutoFit/>
          </a:bodyPr>
          <a:lstStyle/>
          <a:p>
            <a:pPr>
              <a:lnSpc>
                <a:spcPct val="200000"/>
              </a:lnSpc>
            </a:pPr>
            <a:r>
              <a:rPr lang="en-GB" sz="800" b="1" dirty="0">
                <a:latin typeface="Montserrat Medium" panose="00000600000000000000"/>
              </a:rPr>
              <a:t>The innovative democratized inclusive solution of opinions aggregation and participative qualification tool ! </a:t>
            </a:r>
          </a:p>
          <a:p>
            <a:pPr>
              <a:lnSpc>
                <a:spcPct val="200000"/>
              </a:lnSpc>
            </a:pPr>
            <a:r>
              <a:rPr lang="en-GB" sz="800" b="1" dirty="0" err="1">
                <a:latin typeface="Montserrat Medium" panose="00000600000000000000"/>
              </a:rPr>
              <a:t>Xvaluator</a:t>
            </a:r>
            <a:r>
              <a:rPr lang="en-GB" sz="800" b="1" dirty="0">
                <a:latin typeface="Montserrat Medium" panose="00000600000000000000"/>
              </a:rPr>
              <a:t> is your universal adaptive tool you can use to weigh together with all society the RIGHTNESS,  the IMPORTANCE,  the VALUE of all things, knowledge, information, opinions, DATA. </a:t>
            </a:r>
            <a:endParaRPr lang="en-GB" sz="800" b="1" dirty="0">
              <a:solidFill>
                <a:srgbClr val="0C428F"/>
              </a:solidFill>
              <a:latin typeface="Montserrat Medium" panose="00000600000000000000"/>
            </a:endParaRPr>
          </a:p>
        </p:txBody>
      </p:sp>
    </p:spTree>
    <p:extLst>
      <p:ext uri="{BB962C8B-B14F-4D97-AF65-F5344CB8AC3E}">
        <p14:creationId xmlns:p14="http://schemas.microsoft.com/office/powerpoint/2010/main" val="262074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a:extLst>
              <a:ext uri="{FF2B5EF4-FFF2-40B4-BE49-F238E27FC236}">
                <a16:creationId xmlns:a16="http://schemas.microsoft.com/office/drawing/2014/main" id="{4BABBD84-505B-FE4A-8272-13384B526E84}"/>
              </a:ext>
            </a:extLst>
          </p:cNvPr>
          <p:cNvGrpSpPr/>
          <p:nvPr/>
        </p:nvGrpSpPr>
        <p:grpSpPr>
          <a:xfrm>
            <a:off x="6941547" y="1006005"/>
            <a:ext cx="4248977" cy="865050"/>
            <a:chOff x="885653" y="1071803"/>
            <a:chExt cx="3459957" cy="865050"/>
          </a:xfrm>
        </p:grpSpPr>
        <p:sp>
          <p:nvSpPr>
            <p:cNvPr id="3" name="ZoneTexte 20">
              <a:extLst>
                <a:ext uri="{FF2B5EF4-FFF2-40B4-BE49-F238E27FC236}">
                  <a16:creationId xmlns:a16="http://schemas.microsoft.com/office/drawing/2014/main" id="{A18C9F39-1018-9541-B169-94FB1500BB9E}"/>
                </a:ext>
              </a:extLst>
            </p:cNvPr>
            <p:cNvSpPr txBox="1"/>
            <p:nvPr/>
          </p:nvSpPr>
          <p:spPr>
            <a:xfrm>
              <a:off x="885653" y="1071803"/>
              <a:ext cx="3322368" cy="338554"/>
            </a:xfrm>
            <a:prstGeom prst="rect">
              <a:avLst/>
            </a:prstGeom>
            <a:noFill/>
          </p:spPr>
          <p:txBody>
            <a:bodyPr wrap="square">
              <a:spAutoFit/>
            </a:bodyPr>
            <a:lstStyle/>
            <a:p>
              <a:r>
                <a:rPr lang="fr-FR" sz="1600" err="1"/>
                <a:t>What</a:t>
              </a:r>
              <a:r>
                <a:rPr lang="fr-FR" sz="1600"/>
                <a:t> are the important </a:t>
              </a:r>
              <a:r>
                <a:rPr lang="fr-FR" sz="1600" err="1"/>
                <a:t>criteria</a:t>
              </a:r>
              <a:r>
                <a:rPr lang="fr-FR" sz="1600"/>
                <a:t> for </a:t>
              </a:r>
              <a:r>
                <a:rPr lang="fr-FR" sz="1600" err="1"/>
                <a:t>you</a:t>
              </a:r>
              <a:r>
                <a:rPr lang="fr-FR" sz="1600"/>
                <a:t>?</a:t>
              </a:r>
              <a:endParaRPr lang="fr-FR" sz="1600" b="1" u="sng">
                <a:solidFill>
                  <a:schemeClr val="bg1">
                    <a:lumMod val="50000"/>
                  </a:schemeClr>
                </a:solidFill>
                <a:latin typeface="Montserrat Medium" panose="00000600000000000000"/>
              </a:endParaRPr>
            </a:p>
          </p:txBody>
        </p:sp>
        <p:sp>
          <p:nvSpPr>
            <p:cNvPr id="4" name="ZoneTexte 19">
              <a:extLst>
                <a:ext uri="{FF2B5EF4-FFF2-40B4-BE49-F238E27FC236}">
                  <a16:creationId xmlns:a16="http://schemas.microsoft.com/office/drawing/2014/main" id="{82BCD3EB-838D-D748-A26B-FE03919975DF}"/>
                </a:ext>
              </a:extLst>
            </p:cNvPr>
            <p:cNvSpPr txBox="1"/>
            <p:nvPr/>
          </p:nvSpPr>
          <p:spPr>
            <a:xfrm>
              <a:off x="885653" y="1413633"/>
              <a:ext cx="3459957" cy="523220"/>
            </a:xfrm>
            <a:prstGeom prst="rect">
              <a:avLst/>
            </a:prstGeom>
            <a:noFill/>
          </p:spPr>
          <p:txBody>
            <a:bodyPr wrap="square">
              <a:spAutoFit/>
            </a:bodyPr>
            <a:lstStyle/>
            <a:p>
              <a:pPr algn="just"/>
              <a:r>
                <a:rPr lang="fr-FR" sz="1400" err="1"/>
                <a:t>Evaluators</a:t>
              </a:r>
              <a:r>
                <a:rPr lang="fr-FR" sz="1400"/>
                <a:t> </a:t>
              </a:r>
              <a:r>
                <a:rPr lang="fr-FR" sz="1400" err="1"/>
                <a:t>can</a:t>
              </a:r>
              <a:r>
                <a:rPr lang="fr-FR" sz="1400"/>
                <a:t> vote to </a:t>
              </a:r>
              <a:r>
                <a:rPr lang="fr-FR" sz="1400" err="1"/>
                <a:t>democratically</a:t>
              </a:r>
              <a:r>
                <a:rPr lang="fr-FR" sz="1400"/>
                <a:t> </a:t>
              </a:r>
              <a:r>
                <a:rPr lang="fr-FR" sz="1400" err="1"/>
                <a:t>add</a:t>
              </a:r>
              <a:r>
                <a:rPr lang="fr-FR" sz="1400"/>
                <a:t> or </a:t>
              </a:r>
              <a:r>
                <a:rPr lang="fr-FR" sz="1400" err="1"/>
                <a:t>remove</a:t>
              </a:r>
              <a:r>
                <a:rPr lang="fr-FR" sz="1400"/>
                <a:t> </a:t>
              </a:r>
              <a:r>
                <a:rPr lang="fr-FR" sz="1400" err="1"/>
                <a:t>criteria</a:t>
              </a:r>
              <a:r>
                <a:rPr lang="fr-FR" sz="1400"/>
                <a:t> </a:t>
              </a:r>
              <a:r>
                <a:rPr lang="fr-FR" sz="1400" err="1"/>
                <a:t>from</a:t>
              </a:r>
              <a:r>
                <a:rPr lang="fr-FR" sz="1400"/>
                <a:t> the </a:t>
              </a:r>
              <a:r>
                <a:rPr lang="fr-FR" sz="1400" err="1"/>
                <a:t>calculation</a:t>
              </a:r>
              <a:r>
                <a:rPr lang="fr-FR" sz="1400"/>
                <a:t> </a:t>
              </a:r>
              <a:r>
                <a:rPr lang="fr-FR" sz="1400" err="1"/>
                <a:t>method</a:t>
              </a:r>
              <a:endParaRPr lang="fr-FR" sz="1400">
                <a:latin typeface="Montserrat Medium" panose="00000600000000000000"/>
              </a:endParaRPr>
            </a:p>
          </p:txBody>
        </p:sp>
      </p:grpSp>
      <p:sp>
        <p:nvSpPr>
          <p:cNvPr id="7" name="ZoneTexte 32">
            <a:extLst>
              <a:ext uri="{FF2B5EF4-FFF2-40B4-BE49-F238E27FC236}">
                <a16:creationId xmlns:a16="http://schemas.microsoft.com/office/drawing/2014/main" id="{A59CF163-ED82-7248-BDFE-08821F9BBF4E}"/>
              </a:ext>
            </a:extLst>
          </p:cNvPr>
          <p:cNvSpPr txBox="1"/>
          <p:nvPr/>
        </p:nvSpPr>
        <p:spPr>
          <a:xfrm>
            <a:off x="997853" y="1203068"/>
            <a:ext cx="2479421" cy="830997"/>
          </a:xfrm>
          <a:prstGeom prst="rect">
            <a:avLst/>
          </a:prstGeom>
          <a:noFill/>
        </p:spPr>
        <p:txBody>
          <a:bodyPr wrap="square">
            <a:spAutoFit/>
          </a:bodyPr>
          <a:lstStyle/>
          <a:p>
            <a:pPr algn="ctr"/>
            <a:r>
              <a:rPr lang="fr-FR" sz="1600"/>
              <a:t>Product or service to </a:t>
            </a:r>
            <a:r>
              <a:rPr lang="fr-FR" sz="1600" err="1"/>
              <a:t>be</a:t>
            </a:r>
            <a:r>
              <a:rPr lang="fr-FR" sz="1600"/>
              <a:t> </a:t>
            </a:r>
            <a:r>
              <a:rPr lang="fr-FR" sz="1600" err="1"/>
              <a:t>evaluated</a:t>
            </a:r>
            <a:r>
              <a:rPr lang="fr-FR" sz="1600"/>
              <a:t> by experts and non-experts  </a:t>
            </a:r>
            <a:endParaRPr lang="fr-FR" sz="1600" b="1" u="sng">
              <a:solidFill>
                <a:schemeClr val="bg1">
                  <a:lumMod val="50000"/>
                </a:schemeClr>
              </a:solidFill>
              <a:latin typeface="Montserrat Medium" panose="00000600000000000000"/>
            </a:endParaRPr>
          </a:p>
        </p:txBody>
      </p:sp>
      <p:grpSp>
        <p:nvGrpSpPr>
          <p:cNvPr id="8" name="Groupe 35">
            <a:extLst>
              <a:ext uri="{FF2B5EF4-FFF2-40B4-BE49-F238E27FC236}">
                <a16:creationId xmlns:a16="http://schemas.microsoft.com/office/drawing/2014/main" id="{97E34B01-852A-4D46-A012-1A8E11F89291}"/>
              </a:ext>
            </a:extLst>
          </p:cNvPr>
          <p:cNvGrpSpPr/>
          <p:nvPr/>
        </p:nvGrpSpPr>
        <p:grpSpPr>
          <a:xfrm>
            <a:off x="6941547" y="2299980"/>
            <a:ext cx="4248980" cy="855053"/>
            <a:chOff x="885651" y="1071803"/>
            <a:chExt cx="3459959" cy="855053"/>
          </a:xfrm>
        </p:grpSpPr>
        <p:sp>
          <p:nvSpPr>
            <p:cNvPr id="9" name="ZoneTexte 36">
              <a:extLst>
                <a:ext uri="{FF2B5EF4-FFF2-40B4-BE49-F238E27FC236}">
                  <a16:creationId xmlns:a16="http://schemas.microsoft.com/office/drawing/2014/main" id="{769EFECA-C15A-374B-BE83-7565E7FCF9E7}"/>
                </a:ext>
              </a:extLst>
            </p:cNvPr>
            <p:cNvSpPr txBox="1"/>
            <p:nvPr/>
          </p:nvSpPr>
          <p:spPr>
            <a:xfrm>
              <a:off x="885652" y="1071803"/>
              <a:ext cx="3459958" cy="338554"/>
            </a:xfrm>
            <a:prstGeom prst="rect">
              <a:avLst/>
            </a:prstGeom>
            <a:noFill/>
          </p:spPr>
          <p:txBody>
            <a:bodyPr wrap="square">
              <a:spAutoFit/>
            </a:bodyPr>
            <a:lstStyle/>
            <a:p>
              <a:r>
                <a:rPr lang="fr-FR" sz="1600" err="1"/>
                <a:t>What</a:t>
              </a:r>
              <a:r>
                <a:rPr lang="fr-FR" sz="1600"/>
                <a:t> </a:t>
              </a:r>
              <a:r>
                <a:rPr lang="fr-FR" sz="1600" err="1"/>
                <a:t>is</a:t>
              </a:r>
              <a:r>
                <a:rPr lang="fr-FR" sz="1600"/>
                <a:t> the relative importance of </a:t>
              </a:r>
              <a:r>
                <a:rPr lang="fr-FR" sz="1600" err="1"/>
                <a:t>these</a:t>
              </a:r>
              <a:r>
                <a:rPr lang="fr-FR" sz="1600"/>
                <a:t> </a:t>
              </a:r>
              <a:r>
                <a:rPr lang="fr-FR" sz="1600" err="1"/>
                <a:t>criteria</a:t>
              </a:r>
              <a:r>
                <a:rPr lang="fr-FR" sz="1600"/>
                <a:t>?</a:t>
              </a:r>
              <a:endParaRPr lang="fr-FR" sz="1600" b="1" u="sng">
                <a:solidFill>
                  <a:schemeClr val="bg1">
                    <a:lumMod val="50000"/>
                  </a:schemeClr>
                </a:solidFill>
                <a:latin typeface="Montserrat Medium" panose="00000600000000000000"/>
              </a:endParaRPr>
            </a:p>
          </p:txBody>
        </p:sp>
        <p:sp>
          <p:nvSpPr>
            <p:cNvPr id="10" name="ZoneTexte 37">
              <a:extLst>
                <a:ext uri="{FF2B5EF4-FFF2-40B4-BE49-F238E27FC236}">
                  <a16:creationId xmlns:a16="http://schemas.microsoft.com/office/drawing/2014/main" id="{054658D2-41F2-DD42-9446-DDA5214DFE96}"/>
                </a:ext>
              </a:extLst>
            </p:cNvPr>
            <p:cNvSpPr txBox="1"/>
            <p:nvPr/>
          </p:nvSpPr>
          <p:spPr>
            <a:xfrm>
              <a:off x="885651" y="1403636"/>
              <a:ext cx="3459958" cy="523220"/>
            </a:xfrm>
            <a:prstGeom prst="rect">
              <a:avLst/>
            </a:prstGeom>
            <a:noFill/>
          </p:spPr>
          <p:txBody>
            <a:bodyPr wrap="square">
              <a:spAutoFit/>
            </a:bodyPr>
            <a:lstStyle/>
            <a:p>
              <a:pPr algn="just"/>
              <a:r>
                <a:rPr lang="fr-FR" sz="1400" err="1"/>
                <a:t>Evaluators</a:t>
              </a:r>
              <a:r>
                <a:rPr lang="fr-FR" sz="1400"/>
                <a:t> </a:t>
              </a:r>
              <a:r>
                <a:rPr lang="fr-FR" sz="1400" err="1"/>
                <a:t>can</a:t>
              </a:r>
              <a:r>
                <a:rPr lang="fr-FR" sz="1400"/>
                <a:t> vote to </a:t>
              </a:r>
              <a:r>
                <a:rPr lang="fr-FR" sz="1400" err="1"/>
                <a:t>democratically</a:t>
              </a:r>
              <a:r>
                <a:rPr lang="fr-FR" sz="1400"/>
                <a:t> </a:t>
              </a:r>
              <a:r>
                <a:rPr lang="fr-FR" sz="1400" err="1"/>
                <a:t>determine</a:t>
              </a:r>
              <a:r>
                <a:rPr lang="fr-FR" sz="1400"/>
                <a:t> the importance of </a:t>
              </a:r>
              <a:r>
                <a:rPr lang="fr-FR" sz="1400" err="1"/>
                <a:t>each</a:t>
              </a:r>
              <a:r>
                <a:rPr lang="fr-FR" sz="1400"/>
                <a:t> of the </a:t>
              </a:r>
              <a:r>
                <a:rPr lang="fr-FR" sz="1400" err="1"/>
                <a:t>criteria</a:t>
              </a:r>
              <a:r>
                <a:rPr lang="fr-FR" sz="1400"/>
                <a:t> in the final grade</a:t>
              </a:r>
              <a:endParaRPr lang="fr-FR" sz="1400">
                <a:latin typeface="Montserrat Medium" panose="00000600000000000000"/>
              </a:endParaRPr>
            </a:p>
          </p:txBody>
        </p:sp>
      </p:grpSp>
      <p:grpSp>
        <p:nvGrpSpPr>
          <p:cNvPr id="11" name="Groupe 38">
            <a:extLst>
              <a:ext uri="{FF2B5EF4-FFF2-40B4-BE49-F238E27FC236}">
                <a16:creationId xmlns:a16="http://schemas.microsoft.com/office/drawing/2014/main" id="{48030BC3-22A8-CF46-BCDF-7AA9D7DFC40C}"/>
              </a:ext>
            </a:extLst>
          </p:cNvPr>
          <p:cNvGrpSpPr/>
          <p:nvPr/>
        </p:nvGrpSpPr>
        <p:grpSpPr>
          <a:xfrm>
            <a:off x="6941547" y="3799403"/>
            <a:ext cx="4248979" cy="1077218"/>
            <a:chOff x="885652" y="1071803"/>
            <a:chExt cx="3459958" cy="1077218"/>
          </a:xfrm>
        </p:grpSpPr>
        <p:sp>
          <p:nvSpPr>
            <p:cNvPr id="12" name="ZoneTexte 39">
              <a:extLst>
                <a:ext uri="{FF2B5EF4-FFF2-40B4-BE49-F238E27FC236}">
                  <a16:creationId xmlns:a16="http://schemas.microsoft.com/office/drawing/2014/main" id="{E63932E2-04FD-7B4E-9B06-47939D8C68E6}"/>
                </a:ext>
              </a:extLst>
            </p:cNvPr>
            <p:cNvSpPr txBox="1"/>
            <p:nvPr/>
          </p:nvSpPr>
          <p:spPr>
            <a:xfrm>
              <a:off x="885652" y="1071803"/>
              <a:ext cx="3322367" cy="338554"/>
            </a:xfrm>
            <a:prstGeom prst="rect">
              <a:avLst/>
            </a:prstGeom>
            <a:noFill/>
          </p:spPr>
          <p:txBody>
            <a:bodyPr wrap="square">
              <a:spAutoFit/>
            </a:bodyPr>
            <a:lstStyle/>
            <a:p>
              <a:r>
                <a:rPr lang="fr-FR" sz="1600" err="1"/>
                <a:t>What</a:t>
              </a:r>
              <a:r>
                <a:rPr lang="fr-FR" sz="1600"/>
                <a:t> type of opinion </a:t>
              </a:r>
              <a:r>
                <a:rPr lang="fr-FR" sz="1600" err="1"/>
                <a:t>should</a:t>
              </a:r>
              <a:r>
                <a:rPr lang="fr-FR" sz="1600"/>
                <a:t> </a:t>
              </a:r>
              <a:r>
                <a:rPr lang="fr-FR" sz="1600" err="1"/>
                <a:t>be</a:t>
              </a:r>
              <a:r>
                <a:rPr lang="fr-FR" sz="1600"/>
                <a:t> </a:t>
              </a:r>
              <a:r>
                <a:rPr lang="fr-FR" sz="1600" err="1"/>
                <a:t>favored</a:t>
              </a:r>
              <a:r>
                <a:rPr lang="fr-FR" sz="1600"/>
                <a:t>?</a:t>
              </a:r>
              <a:endParaRPr lang="fr-FR" sz="1600" b="1" u="sng">
                <a:solidFill>
                  <a:schemeClr val="bg1">
                    <a:lumMod val="50000"/>
                  </a:schemeClr>
                </a:solidFill>
                <a:latin typeface="Montserrat Medium" panose="00000600000000000000"/>
              </a:endParaRPr>
            </a:p>
          </p:txBody>
        </p:sp>
        <p:sp>
          <p:nvSpPr>
            <p:cNvPr id="13" name="ZoneTexte 40">
              <a:extLst>
                <a:ext uri="{FF2B5EF4-FFF2-40B4-BE49-F238E27FC236}">
                  <a16:creationId xmlns:a16="http://schemas.microsoft.com/office/drawing/2014/main" id="{5AEEB6DF-B702-1144-8007-0EF3EF4F171D}"/>
                </a:ext>
              </a:extLst>
            </p:cNvPr>
            <p:cNvSpPr txBox="1"/>
            <p:nvPr/>
          </p:nvSpPr>
          <p:spPr>
            <a:xfrm>
              <a:off x="885652" y="1410357"/>
              <a:ext cx="3459958" cy="738664"/>
            </a:xfrm>
            <a:prstGeom prst="rect">
              <a:avLst/>
            </a:prstGeom>
            <a:noFill/>
          </p:spPr>
          <p:txBody>
            <a:bodyPr wrap="square">
              <a:spAutoFit/>
            </a:bodyPr>
            <a:lstStyle/>
            <a:p>
              <a:pPr algn="just"/>
              <a:r>
                <a:rPr lang="fr-FR" sz="1400" err="1"/>
                <a:t>Reviewers</a:t>
              </a:r>
              <a:r>
                <a:rPr lang="fr-FR" sz="1400"/>
                <a:t> </a:t>
              </a:r>
              <a:r>
                <a:rPr lang="fr-FR" sz="1400" err="1"/>
                <a:t>can</a:t>
              </a:r>
              <a:r>
                <a:rPr lang="fr-FR" sz="1400"/>
                <a:t> vote to </a:t>
              </a:r>
              <a:r>
                <a:rPr lang="fr-FR" sz="1400" err="1"/>
                <a:t>democratically</a:t>
              </a:r>
              <a:r>
                <a:rPr lang="fr-FR" sz="1400"/>
                <a:t> </a:t>
              </a:r>
              <a:r>
                <a:rPr lang="fr-FR" sz="1400" err="1"/>
                <a:t>determine</a:t>
              </a:r>
              <a:r>
                <a:rPr lang="fr-FR" sz="1400"/>
                <a:t> how important the opinion of one type of </a:t>
              </a:r>
              <a:r>
                <a:rPr lang="fr-FR" sz="1400" err="1"/>
                <a:t>reviewer</a:t>
              </a:r>
              <a:r>
                <a:rPr lang="fr-FR" sz="1400"/>
                <a:t> </a:t>
              </a:r>
              <a:r>
                <a:rPr lang="fr-FR" sz="1400" err="1"/>
                <a:t>is</a:t>
              </a:r>
              <a:r>
                <a:rPr lang="fr-FR" sz="1400"/>
                <a:t> over </a:t>
              </a:r>
              <a:r>
                <a:rPr lang="fr-FR" sz="1400" err="1"/>
                <a:t>another</a:t>
              </a:r>
              <a:endParaRPr lang="fr-FR" sz="1400">
                <a:latin typeface="Montserrat Medium" panose="00000600000000000000"/>
              </a:endParaRPr>
            </a:p>
          </p:txBody>
        </p:sp>
      </p:grpSp>
      <p:grpSp>
        <p:nvGrpSpPr>
          <p:cNvPr id="14" name="Groupe 41">
            <a:extLst>
              <a:ext uri="{FF2B5EF4-FFF2-40B4-BE49-F238E27FC236}">
                <a16:creationId xmlns:a16="http://schemas.microsoft.com/office/drawing/2014/main" id="{0031D046-2084-8742-A10E-FDFBB7A20DAC}"/>
              </a:ext>
            </a:extLst>
          </p:cNvPr>
          <p:cNvGrpSpPr/>
          <p:nvPr/>
        </p:nvGrpSpPr>
        <p:grpSpPr>
          <a:xfrm>
            <a:off x="0" y="4348666"/>
            <a:ext cx="5170931" cy="589655"/>
            <a:chOff x="-2687" y="1071803"/>
            <a:chExt cx="4210706" cy="589655"/>
          </a:xfrm>
        </p:grpSpPr>
        <p:sp>
          <p:nvSpPr>
            <p:cNvPr id="15" name="ZoneTexte 42">
              <a:extLst>
                <a:ext uri="{FF2B5EF4-FFF2-40B4-BE49-F238E27FC236}">
                  <a16:creationId xmlns:a16="http://schemas.microsoft.com/office/drawing/2014/main" id="{4032B21A-2982-724A-94B0-CED9FCE01006}"/>
                </a:ext>
              </a:extLst>
            </p:cNvPr>
            <p:cNvSpPr txBox="1"/>
            <p:nvPr/>
          </p:nvSpPr>
          <p:spPr>
            <a:xfrm>
              <a:off x="885652" y="1071803"/>
              <a:ext cx="3322367" cy="338554"/>
            </a:xfrm>
            <a:prstGeom prst="rect">
              <a:avLst/>
            </a:prstGeom>
            <a:noFill/>
          </p:spPr>
          <p:txBody>
            <a:bodyPr wrap="square">
              <a:spAutoFit/>
            </a:bodyPr>
            <a:lstStyle/>
            <a:p>
              <a:pPr algn="r"/>
              <a:r>
                <a:rPr lang="fr-FR" sz="1600" err="1"/>
                <a:t>What</a:t>
              </a:r>
              <a:r>
                <a:rPr lang="fr-FR" sz="1600"/>
                <a:t> do </a:t>
              </a:r>
              <a:r>
                <a:rPr lang="fr-FR" sz="1600" err="1"/>
                <a:t>you</a:t>
              </a:r>
              <a:r>
                <a:rPr lang="fr-FR" sz="1600"/>
                <a:t> </a:t>
              </a:r>
              <a:r>
                <a:rPr lang="fr-FR" sz="1600" err="1"/>
                <a:t>think</a:t>
              </a:r>
              <a:r>
                <a:rPr lang="fr-FR" sz="1600"/>
                <a:t> about </a:t>
              </a:r>
              <a:r>
                <a:rPr lang="fr-FR" sz="1600" err="1"/>
                <a:t>this</a:t>
              </a:r>
              <a:r>
                <a:rPr lang="fr-FR" sz="1600"/>
                <a:t> </a:t>
              </a:r>
              <a:r>
                <a:rPr lang="fr-FR" sz="1600" err="1"/>
                <a:t>product</a:t>
              </a:r>
              <a:r>
                <a:rPr lang="fr-FR" sz="1600"/>
                <a:t> ?</a:t>
              </a:r>
              <a:endParaRPr lang="fr-FR" sz="1600" b="1" u="sng">
                <a:solidFill>
                  <a:schemeClr val="bg1">
                    <a:lumMod val="50000"/>
                  </a:schemeClr>
                </a:solidFill>
                <a:latin typeface="Montserrat Medium" panose="00000600000000000000"/>
              </a:endParaRPr>
            </a:p>
          </p:txBody>
        </p:sp>
        <p:sp>
          <p:nvSpPr>
            <p:cNvPr id="16" name="ZoneTexte 43">
              <a:extLst>
                <a:ext uri="{FF2B5EF4-FFF2-40B4-BE49-F238E27FC236}">
                  <a16:creationId xmlns:a16="http://schemas.microsoft.com/office/drawing/2014/main" id="{ABF19764-6B69-EB4D-B24D-D513D6CEC029}"/>
                </a:ext>
              </a:extLst>
            </p:cNvPr>
            <p:cNvSpPr txBox="1"/>
            <p:nvPr/>
          </p:nvSpPr>
          <p:spPr>
            <a:xfrm>
              <a:off x="-2687" y="1353681"/>
              <a:ext cx="4209155" cy="307777"/>
            </a:xfrm>
            <a:prstGeom prst="rect">
              <a:avLst/>
            </a:prstGeom>
            <a:noFill/>
          </p:spPr>
          <p:txBody>
            <a:bodyPr wrap="square">
              <a:spAutoFit/>
            </a:bodyPr>
            <a:lstStyle/>
            <a:p>
              <a:pPr algn="r"/>
              <a:r>
                <a:rPr lang="fr-FR" sz="1400" err="1"/>
                <a:t>Based</a:t>
              </a:r>
              <a:r>
                <a:rPr lang="fr-FR" sz="1400"/>
                <a:t> on </a:t>
              </a:r>
              <a:r>
                <a:rPr lang="fr-FR" sz="1400" err="1"/>
                <a:t>democratically</a:t>
              </a:r>
              <a:r>
                <a:rPr lang="fr-FR" sz="1400"/>
                <a:t> </a:t>
              </a:r>
              <a:r>
                <a:rPr lang="fr-FR" sz="1400" err="1"/>
                <a:t>voted</a:t>
              </a:r>
              <a:r>
                <a:rPr lang="fr-FR" sz="1400"/>
                <a:t> and </a:t>
              </a:r>
              <a:r>
                <a:rPr lang="fr-FR" sz="1400" err="1"/>
                <a:t>weighted</a:t>
              </a:r>
              <a:r>
                <a:rPr lang="fr-FR" sz="1400"/>
                <a:t> </a:t>
              </a:r>
              <a:r>
                <a:rPr lang="fr-FR" sz="1400" err="1"/>
                <a:t>criteria</a:t>
              </a:r>
              <a:endParaRPr lang="fr-FR" sz="1400" b="1">
                <a:solidFill>
                  <a:srgbClr val="0C428F"/>
                </a:solidFill>
                <a:latin typeface="Montserrat Medium" panose="00000600000000000000"/>
              </a:endParaRPr>
            </a:p>
          </p:txBody>
        </p:sp>
      </p:grpSp>
      <p:sp>
        <p:nvSpPr>
          <p:cNvPr id="17" name="ZoneTexte 44">
            <a:extLst>
              <a:ext uri="{FF2B5EF4-FFF2-40B4-BE49-F238E27FC236}">
                <a16:creationId xmlns:a16="http://schemas.microsoft.com/office/drawing/2014/main" id="{5EF43448-D6E9-174F-9036-2CBDA0D60016}"/>
              </a:ext>
            </a:extLst>
          </p:cNvPr>
          <p:cNvSpPr txBox="1"/>
          <p:nvPr/>
        </p:nvSpPr>
        <p:spPr>
          <a:xfrm>
            <a:off x="3781840" y="2133850"/>
            <a:ext cx="2792895" cy="523220"/>
          </a:xfrm>
          <a:prstGeom prst="rect">
            <a:avLst/>
          </a:prstGeom>
          <a:noFill/>
        </p:spPr>
        <p:txBody>
          <a:bodyPr wrap="square">
            <a:spAutoFit/>
          </a:bodyPr>
          <a:lstStyle/>
          <a:p>
            <a:pPr algn="ctr"/>
            <a:r>
              <a:rPr lang="fr-FR" sz="1400"/>
              <a:t>Democratic construction of the </a:t>
            </a:r>
            <a:r>
              <a:rPr lang="fr-FR" sz="1400" err="1"/>
              <a:t>evaluation</a:t>
            </a:r>
            <a:r>
              <a:rPr lang="fr-FR" sz="1400"/>
              <a:t> </a:t>
            </a:r>
            <a:r>
              <a:rPr lang="fr-FR" sz="1400" err="1"/>
              <a:t>method</a:t>
            </a:r>
            <a:endParaRPr lang="fr-FR" sz="1400" i="1">
              <a:latin typeface="Montserrat Medium" panose="00000600000000000000"/>
            </a:endParaRPr>
          </a:p>
        </p:txBody>
      </p:sp>
      <p:sp>
        <p:nvSpPr>
          <p:cNvPr id="18" name="Flèche : droite 45">
            <a:extLst>
              <a:ext uri="{FF2B5EF4-FFF2-40B4-BE49-F238E27FC236}">
                <a16:creationId xmlns:a16="http://schemas.microsoft.com/office/drawing/2014/main" id="{5122CDF8-A15F-884C-A180-2CD1AD337086}"/>
              </a:ext>
            </a:extLst>
          </p:cNvPr>
          <p:cNvSpPr/>
          <p:nvPr/>
        </p:nvSpPr>
        <p:spPr>
          <a:xfrm>
            <a:off x="4038748" y="1703330"/>
            <a:ext cx="2427233" cy="409576"/>
          </a:xfrm>
          <a:prstGeom prst="rightArrow">
            <a:avLst/>
          </a:prstGeom>
          <a:solidFill>
            <a:srgbClr val="7F7F7F"/>
          </a:solidFill>
          <a:ln>
            <a:solidFill>
              <a:srgbClr val="0C4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46">
            <a:extLst>
              <a:ext uri="{FF2B5EF4-FFF2-40B4-BE49-F238E27FC236}">
                <a16:creationId xmlns:a16="http://schemas.microsoft.com/office/drawing/2014/main" id="{E6228E4D-CBE6-3540-A699-6BA065656699}"/>
              </a:ext>
            </a:extLst>
          </p:cNvPr>
          <p:cNvSpPr txBox="1"/>
          <p:nvPr/>
        </p:nvSpPr>
        <p:spPr>
          <a:xfrm>
            <a:off x="5400483" y="4839993"/>
            <a:ext cx="1272209" cy="954107"/>
          </a:xfrm>
          <a:prstGeom prst="rect">
            <a:avLst/>
          </a:prstGeom>
          <a:noFill/>
        </p:spPr>
        <p:txBody>
          <a:bodyPr wrap="square">
            <a:spAutoFit/>
          </a:bodyPr>
          <a:lstStyle/>
          <a:p>
            <a:pPr algn="ctr"/>
            <a:r>
              <a:rPr lang="fr-FR" sz="1400" i="1">
                <a:latin typeface="Montserrat Medium" panose="00000600000000000000"/>
              </a:rPr>
              <a:t>Survey  of opinions and </a:t>
            </a:r>
            <a:r>
              <a:rPr lang="fr-FR" sz="1400" i="1" err="1">
                <a:latin typeface="Montserrat Medium" panose="00000600000000000000"/>
              </a:rPr>
              <a:t>their</a:t>
            </a:r>
            <a:r>
              <a:rPr lang="fr-FR" sz="1400" i="1">
                <a:latin typeface="Montserrat Medium" panose="00000600000000000000"/>
              </a:rPr>
              <a:t> </a:t>
            </a:r>
            <a:r>
              <a:rPr lang="fr-FR" sz="1400" i="1" err="1">
                <a:latin typeface="Montserrat Medium" panose="00000600000000000000"/>
              </a:rPr>
              <a:t>determinants</a:t>
            </a:r>
            <a:r>
              <a:rPr lang="fr-FR" sz="1400" i="1">
                <a:latin typeface="Montserrat Medium" panose="00000600000000000000"/>
              </a:rPr>
              <a:t> </a:t>
            </a:r>
          </a:p>
        </p:txBody>
      </p:sp>
      <p:sp>
        <p:nvSpPr>
          <p:cNvPr id="20" name="Flèche : droite 48">
            <a:extLst>
              <a:ext uri="{FF2B5EF4-FFF2-40B4-BE49-F238E27FC236}">
                <a16:creationId xmlns:a16="http://schemas.microsoft.com/office/drawing/2014/main" id="{19C1AE57-9759-0045-BBA0-1E3E39539C2A}"/>
              </a:ext>
            </a:extLst>
          </p:cNvPr>
          <p:cNvSpPr/>
          <p:nvPr/>
        </p:nvSpPr>
        <p:spPr>
          <a:xfrm rot="10800000">
            <a:off x="5339900" y="4467044"/>
            <a:ext cx="1237300" cy="409576"/>
          </a:xfrm>
          <a:prstGeom prst="rightArrow">
            <a:avLst/>
          </a:prstGeom>
          <a:solidFill>
            <a:srgbClr val="7F7F7F"/>
          </a:solidFill>
          <a:ln>
            <a:solidFill>
              <a:srgbClr val="0C4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roite 52">
            <a:extLst>
              <a:ext uri="{FF2B5EF4-FFF2-40B4-BE49-F238E27FC236}">
                <a16:creationId xmlns:a16="http://schemas.microsoft.com/office/drawing/2014/main" id="{A80BC266-0B81-CA4B-9772-D60C6EB6412A}"/>
              </a:ext>
            </a:extLst>
          </p:cNvPr>
          <p:cNvSpPr/>
          <p:nvPr/>
        </p:nvSpPr>
        <p:spPr>
          <a:xfrm rot="5400000">
            <a:off x="3087079" y="5362687"/>
            <a:ext cx="704605" cy="409576"/>
          </a:xfrm>
          <a:prstGeom prst="rightArrow">
            <a:avLst/>
          </a:prstGeom>
          <a:solidFill>
            <a:srgbClr val="7F7F7F"/>
          </a:solidFill>
          <a:ln>
            <a:solidFill>
              <a:srgbClr val="0C4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53">
            <a:extLst>
              <a:ext uri="{FF2B5EF4-FFF2-40B4-BE49-F238E27FC236}">
                <a16:creationId xmlns:a16="http://schemas.microsoft.com/office/drawing/2014/main" id="{6AAAC302-CFFC-3B4F-B1F0-D0B6E69299B1}"/>
              </a:ext>
            </a:extLst>
          </p:cNvPr>
          <p:cNvSpPr txBox="1"/>
          <p:nvPr/>
        </p:nvSpPr>
        <p:spPr>
          <a:xfrm>
            <a:off x="551194" y="5333551"/>
            <a:ext cx="2763948" cy="307777"/>
          </a:xfrm>
          <a:prstGeom prst="rect">
            <a:avLst/>
          </a:prstGeom>
          <a:noFill/>
        </p:spPr>
        <p:txBody>
          <a:bodyPr wrap="square">
            <a:spAutoFit/>
          </a:bodyPr>
          <a:lstStyle/>
          <a:p>
            <a:pPr algn="r"/>
            <a:r>
              <a:rPr lang="fr-FR" sz="1400" err="1"/>
              <a:t>Patented</a:t>
            </a:r>
            <a:r>
              <a:rPr lang="fr-FR" sz="1400"/>
              <a:t> </a:t>
            </a:r>
            <a:r>
              <a:rPr lang="fr-FR" sz="1400" err="1"/>
              <a:t>XValuator</a:t>
            </a:r>
            <a:r>
              <a:rPr lang="fr-FR" sz="1400"/>
              <a:t> </a:t>
            </a:r>
            <a:r>
              <a:rPr lang="fr-FR" sz="1400" err="1"/>
              <a:t>algorithm</a:t>
            </a:r>
            <a:endParaRPr lang="fr-FR" sz="1400" i="1">
              <a:latin typeface="Montserrat Medium" panose="00000600000000000000"/>
            </a:endParaRPr>
          </a:p>
        </p:txBody>
      </p:sp>
      <p:sp>
        <p:nvSpPr>
          <p:cNvPr id="23" name="ZoneTexte 54">
            <a:extLst>
              <a:ext uri="{FF2B5EF4-FFF2-40B4-BE49-F238E27FC236}">
                <a16:creationId xmlns:a16="http://schemas.microsoft.com/office/drawing/2014/main" id="{47795C4A-48FF-F64C-8D7B-C80FC738E00B}"/>
              </a:ext>
            </a:extLst>
          </p:cNvPr>
          <p:cNvSpPr txBox="1"/>
          <p:nvPr/>
        </p:nvSpPr>
        <p:spPr>
          <a:xfrm>
            <a:off x="1878676" y="6036558"/>
            <a:ext cx="2429535" cy="338554"/>
          </a:xfrm>
          <a:prstGeom prst="rect">
            <a:avLst/>
          </a:prstGeom>
          <a:noFill/>
        </p:spPr>
        <p:txBody>
          <a:bodyPr wrap="square">
            <a:spAutoFit/>
          </a:bodyPr>
          <a:lstStyle/>
          <a:p>
            <a:pPr algn="ctr"/>
            <a:r>
              <a:rPr lang="fr-FR" sz="1600"/>
              <a:t>Democratic </a:t>
            </a:r>
            <a:r>
              <a:rPr lang="fr-FR" sz="1600" err="1"/>
              <a:t>Like</a:t>
            </a:r>
            <a:r>
              <a:rPr lang="fr-FR" sz="1600"/>
              <a:t> Score</a:t>
            </a:r>
            <a:endParaRPr lang="fr-FR" sz="1600" b="1" u="sng">
              <a:solidFill>
                <a:schemeClr val="bg1">
                  <a:lumMod val="50000"/>
                </a:schemeClr>
              </a:solidFill>
              <a:latin typeface="Montserrat Medium" panose="00000600000000000000"/>
            </a:endParaRPr>
          </a:p>
        </p:txBody>
      </p:sp>
      <p:sp>
        <p:nvSpPr>
          <p:cNvPr id="24" name="Rectangle 2">
            <a:extLst>
              <a:ext uri="{FF2B5EF4-FFF2-40B4-BE49-F238E27FC236}">
                <a16:creationId xmlns:a16="http://schemas.microsoft.com/office/drawing/2014/main" id="{5C9C4C65-C76F-2149-9250-1CDE4F8F164E}"/>
              </a:ext>
            </a:extLst>
          </p:cNvPr>
          <p:cNvSpPr>
            <a:spLocks noChangeArrowheads="1"/>
          </p:cNvSpPr>
          <p:nvPr/>
        </p:nvSpPr>
        <p:spPr bwMode="auto">
          <a:xfrm>
            <a:off x="1090919" y="334455"/>
            <a:ext cx="10099606"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1" i="0" u="none" strike="noStrike" cap="none" normalizeH="0" baseline="0" dirty="0">
                <a:ln>
                  <a:noFill/>
                </a:ln>
                <a:solidFill>
                  <a:schemeClr val="tx1"/>
                </a:solidFill>
                <a:effectLst/>
                <a:latin typeface="inherit"/>
              </a:rPr>
              <a:t>Our innovation – the </a:t>
            </a:r>
            <a:r>
              <a:rPr kumimoji="0" lang="fr-FR" altLang="fr-FR" sz="2100" b="1" i="0" u="none" strike="noStrike" cap="none" normalizeH="0" baseline="0" dirty="0" err="1">
                <a:ln>
                  <a:noFill/>
                </a:ln>
                <a:solidFill>
                  <a:schemeClr val="tx1"/>
                </a:solidFill>
                <a:effectLst/>
                <a:latin typeface="inherit"/>
              </a:rPr>
              <a:t>democratic</a:t>
            </a:r>
            <a:r>
              <a:rPr kumimoji="0" lang="fr-FR" altLang="fr-FR" sz="2100" b="1" i="0" u="none" strike="noStrike" cap="none" normalizeH="0" baseline="0" dirty="0">
                <a:ln>
                  <a:noFill/>
                </a:ln>
                <a:solidFill>
                  <a:schemeClr val="tx1"/>
                </a:solidFill>
                <a:effectLst/>
                <a:latin typeface="inherit"/>
              </a:rPr>
              <a:t> construction of </a:t>
            </a:r>
            <a:r>
              <a:rPr kumimoji="0" lang="fr-FR" altLang="fr-FR" sz="2100" b="1" i="0" u="none" strike="noStrike" cap="none" normalizeH="0" baseline="0" dirty="0" err="1">
                <a:ln>
                  <a:noFill/>
                </a:ln>
                <a:solidFill>
                  <a:schemeClr val="tx1"/>
                </a:solidFill>
                <a:effectLst/>
                <a:latin typeface="inherit"/>
              </a:rPr>
              <a:t>democratic</a:t>
            </a:r>
            <a:r>
              <a:rPr kumimoji="0" lang="fr-FR" altLang="fr-FR" sz="2100" b="1" i="0" u="none" strike="noStrike" cap="none" normalizeH="0" baseline="0" dirty="0">
                <a:ln>
                  <a:noFill/>
                </a:ln>
                <a:solidFill>
                  <a:schemeClr val="tx1"/>
                </a:solidFill>
                <a:effectLst/>
                <a:latin typeface="inherit"/>
              </a:rPr>
              <a:t> and relevant </a:t>
            </a:r>
            <a:r>
              <a:rPr kumimoji="0" lang="fr-FR" altLang="fr-FR" sz="2100" b="1" i="0" u="none" strike="noStrike" cap="none" normalizeH="0" baseline="0" dirty="0" err="1">
                <a:ln>
                  <a:noFill/>
                </a:ln>
                <a:solidFill>
                  <a:schemeClr val="tx1"/>
                </a:solidFill>
                <a:effectLst/>
                <a:latin typeface="inherit"/>
              </a:rPr>
              <a:t>scoring</a:t>
            </a:r>
            <a:r>
              <a:rPr kumimoji="0" lang="fr-FR" altLang="fr-FR" sz="2100" b="1" i="0" u="none" strike="noStrike" cap="none" normalizeH="0" baseline="0" dirty="0">
                <a:ln>
                  <a:noFill/>
                </a:ln>
                <a:solidFill>
                  <a:schemeClr val="tx1"/>
                </a:solidFill>
                <a:effectLst/>
                <a:latin typeface="inherit"/>
              </a:rPr>
              <a:t> </a:t>
            </a:r>
            <a:r>
              <a:rPr kumimoji="0" lang="fr-FR" altLang="fr-FR" sz="2100" b="1" i="0" u="none" strike="noStrike" cap="none" normalizeH="0" baseline="0" dirty="0" err="1">
                <a:ln>
                  <a:noFill/>
                </a:ln>
                <a:solidFill>
                  <a:schemeClr val="tx1"/>
                </a:solidFill>
                <a:effectLst/>
                <a:latin typeface="inherit"/>
              </a:rPr>
              <a:t>methods</a:t>
            </a:r>
            <a:endParaRPr kumimoji="0" lang="fr-FR" altLang="fr-FR" sz="11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5" name="Image 2">
            <a:extLst>
              <a:ext uri="{FF2B5EF4-FFF2-40B4-BE49-F238E27FC236}">
                <a16:creationId xmlns:a16="http://schemas.microsoft.com/office/drawing/2014/main" id="{02EF6626-5C2C-5545-BBF1-08BCBFF19D58}"/>
              </a:ext>
            </a:extLst>
          </p:cNvPr>
          <p:cNvPicPr>
            <a:picLocks noChangeAspect="1"/>
          </p:cNvPicPr>
          <p:nvPr/>
        </p:nvPicPr>
        <p:blipFill>
          <a:blip r:embed="rId2"/>
          <a:stretch>
            <a:fillRect/>
          </a:stretch>
        </p:blipFill>
        <p:spPr>
          <a:xfrm>
            <a:off x="1704900" y="2129249"/>
            <a:ext cx="879613" cy="879613"/>
          </a:xfrm>
          <a:prstGeom prst="rect">
            <a:avLst/>
          </a:prstGeom>
        </p:spPr>
      </p:pic>
      <p:pic>
        <p:nvPicPr>
          <p:cNvPr id="26" name="Image 11">
            <a:extLst>
              <a:ext uri="{FF2B5EF4-FFF2-40B4-BE49-F238E27FC236}">
                <a16:creationId xmlns:a16="http://schemas.microsoft.com/office/drawing/2014/main" id="{39ACE6A7-19AF-9B41-AE6E-800A9A141127}"/>
              </a:ext>
            </a:extLst>
          </p:cNvPr>
          <p:cNvPicPr>
            <a:picLocks noChangeAspect="1"/>
          </p:cNvPicPr>
          <p:nvPr/>
        </p:nvPicPr>
        <p:blipFill>
          <a:blip r:embed="rId3"/>
          <a:stretch>
            <a:fillRect/>
          </a:stretch>
        </p:blipFill>
        <p:spPr>
          <a:xfrm flipH="1">
            <a:off x="4308211" y="5869508"/>
            <a:ext cx="860815" cy="860815"/>
          </a:xfrm>
          <a:prstGeom prst="rect">
            <a:avLst/>
          </a:prstGeom>
        </p:spPr>
      </p:pic>
    </p:spTree>
    <p:extLst>
      <p:ext uri="{BB962C8B-B14F-4D97-AF65-F5344CB8AC3E}">
        <p14:creationId xmlns:p14="http://schemas.microsoft.com/office/powerpoint/2010/main" val="381236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4">
            <a:extLst>
              <a:ext uri="{FF2B5EF4-FFF2-40B4-BE49-F238E27FC236}">
                <a16:creationId xmlns:a16="http://schemas.microsoft.com/office/drawing/2014/main" id="{7A54766D-7046-8649-9428-3501F9D2D7A6}"/>
              </a:ext>
            </a:extLst>
          </p:cNvPr>
          <p:cNvSpPr txBox="1"/>
          <p:nvPr/>
        </p:nvSpPr>
        <p:spPr>
          <a:xfrm>
            <a:off x="837179" y="219884"/>
            <a:ext cx="9416255" cy="461665"/>
          </a:xfrm>
          <a:prstGeom prst="rect">
            <a:avLst/>
          </a:prstGeom>
          <a:noFill/>
        </p:spPr>
        <p:txBody>
          <a:bodyPr wrap="square" rtlCol="0">
            <a:spAutoFit/>
          </a:bodyPr>
          <a:lstStyle/>
          <a:p>
            <a:r>
              <a:rPr lang="fr-FR" sz="2400" b="1" dirty="0" err="1"/>
              <a:t>What</a:t>
            </a:r>
            <a:r>
              <a:rPr lang="fr-FR" sz="2400" b="1" dirty="0"/>
              <a:t> </a:t>
            </a:r>
            <a:r>
              <a:rPr lang="fr-FR" sz="2400" b="1" dirty="0" err="1"/>
              <a:t>this</a:t>
            </a:r>
            <a:r>
              <a:rPr lang="fr-FR" sz="2400" b="1" dirty="0"/>
              <a:t> </a:t>
            </a:r>
            <a:r>
              <a:rPr lang="fr-FR" sz="2400" b="1" dirty="0" err="1"/>
              <a:t>gives</a:t>
            </a:r>
            <a:r>
              <a:rPr lang="fr-FR" sz="2400" b="1" dirty="0"/>
              <a:t> in practice on </a:t>
            </a:r>
            <a:r>
              <a:rPr lang="fr-FR" sz="2400" b="1" dirty="0" err="1"/>
              <a:t>our</a:t>
            </a:r>
            <a:r>
              <a:rPr lang="fr-FR" sz="2400" b="1" dirty="0"/>
              <a:t> </a:t>
            </a:r>
            <a:r>
              <a:rPr lang="fr-FR" sz="2400" b="1" dirty="0" err="1"/>
              <a:t>example</a:t>
            </a:r>
            <a:endParaRPr lang="fr-FR" sz="2400" b="1" dirty="0">
              <a:solidFill>
                <a:srgbClr val="0C428F"/>
              </a:solidFill>
              <a:latin typeface="Montserrat Medium" panose="00000600000000000000"/>
            </a:endParaRPr>
          </a:p>
        </p:txBody>
      </p:sp>
      <p:grpSp>
        <p:nvGrpSpPr>
          <p:cNvPr id="3" name="Groupe 8">
            <a:extLst>
              <a:ext uri="{FF2B5EF4-FFF2-40B4-BE49-F238E27FC236}">
                <a16:creationId xmlns:a16="http://schemas.microsoft.com/office/drawing/2014/main" id="{39614FD2-7274-0243-82F9-2EBA715FF0AF}"/>
              </a:ext>
            </a:extLst>
          </p:cNvPr>
          <p:cNvGrpSpPr/>
          <p:nvPr/>
        </p:nvGrpSpPr>
        <p:grpSpPr>
          <a:xfrm>
            <a:off x="837178" y="850753"/>
            <a:ext cx="4940208" cy="2975706"/>
            <a:chOff x="885652" y="218904"/>
            <a:chExt cx="3696287" cy="2975706"/>
          </a:xfrm>
        </p:grpSpPr>
        <p:sp>
          <p:nvSpPr>
            <p:cNvPr id="4" name="ZoneTexte 20">
              <a:extLst>
                <a:ext uri="{FF2B5EF4-FFF2-40B4-BE49-F238E27FC236}">
                  <a16:creationId xmlns:a16="http://schemas.microsoft.com/office/drawing/2014/main" id="{750846A2-E048-2D46-85CF-583EC674AA33}"/>
                </a:ext>
              </a:extLst>
            </p:cNvPr>
            <p:cNvSpPr txBox="1"/>
            <p:nvPr/>
          </p:nvSpPr>
          <p:spPr>
            <a:xfrm>
              <a:off x="885653" y="218904"/>
              <a:ext cx="3696286" cy="1200329"/>
            </a:xfrm>
            <a:prstGeom prst="rect">
              <a:avLst/>
            </a:prstGeom>
            <a:noFill/>
          </p:spPr>
          <p:txBody>
            <a:bodyPr wrap="square">
              <a:spAutoFit/>
            </a:bodyPr>
            <a:lstStyle/>
            <a:p>
              <a:br>
                <a:rPr lang="fr-FR" sz="1600" dirty="0"/>
              </a:br>
              <a:r>
                <a:rPr lang="fr-FR" dirty="0" err="1"/>
                <a:t>Classic</a:t>
              </a:r>
              <a:r>
                <a:rPr lang="fr-FR" dirty="0"/>
                <a:t> notation in E-commerce, </a:t>
              </a:r>
              <a:r>
                <a:rPr lang="fr-FR" dirty="0" err="1"/>
                <a:t>purchasing</a:t>
              </a:r>
              <a:r>
                <a:rPr lang="fr-FR" dirty="0"/>
                <a:t> groups, </a:t>
              </a:r>
              <a:r>
                <a:rPr lang="fr-FR" dirty="0" err="1"/>
                <a:t>customer</a:t>
              </a:r>
              <a:r>
                <a:rPr lang="fr-FR" dirty="0"/>
                <a:t> </a:t>
              </a:r>
              <a:r>
                <a:rPr lang="fr-FR" dirty="0" err="1"/>
                <a:t>experiences</a:t>
              </a:r>
              <a:r>
                <a:rPr lang="fr-FR" dirty="0"/>
                <a:t>, </a:t>
              </a:r>
              <a:endParaRPr lang="fr-FR" sz="1600" b="1" u="sng" dirty="0">
                <a:solidFill>
                  <a:schemeClr val="bg1">
                    <a:lumMod val="50000"/>
                  </a:schemeClr>
                </a:solidFill>
                <a:latin typeface="Montserrat Medium" panose="00000600000000000000"/>
              </a:endParaRPr>
            </a:p>
          </p:txBody>
        </p:sp>
        <p:sp>
          <p:nvSpPr>
            <p:cNvPr id="5" name="ZoneTexte 19">
              <a:extLst>
                <a:ext uri="{FF2B5EF4-FFF2-40B4-BE49-F238E27FC236}">
                  <a16:creationId xmlns:a16="http://schemas.microsoft.com/office/drawing/2014/main" id="{D43C5A72-8135-1A46-BDF5-2252F754D7AF}"/>
                </a:ext>
              </a:extLst>
            </p:cNvPr>
            <p:cNvSpPr txBox="1"/>
            <p:nvPr/>
          </p:nvSpPr>
          <p:spPr>
            <a:xfrm>
              <a:off x="885652" y="1303142"/>
              <a:ext cx="3577380" cy="954107"/>
            </a:xfrm>
            <a:prstGeom prst="rect">
              <a:avLst/>
            </a:prstGeom>
            <a:noFill/>
          </p:spPr>
          <p:txBody>
            <a:bodyPr wrap="square">
              <a:spAutoFit/>
            </a:bodyPr>
            <a:lstStyle/>
            <a:p>
              <a:pPr algn="just"/>
              <a:r>
                <a:rPr lang="fr-FR" sz="1400" dirty="0" err="1"/>
                <a:t>Paid</a:t>
              </a:r>
              <a:r>
                <a:rPr lang="fr-FR" sz="1400" dirty="0"/>
                <a:t> </a:t>
              </a:r>
              <a:r>
                <a:rPr lang="fr-FR" sz="1400" dirty="0" err="1"/>
                <a:t>reviewers</a:t>
              </a:r>
              <a:r>
                <a:rPr lang="fr-FR" sz="1400" dirty="0"/>
                <a:t>: 50 positive </a:t>
              </a:r>
              <a:r>
                <a:rPr lang="fr-FR" sz="1400" dirty="0" err="1"/>
                <a:t>reviews</a:t>
              </a:r>
              <a:r>
                <a:rPr lang="fr-FR" sz="1400" dirty="0"/>
                <a:t> </a:t>
              </a:r>
            </a:p>
            <a:p>
              <a:pPr algn="just"/>
              <a:endParaRPr lang="fr-FR" sz="1400" dirty="0"/>
            </a:p>
            <a:p>
              <a:pPr algn="just"/>
              <a:r>
                <a:rPr lang="fr-FR" sz="1400" dirty="0"/>
                <a:t>Real </a:t>
              </a:r>
              <a:r>
                <a:rPr lang="fr-FR" sz="1400" dirty="0" err="1"/>
                <a:t>customers</a:t>
              </a:r>
              <a:r>
                <a:rPr lang="fr-FR" sz="1400" dirty="0"/>
                <a:t>: 10 positive </a:t>
              </a:r>
              <a:r>
                <a:rPr lang="fr-FR" sz="1400" dirty="0" err="1"/>
                <a:t>reviews</a:t>
              </a:r>
              <a:r>
                <a:rPr lang="fr-FR" sz="1400" dirty="0"/>
                <a:t>, 40 </a:t>
              </a:r>
              <a:r>
                <a:rPr lang="fr-FR" sz="1400" dirty="0" err="1"/>
                <a:t>negative</a:t>
              </a:r>
              <a:r>
                <a:rPr lang="fr-FR" sz="1400" dirty="0"/>
                <a:t> </a:t>
              </a:r>
              <a:r>
                <a:rPr lang="fr-FR" sz="1400" dirty="0" err="1"/>
                <a:t>reviews</a:t>
              </a:r>
              <a:endParaRPr lang="fr-FR" sz="1400" dirty="0">
                <a:latin typeface="Montserrat Medium" panose="00000600000000000000"/>
              </a:endParaRPr>
            </a:p>
          </p:txBody>
        </p:sp>
        <p:sp>
          <p:nvSpPr>
            <p:cNvPr id="6" name="ZoneTexte 22">
              <a:extLst>
                <a:ext uri="{FF2B5EF4-FFF2-40B4-BE49-F238E27FC236}">
                  <a16:creationId xmlns:a16="http://schemas.microsoft.com/office/drawing/2014/main" id="{658DBC2E-FA28-0D42-B2E6-83F965E47204}"/>
                </a:ext>
              </a:extLst>
            </p:cNvPr>
            <p:cNvSpPr txBox="1"/>
            <p:nvPr/>
          </p:nvSpPr>
          <p:spPr>
            <a:xfrm>
              <a:off x="885652" y="2671390"/>
              <a:ext cx="3577380" cy="523220"/>
            </a:xfrm>
            <a:prstGeom prst="rect">
              <a:avLst/>
            </a:prstGeom>
            <a:noFill/>
          </p:spPr>
          <p:txBody>
            <a:bodyPr wrap="square">
              <a:spAutoFit/>
            </a:bodyPr>
            <a:lstStyle/>
            <a:p>
              <a:pPr algn="just"/>
              <a:r>
                <a:rPr lang="fr-FR" sz="1400" dirty="0"/>
                <a:t>Rating </a:t>
              </a:r>
              <a:r>
                <a:rPr lang="fr-FR" sz="1400" dirty="0" err="1"/>
                <a:t>obtained</a:t>
              </a:r>
              <a:r>
                <a:rPr lang="fr-FR" sz="1400" dirty="0"/>
                <a:t>: 60% positive </a:t>
              </a:r>
              <a:r>
                <a:rPr lang="fr-FR" sz="1400" dirty="0" err="1"/>
                <a:t>reviews</a:t>
              </a:r>
              <a:r>
                <a:rPr lang="fr-FR" sz="1400" dirty="0"/>
                <a:t> </a:t>
              </a:r>
            </a:p>
            <a:p>
              <a:pPr algn="just"/>
              <a:r>
                <a:rPr lang="fr-FR" sz="1400" dirty="0"/>
                <a:t>Reality: 80% of </a:t>
              </a:r>
              <a:r>
                <a:rPr lang="fr-FR" sz="1400" dirty="0" err="1"/>
                <a:t>customers</a:t>
              </a:r>
              <a:r>
                <a:rPr lang="fr-FR" sz="1400" dirty="0"/>
                <a:t> are </a:t>
              </a:r>
              <a:r>
                <a:rPr lang="fr-FR" sz="1400" dirty="0" err="1"/>
                <a:t>unsatisfied</a:t>
              </a:r>
              <a:endParaRPr lang="fr-FR" sz="1400" b="1" dirty="0">
                <a:solidFill>
                  <a:srgbClr val="0C428F"/>
                </a:solidFill>
                <a:latin typeface="Montserrat Medium" panose="00000600000000000000"/>
              </a:endParaRPr>
            </a:p>
          </p:txBody>
        </p:sp>
        <p:sp>
          <p:nvSpPr>
            <p:cNvPr id="7" name="ZoneTexte 24">
              <a:extLst>
                <a:ext uri="{FF2B5EF4-FFF2-40B4-BE49-F238E27FC236}">
                  <a16:creationId xmlns:a16="http://schemas.microsoft.com/office/drawing/2014/main" id="{355E1008-98F1-A249-B324-287D3091867A}"/>
                </a:ext>
              </a:extLst>
            </p:cNvPr>
            <p:cNvSpPr txBox="1"/>
            <p:nvPr/>
          </p:nvSpPr>
          <p:spPr>
            <a:xfrm>
              <a:off x="885652" y="2204004"/>
              <a:ext cx="3577380" cy="307777"/>
            </a:xfrm>
            <a:prstGeom prst="rect">
              <a:avLst/>
            </a:prstGeom>
            <a:noFill/>
          </p:spPr>
          <p:txBody>
            <a:bodyPr wrap="square">
              <a:spAutoFit/>
            </a:bodyPr>
            <a:lstStyle/>
            <a:p>
              <a:pPr algn="just"/>
              <a:r>
                <a:rPr lang="fr-FR" sz="1400"/>
                <a:t>No </a:t>
              </a:r>
              <a:r>
                <a:rPr lang="fr-FR" sz="1400" err="1"/>
                <a:t>weighting</a:t>
              </a:r>
              <a:endParaRPr lang="fr-FR" sz="1400" b="1">
                <a:latin typeface="Montserrat Medium" panose="00000600000000000000"/>
              </a:endParaRPr>
            </a:p>
          </p:txBody>
        </p:sp>
      </p:grpSp>
      <p:sp>
        <p:nvSpPr>
          <p:cNvPr id="8" name="Flèche : droite 9">
            <a:extLst>
              <a:ext uri="{FF2B5EF4-FFF2-40B4-BE49-F238E27FC236}">
                <a16:creationId xmlns:a16="http://schemas.microsoft.com/office/drawing/2014/main" id="{898B15B0-FB1F-764C-9A49-F176DF8859E2}"/>
              </a:ext>
            </a:extLst>
          </p:cNvPr>
          <p:cNvSpPr/>
          <p:nvPr/>
        </p:nvSpPr>
        <p:spPr>
          <a:xfrm>
            <a:off x="5710165" y="1065491"/>
            <a:ext cx="1328125" cy="2995048"/>
          </a:xfrm>
          <a:prstGeom prst="rightArrow">
            <a:avLst/>
          </a:prstGeom>
          <a:solidFill>
            <a:srgbClr val="7F7F7F"/>
          </a:solidFill>
          <a:ln>
            <a:solidFill>
              <a:srgbClr val="0C4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35">
            <a:extLst>
              <a:ext uri="{FF2B5EF4-FFF2-40B4-BE49-F238E27FC236}">
                <a16:creationId xmlns:a16="http://schemas.microsoft.com/office/drawing/2014/main" id="{18B1D6F5-0659-CC47-9F23-6B58B5BD3356}"/>
              </a:ext>
            </a:extLst>
          </p:cNvPr>
          <p:cNvSpPr txBox="1"/>
          <p:nvPr/>
        </p:nvSpPr>
        <p:spPr>
          <a:xfrm>
            <a:off x="837178" y="6069997"/>
            <a:ext cx="10767388" cy="530145"/>
          </a:xfrm>
          <a:prstGeom prst="rect">
            <a:avLst/>
          </a:prstGeom>
          <a:noFill/>
        </p:spPr>
        <p:txBody>
          <a:bodyPr wrap="square">
            <a:spAutoFit/>
          </a:bodyPr>
          <a:lstStyle/>
          <a:p>
            <a:pPr algn="ctr">
              <a:lnSpc>
                <a:spcPct val="150000"/>
              </a:lnSpc>
            </a:pPr>
            <a:r>
              <a:rPr lang="fr-FR" sz="1000" dirty="0"/>
              <a:t>Our </a:t>
            </a:r>
            <a:r>
              <a:rPr lang="fr-FR" sz="1000" dirty="0" err="1"/>
              <a:t>patented</a:t>
            </a:r>
            <a:r>
              <a:rPr lang="fr-FR" sz="1000" dirty="0"/>
              <a:t> </a:t>
            </a:r>
            <a:r>
              <a:rPr lang="fr-FR" sz="1000" dirty="0" err="1"/>
              <a:t>method</a:t>
            </a:r>
            <a:r>
              <a:rPr lang="fr-FR" sz="1000" dirty="0"/>
              <a:t> of </a:t>
            </a:r>
            <a:r>
              <a:rPr lang="fr-FR" sz="1000" dirty="0" err="1"/>
              <a:t>democratic</a:t>
            </a:r>
            <a:r>
              <a:rPr lang="fr-FR" sz="1000" dirty="0"/>
              <a:t> </a:t>
            </a:r>
            <a:r>
              <a:rPr lang="fr-FR" sz="1000" dirty="0" err="1"/>
              <a:t>weighting</a:t>
            </a:r>
            <a:r>
              <a:rPr lang="fr-FR" sz="1000" dirty="0"/>
              <a:t> of </a:t>
            </a:r>
            <a:r>
              <a:rPr lang="fr-FR" sz="1000" dirty="0" err="1"/>
              <a:t>everyone's</a:t>
            </a:r>
            <a:r>
              <a:rPr lang="fr-FR" sz="1000" dirty="0"/>
              <a:t> opinions in real time and content on all </a:t>
            </a:r>
            <a:r>
              <a:rPr lang="fr-FR" sz="1000" dirty="0" err="1"/>
              <a:t>subjects</a:t>
            </a:r>
            <a:r>
              <a:rPr lang="fr-FR" sz="1000" dirty="0"/>
              <a:t>, </a:t>
            </a:r>
            <a:r>
              <a:rPr lang="fr-FR" sz="1000" dirty="0" err="1"/>
              <a:t>from</a:t>
            </a:r>
            <a:r>
              <a:rPr lang="fr-FR" sz="1000" dirty="0"/>
              <a:t> all sources – </a:t>
            </a:r>
            <a:r>
              <a:rPr lang="fr-FR" sz="1000" dirty="0" err="1"/>
              <a:t>platforms</a:t>
            </a:r>
            <a:r>
              <a:rPr lang="fr-FR" sz="1000" dirty="0"/>
              <a:t> and on all </a:t>
            </a:r>
            <a:r>
              <a:rPr lang="fr-FR" sz="1000" dirty="0" err="1"/>
              <a:t>co-constructed</a:t>
            </a:r>
            <a:r>
              <a:rPr lang="fr-FR" sz="1000" dirty="0"/>
              <a:t> </a:t>
            </a:r>
            <a:r>
              <a:rPr lang="fr-FR" sz="1000" dirty="0" err="1"/>
              <a:t>criteria</a:t>
            </a:r>
            <a:r>
              <a:rPr lang="fr-FR" sz="1000" dirty="0"/>
              <a:t> </a:t>
            </a:r>
            <a:r>
              <a:rPr lang="fr-FR" sz="1000" dirty="0" err="1"/>
              <a:t>makes</a:t>
            </a:r>
            <a:r>
              <a:rPr lang="fr-FR" sz="1000" dirty="0"/>
              <a:t> </a:t>
            </a:r>
            <a:r>
              <a:rPr lang="fr-FR" sz="1000" dirty="0" err="1"/>
              <a:t>it</a:t>
            </a:r>
            <a:r>
              <a:rPr lang="fr-FR" sz="1000" dirty="0"/>
              <a:t> possible to </a:t>
            </a:r>
            <a:r>
              <a:rPr lang="fr-FR" sz="1000" dirty="0" err="1"/>
              <a:t>limit</a:t>
            </a:r>
            <a:r>
              <a:rPr lang="fr-FR" sz="1000" dirty="0"/>
              <a:t> the impact of false opinions on the final rating and </a:t>
            </a:r>
            <a:r>
              <a:rPr lang="fr-FR" sz="1000" dirty="0" err="1"/>
              <a:t>create</a:t>
            </a:r>
            <a:r>
              <a:rPr lang="fr-FR" sz="1000" dirty="0"/>
              <a:t> relevance and confidence in the </a:t>
            </a:r>
            <a:r>
              <a:rPr lang="fr-FR" sz="1000" dirty="0" err="1"/>
              <a:t>results</a:t>
            </a:r>
            <a:r>
              <a:rPr lang="fr-FR" sz="1000" dirty="0"/>
              <a:t> and the </a:t>
            </a:r>
            <a:r>
              <a:rPr lang="fr-FR" sz="1000" dirty="0" err="1"/>
              <a:t>participatory</a:t>
            </a:r>
            <a:r>
              <a:rPr lang="fr-FR" sz="1000" dirty="0"/>
              <a:t> qualification </a:t>
            </a:r>
            <a:r>
              <a:rPr lang="fr-FR" sz="1000" dirty="0" err="1"/>
              <a:t>process</a:t>
            </a:r>
            <a:r>
              <a:rPr lang="fr-FR" sz="1000" dirty="0"/>
              <a:t> - open qualification - </a:t>
            </a:r>
            <a:r>
              <a:rPr lang="fr-FR" sz="1000" dirty="0" err="1"/>
              <a:t>Xvaluator</a:t>
            </a:r>
            <a:endParaRPr lang="fr-FR" sz="1000" b="1" i="1" dirty="0">
              <a:solidFill>
                <a:srgbClr val="0C428F"/>
              </a:solidFill>
              <a:latin typeface="Montserrat Medium" panose="00000600000000000000"/>
            </a:endParaRPr>
          </a:p>
        </p:txBody>
      </p:sp>
      <p:grpSp>
        <p:nvGrpSpPr>
          <p:cNvPr id="10" name="Groupe 13">
            <a:extLst>
              <a:ext uri="{FF2B5EF4-FFF2-40B4-BE49-F238E27FC236}">
                <a16:creationId xmlns:a16="http://schemas.microsoft.com/office/drawing/2014/main" id="{165EB80A-010A-8045-A8B9-E966B562D04F}"/>
              </a:ext>
            </a:extLst>
          </p:cNvPr>
          <p:cNvGrpSpPr/>
          <p:nvPr/>
        </p:nvGrpSpPr>
        <p:grpSpPr>
          <a:xfrm>
            <a:off x="7539786" y="1097583"/>
            <a:ext cx="4397289" cy="2628921"/>
            <a:chOff x="885652" y="886136"/>
            <a:chExt cx="4397289" cy="2628921"/>
          </a:xfrm>
        </p:grpSpPr>
        <p:sp>
          <p:nvSpPr>
            <p:cNvPr id="11" name="ZoneTexte 16">
              <a:extLst>
                <a:ext uri="{FF2B5EF4-FFF2-40B4-BE49-F238E27FC236}">
                  <a16:creationId xmlns:a16="http://schemas.microsoft.com/office/drawing/2014/main" id="{ACC55996-5003-EE4D-BF4D-A70DDE507C36}"/>
                </a:ext>
              </a:extLst>
            </p:cNvPr>
            <p:cNvSpPr txBox="1"/>
            <p:nvPr/>
          </p:nvSpPr>
          <p:spPr>
            <a:xfrm>
              <a:off x="885653" y="886136"/>
              <a:ext cx="3696286" cy="584775"/>
            </a:xfrm>
            <a:prstGeom prst="rect">
              <a:avLst/>
            </a:prstGeom>
            <a:noFill/>
          </p:spPr>
          <p:txBody>
            <a:bodyPr wrap="square">
              <a:spAutoFit/>
            </a:bodyPr>
            <a:lstStyle/>
            <a:p>
              <a:r>
                <a:rPr lang="fr-FR" sz="1600" dirty="0"/>
                <a:t>Democratic notation (Open qualification) in E-commerce</a:t>
              </a:r>
              <a:endParaRPr lang="fr-FR" sz="1600" b="1" u="sng" dirty="0">
                <a:solidFill>
                  <a:schemeClr val="bg1">
                    <a:lumMod val="50000"/>
                  </a:schemeClr>
                </a:solidFill>
                <a:latin typeface="Montserrat Medium" panose="00000600000000000000"/>
              </a:endParaRPr>
            </a:p>
          </p:txBody>
        </p:sp>
        <p:sp>
          <p:nvSpPr>
            <p:cNvPr id="12" name="ZoneTexte 17">
              <a:extLst>
                <a:ext uri="{FF2B5EF4-FFF2-40B4-BE49-F238E27FC236}">
                  <a16:creationId xmlns:a16="http://schemas.microsoft.com/office/drawing/2014/main" id="{9D2FB406-6788-2745-9385-C9B87AF5E44E}"/>
                </a:ext>
              </a:extLst>
            </p:cNvPr>
            <p:cNvSpPr txBox="1"/>
            <p:nvPr/>
          </p:nvSpPr>
          <p:spPr>
            <a:xfrm>
              <a:off x="885652" y="1453027"/>
              <a:ext cx="4197783" cy="954107"/>
            </a:xfrm>
            <a:prstGeom prst="rect">
              <a:avLst/>
            </a:prstGeom>
            <a:noFill/>
          </p:spPr>
          <p:txBody>
            <a:bodyPr wrap="square">
              <a:spAutoFit/>
            </a:bodyPr>
            <a:lstStyle/>
            <a:p>
              <a:pPr algn="just"/>
              <a:r>
                <a:rPr lang="fr-FR" sz="1400" dirty="0" err="1"/>
                <a:t>Paid</a:t>
              </a:r>
              <a:r>
                <a:rPr lang="fr-FR" sz="1400" dirty="0"/>
                <a:t> </a:t>
              </a:r>
              <a:r>
                <a:rPr lang="fr-FR" sz="1400" dirty="0" err="1"/>
                <a:t>reviewers</a:t>
              </a:r>
              <a:r>
                <a:rPr lang="fr-FR" sz="1400" dirty="0"/>
                <a:t>: 50 positive </a:t>
              </a:r>
              <a:r>
                <a:rPr lang="fr-FR" sz="1400" dirty="0" err="1"/>
                <a:t>reviews</a:t>
              </a:r>
              <a:r>
                <a:rPr lang="fr-FR" sz="1400" dirty="0"/>
                <a:t> </a:t>
              </a:r>
            </a:p>
            <a:p>
              <a:pPr algn="just"/>
              <a:endParaRPr lang="fr-FR" sz="1400" dirty="0"/>
            </a:p>
            <a:p>
              <a:pPr algn="just"/>
              <a:r>
                <a:rPr lang="fr-FR" sz="1400" dirty="0"/>
                <a:t>Real </a:t>
              </a:r>
              <a:r>
                <a:rPr lang="fr-FR" sz="1400" dirty="0" err="1"/>
                <a:t>customers</a:t>
              </a:r>
              <a:r>
                <a:rPr lang="fr-FR" sz="1400" dirty="0"/>
                <a:t>: 10 positive </a:t>
              </a:r>
              <a:r>
                <a:rPr lang="fr-FR" sz="1400" dirty="0" err="1"/>
                <a:t>reviews</a:t>
              </a:r>
              <a:r>
                <a:rPr lang="fr-FR" sz="1400" dirty="0"/>
                <a:t>, 40 </a:t>
              </a:r>
              <a:r>
                <a:rPr lang="fr-FR" sz="1400" dirty="0" err="1"/>
                <a:t>negative</a:t>
              </a:r>
              <a:r>
                <a:rPr lang="fr-FR" sz="1400" dirty="0"/>
                <a:t> </a:t>
              </a:r>
              <a:r>
                <a:rPr lang="fr-FR" sz="1400" dirty="0" err="1"/>
                <a:t>reviews</a:t>
              </a:r>
              <a:endParaRPr lang="fr-FR" sz="1400" dirty="0">
                <a:latin typeface="Montserrat Medium" panose="00000600000000000000"/>
              </a:endParaRPr>
            </a:p>
          </p:txBody>
        </p:sp>
        <p:sp>
          <p:nvSpPr>
            <p:cNvPr id="13" name="ZoneTexte 21">
              <a:extLst>
                <a:ext uri="{FF2B5EF4-FFF2-40B4-BE49-F238E27FC236}">
                  <a16:creationId xmlns:a16="http://schemas.microsoft.com/office/drawing/2014/main" id="{92589F25-03C2-1242-B300-50F700F33F97}"/>
                </a:ext>
              </a:extLst>
            </p:cNvPr>
            <p:cNvSpPr txBox="1"/>
            <p:nvPr/>
          </p:nvSpPr>
          <p:spPr>
            <a:xfrm>
              <a:off x="885652" y="2991837"/>
              <a:ext cx="3577380" cy="523220"/>
            </a:xfrm>
            <a:prstGeom prst="rect">
              <a:avLst/>
            </a:prstGeom>
            <a:noFill/>
          </p:spPr>
          <p:txBody>
            <a:bodyPr wrap="square">
              <a:spAutoFit/>
            </a:bodyPr>
            <a:lstStyle/>
            <a:p>
              <a:pPr algn="just"/>
              <a:r>
                <a:rPr lang="fr-FR" sz="1400" dirty="0"/>
                <a:t>Rating </a:t>
              </a:r>
              <a:r>
                <a:rPr lang="fr-FR" sz="1400" dirty="0" err="1"/>
                <a:t>obtained</a:t>
              </a:r>
              <a:r>
                <a:rPr lang="fr-FR" sz="1400" dirty="0"/>
                <a:t>: 27% positive </a:t>
              </a:r>
              <a:r>
                <a:rPr lang="fr-FR" sz="1400" dirty="0" err="1"/>
                <a:t>reviews</a:t>
              </a:r>
              <a:r>
                <a:rPr lang="fr-FR" sz="1400" dirty="0"/>
                <a:t> Reality: 20% of </a:t>
              </a:r>
              <a:r>
                <a:rPr lang="fr-FR" sz="1400" dirty="0" err="1"/>
                <a:t>customers</a:t>
              </a:r>
              <a:r>
                <a:rPr lang="fr-FR" sz="1400" dirty="0"/>
                <a:t> are </a:t>
              </a:r>
              <a:r>
                <a:rPr lang="fr-FR" sz="1400" dirty="0" err="1"/>
                <a:t>satisfied</a:t>
              </a:r>
              <a:endParaRPr lang="fr-FR" sz="1400" b="1" dirty="0">
                <a:solidFill>
                  <a:srgbClr val="0C428F"/>
                </a:solidFill>
                <a:latin typeface="Montserrat Medium" panose="00000600000000000000"/>
              </a:endParaRPr>
            </a:p>
          </p:txBody>
        </p:sp>
        <p:sp>
          <p:nvSpPr>
            <p:cNvPr id="14" name="ZoneTexte 26">
              <a:extLst>
                <a:ext uri="{FF2B5EF4-FFF2-40B4-BE49-F238E27FC236}">
                  <a16:creationId xmlns:a16="http://schemas.microsoft.com/office/drawing/2014/main" id="{B21323DD-D193-5240-9E2B-CC8F07D14FF8}"/>
                </a:ext>
              </a:extLst>
            </p:cNvPr>
            <p:cNvSpPr txBox="1"/>
            <p:nvPr/>
          </p:nvSpPr>
          <p:spPr>
            <a:xfrm>
              <a:off x="885652" y="2430298"/>
              <a:ext cx="4397289" cy="307777"/>
            </a:xfrm>
            <a:prstGeom prst="rect">
              <a:avLst/>
            </a:prstGeom>
            <a:noFill/>
          </p:spPr>
          <p:txBody>
            <a:bodyPr wrap="square">
              <a:spAutoFit/>
            </a:bodyPr>
            <a:lstStyle/>
            <a:p>
              <a:pPr algn="just"/>
              <a:r>
                <a:rPr lang="fr-FR" sz="1400" dirty="0"/>
                <a:t>Real </a:t>
              </a:r>
              <a:r>
                <a:rPr lang="fr-FR" sz="1400" dirty="0" err="1"/>
                <a:t>customer</a:t>
              </a:r>
              <a:r>
                <a:rPr lang="fr-FR" sz="1400" dirty="0"/>
                <a:t> </a:t>
              </a:r>
              <a:r>
                <a:rPr lang="fr-FR" sz="1400" dirty="0" err="1"/>
                <a:t>reviews</a:t>
              </a:r>
              <a:r>
                <a:rPr lang="fr-FR" sz="1400" dirty="0"/>
                <a:t> = 10 expert </a:t>
              </a:r>
              <a:r>
                <a:rPr lang="fr-FR" sz="1400" dirty="0" err="1"/>
                <a:t>reviewer</a:t>
              </a:r>
              <a:r>
                <a:rPr lang="fr-FR" sz="1400" dirty="0"/>
                <a:t> </a:t>
              </a:r>
              <a:r>
                <a:rPr lang="fr-FR" sz="1400" dirty="0" err="1"/>
                <a:t>reviews</a:t>
              </a:r>
              <a:r>
                <a:rPr lang="fr-FR" sz="1400" dirty="0"/>
                <a:t> </a:t>
              </a:r>
              <a:endParaRPr lang="fr-FR" sz="1400" b="1" dirty="0">
                <a:latin typeface="Montserrat Medium" panose="00000600000000000000"/>
              </a:endParaRPr>
            </a:p>
          </p:txBody>
        </p:sp>
      </p:grpSp>
      <p:sp>
        <p:nvSpPr>
          <p:cNvPr id="15" name="ZoneTexte 35">
            <a:extLst>
              <a:ext uri="{FF2B5EF4-FFF2-40B4-BE49-F238E27FC236}">
                <a16:creationId xmlns:a16="http://schemas.microsoft.com/office/drawing/2014/main" id="{864755C1-4B4C-334F-880B-4C43C7DE2B09}"/>
              </a:ext>
            </a:extLst>
          </p:cNvPr>
          <p:cNvSpPr txBox="1"/>
          <p:nvPr/>
        </p:nvSpPr>
        <p:spPr>
          <a:xfrm>
            <a:off x="1039567" y="4122594"/>
            <a:ext cx="4578896" cy="1684307"/>
          </a:xfrm>
          <a:prstGeom prst="rect">
            <a:avLst/>
          </a:prstGeom>
          <a:noFill/>
        </p:spPr>
        <p:txBody>
          <a:bodyPr wrap="square">
            <a:spAutoFit/>
          </a:bodyPr>
          <a:lstStyle/>
          <a:p>
            <a:pPr algn="just">
              <a:lnSpc>
                <a:spcPct val="150000"/>
              </a:lnSpc>
            </a:pPr>
            <a:r>
              <a:rPr lang="fr-FR" sz="1000" b="1" i="1" dirty="0" err="1">
                <a:solidFill>
                  <a:srgbClr val="0C428F"/>
                </a:solidFill>
                <a:latin typeface="Montserrat Medium" panose="00000600000000000000"/>
              </a:rPr>
              <a:t>Potential</a:t>
            </a:r>
            <a:r>
              <a:rPr lang="fr-FR" sz="1000" b="1" i="1" dirty="0">
                <a:solidFill>
                  <a:srgbClr val="0C428F"/>
                </a:solidFill>
                <a:latin typeface="Montserrat Medium" panose="00000600000000000000"/>
              </a:rPr>
              <a:t> C to C applications: OPEN CV, Open </a:t>
            </a:r>
            <a:r>
              <a:rPr lang="fr-FR" sz="1000" b="1" i="1" dirty="0" err="1">
                <a:solidFill>
                  <a:srgbClr val="0C428F"/>
                </a:solidFill>
                <a:latin typeface="Montserrat Medium" panose="00000600000000000000"/>
              </a:rPr>
              <a:t>Influencers</a:t>
            </a:r>
            <a:r>
              <a:rPr lang="fr-FR" sz="1000" b="1" i="1" dirty="0">
                <a:solidFill>
                  <a:srgbClr val="0C428F"/>
                </a:solidFill>
                <a:latin typeface="Montserrat Medium" panose="00000600000000000000"/>
              </a:rPr>
              <a:t> Management</a:t>
            </a:r>
          </a:p>
          <a:p>
            <a:pPr algn="just">
              <a:lnSpc>
                <a:spcPct val="150000"/>
              </a:lnSpc>
            </a:pPr>
            <a:endParaRPr lang="fr-FR" sz="1000" b="1" i="1" dirty="0">
              <a:solidFill>
                <a:srgbClr val="0C428F"/>
              </a:solidFill>
              <a:latin typeface="Montserrat Medium" panose="00000600000000000000"/>
            </a:endParaRPr>
          </a:p>
          <a:p>
            <a:pPr algn="just">
              <a:lnSpc>
                <a:spcPct val="150000"/>
              </a:lnSpc>
            </a:pPr>
            <a:r>
              <a:rPr lang="fr-FR" sz="1000" b="1" i="1" dirty="0" err="1">
                <a:solidFill>
                  <a:srgbClr val="0C428F"/>
                </a:solidFill>
                <a:latin typeface="Montserrat Medium" panose="00000600000000000000"/>
              </a:rPr>
              <a:t>Today</a:t>
            </a:r>
            <a:r>
              <a:rPr lang="fr-FR" sz="1000" b="1" i="1" dirty="0">
                <a:solidFill>
                  <a:srgbClr val="0C428F"/>
                </a:solidFill>
                <a:latin typeface="Montserrat Medium" panose="00000600000000000000"/>
              </a:rPr>
              <a:t> the CV </a:t>
            </a:r>
            <a:r>
              <a:rPr lang="fr-FR" sz="1000" b="1" i="1" dirty="0" err="1">
                <a:solidFill>
                  <a:srgbClr val="0C428F"/>
                </a:solidFill>
                <a:latin typeface="Montserrat Medium" panose="00000600000000000000"/>
              </a:rPr>
              <a:t>is</a:t>
            </a:r>
            <a:r>
              <a:rPr lang="fr-FR" sz="1000" b="1" i="1" dirty="0">
                <a:solidFill>
                  <a:srgbClr val="0C428F"/>
                </a:solidFill>
                <a:latin typeface="Montserrat Medium" panose="00000600000000000000"/>
              </a:rPr>
              <a:t> the digital </a:t>
            </a:r>
            <a:r>
              <a:rPr lang="fr-FR" sz="1000" b="1" i="1" dirty="0" err="1">
                <a:solidFill>
                  <a:srgbClr val="0C428F"/>
                </a:solidFill>
                <a:latin typeface="Montserrat Medium" panose="00000600000000000000"/>
              </a:rPr>
              <a:t>reputation</a:t>
            </a:r>
            <a:r>
              <a:rPr lang="fr-FR" sz="1000" b="1" i="1" dirty="0">
                <a:solidFill>
                  <a:srgbClr val="0C428F"/>
                </a:solidFill>
                <a:latin typeface="Montserrat Medium" panose="00000600000000000000"/>
              </a:rPr>
              <a:t> or expertise </a:t>
            </a:r>
            <a:r>
              <a:rPr lang="fr-FR" sz="1000" b="1" i="1" dirty="0" err="1">
                <a:solidFill>
                  <a:srgbClr val="0C428F"/>
                </a:solidFill>
                <a:latin typeface="Montserrat Medium" panose="00000600000000000000"/>
              </a:rPr>
              <a:t>can</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be</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destroyed</a:t>
            </a:r>
            <a:r>
              <a:rPr lang="fr-FR" sz="1000" b="1" i="1" dirty="0">
                <a:solidFill>
                  <a:srgbClr val="0C428F"/>
                </a:solidFill>
                <a:latin typeface="Montserrat Medium" panose="00000600000000000000"/>
              </a:rPr>
              <a:t> by a simple </a:t>
            </a:r>
            <a:r>
              <a:rPr lang="fr-FR" sz="1000" b="1" i="1" dirty="0" err="1">
                <a:solidFill>
                  <a:srgbClr val="0C428F"/>
                </a:solidFill>
                <a:latin typeface="Montserrat Medium" panose="00000600000000000000"/>
              </a:rPr>
              <a:t>negative</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Twit</a:t>
            </a:r>
            <a:r>
              <a:rPr lang="fr-FR" sz="1000" b="1" i="1" dirty="0">
                <a:solidFill>
                  <a:srgbClr val="0C428F"/>
                </a:solidFill>
                <a:latin typeface="Montserrat Medium" panose="00000600000000000000"/>
              </a:rPr>
              <a:t>.</a:t>
            </a:r>
          </a:p>
          <a:p>
            <a:pPr algn="just">
              <a:lnSpc>
                <a:spcPct val="150000"/>
              </a:lnSpc>
            </a:pPr>
            <a:r>
              <a:rPr lang="fr-FR" sz="1000" b="1" i="1" dirty="0" err="1">
                <a:solidFill>
                  <a:srgbClr val="0C428F"/>
                </a:solidFill>
                <a:latin typeface="Montserrat Medium" panose="00000600000000000000"/>
              </a:rPr>
              <a:t>With</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Xvaluator</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we</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will</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be</a:t>
            </a:r>
            <a:r>
              <a:rPr lang="fr-FR" sz="1000" b="1" i="1" dirty="0">
                <a:solidFill>
                  <a:srgbClr val="0C428F"/>
                </a:solidFill>
                <a:latin typeface="Montserrat Medium" panose="00000600000000000000"/>
              </a:rPr>
              <a:t> able to </a:t>
            </a:r>
            <a:r>
              <a:rPr lang="fr-FR" sz="1000" b="1" i="1" dirty="0" err="1">
                <a:solidFill>
                  <a:srgbClr val="0C428F"/>
                </a:solidFill>
                <a:latin typeface="Montserrat Medium" panose="00000600000000000000"/>
              </a:rPr>
              <a:t>integrate</a:t>
            </a:r>
            <a:r>
              <a:rPr lang="fr-FR" sz="1000" b="1" i="1" dirty="0">
                <a:solidFill>
                  <a:srgbClr val="0C428F"/>
                </a:solidFill>
                <a:latin typeface="Montserrat Medium" panose="00000600000000000000"/>
              </a:rPr>
              <a:t> all opinions </a:t>
            </a:r>
            <a:r>
              <a:rPr lang="fr-FR" sz="1000" b="1" i="1" dirty="0" err="1">
                <a:solidFill>
                  <a:srgbClr val="0C428F"/>
                </a:solidFill>
                <a:latin typeface="Montserrat Medium" panose="00000600000000000000"/>
              </a:rPr>
              <a:t>from</a:t>
            </a:r>
            <a:r>
              <a:rPr lang="fr-FR" sz="1000" b="1" i="1" dirty="0">
                <a:solidFill>
                  <a:srgbClr val="0C428F"/>
                </a:solidFill>
                <a:latin typeface="Montserrat Medium" panose="00000600000000000000"/>
              </a:rPr>
              <a:t> all sources by </a:t>
            </a:r>
            <a:r>
              <a:rPr lang="fr-FR" sz="1000" b="1" i="1" dirty="0" err="1">
                <a:solidFill>
                  <a:srgbClr val="0C428F"/>
                </a:solidFill>
                <a:latin typeface="Montserrat Medium" panose="00000600000000000000"/>
              </a:rPr>
              <a:t>collectively</a:t>
            </a:r>
            <a:r>
              <a:rPr lang="fr-FR" sz="1000" b="1" i="1" dirty="0">
                <a:solidFill>
                  <a:srgbClr val="0C428F"/>
                </a:solidFill>
                <a:latin typeface="Montserrat Medium" panose="00000600000000000000"/>
              </a:rPr>
              <a:t> and </a:t>
            </a:r>
            <a:r>
              <a:rPr lang="fr-FR" sz="1000" b="1" i="1" dirty="0" err="1">
                <a:solidFill>
                  <a:srgbClr val="0C428F"/>
                </a:solidFill>
                <a:latin typeface="Montserrat Medium" panose="00000600000000000000"/>
              </a:rPr>
              <a:t>democratically</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weighting</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them</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without</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giving</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greater</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weight</a:t>
            </a:r>
            <a:r>
              <a:rPr lang="fr-FR" sz="1000" b="1" i="1" dirty="0">
                <a:solidFill>
                  <a:srgbClr val="0C428F"/>
                </a:solidFill>
                <a:latin typeface="Montserrat Medium" panose="00000600000000000000"/>
              </a:rPr>
              <a:t> to a single tweet but </a:t>
            </a:r>
            <a:r>
              <a:rPr lang="fr-FR" sz="1000" b="1" i="1" dirty="0" err="1">
                <a:solidFill>
                  <a:srgbClr val="0C428F"/>
                </a:solidFill>
                <a:latin typeface="Montserrat Medium" panose="00000600000000000000"/>
              </a:rPr>
              <a:t>contextualizing</a:t>
            </a:r>
            <a:r>
              <a:rPr lang="fr-FR" sz="1000" b="1" i="1" dirty="0">
                <a:solidFill>
                  <a:srgbClr val="0C428F"/>
                </a:solidFill>
                <a:latin typeface="Montserrat Medium" panose="00000600000000000000"/>
              </a:rPr>
              <a:t> </a:t>
            </a:r>
            <a:r>
              <a:rPr lang="fr-FR" sz="1000" b="1" i="1" dirty="0" err="1">
                <a:solidFill>
                  <a:srgbClr val="0C428F"/>
                </a:solidFill>
                <a:latin typeface="Montserrat Medium" panose="00000600000000000000"/>
              </a:rPr>
              <a:t>it</a:t>
            </a:r>
            <a:r>
              <a:rPr lang="fr-FR" sz="1000" b="1" i="1" dirty="0">
                <a:solidFill>
                  <a:srgbClr val="0C428F"/>
                </a:solidFill>
                <a:latin typeface="Montserrat Medium" panose="00000600000000000000"/>
              </a:rPr>
              <a:t> in a collective </a:t>
            </a:r>
            <a:r>
              <a:rPr lang="fr-FR" sz="1000" b="1" i="1" dirty="0" err="1">
                <a:solidFill>
                  <a:srgbClr val="0C428F"/>
                </a:solidFill>
                <a:latin typeface="Montserrat Medium" panose="00000600000000000000"/>
              </a:rPr>
              <a:t>process</a:t>
            </a:r>
            <a:r>
              <a:rPr lang="fr-FR" sz="1000" b="1" i="1" dirty="0">
                <a:solidFill>
                  <a:srgbClr val="0C428F"/>
                </a:solidFill>
                <a:latin typeface="Montserrat Medium" panose="00000600000000000000"/>
              </a:rPr>
              <a:t> of open qualification.</a:t>
            </a:r>
          </a:p>
        </p:txBody>
      </p:sp>
      <p:sp>
        <p:nvSpPr>
          <p:cNvPr id="16" name="ZoneTexte 35">
            <a:extLst>
              <a:ext uri="{FF2B5EF4-FFF2-40B4-BE49-F238E27FC236}">
                <a16:creationId xmlns:a16="http://schemas.microsoft.com/office/drawing/2014/main" id="{8DE8FCE9-2306-B941-9FDE-18943A6A8ED6}"/>
              </a:ext>
            </a:extLst>
          </p:cNvPr>
          <p:cNvSpPr txBox="1"/>
          <p:nvPr/>
        </p:nvSpPr>
        <p:spPr>
          <a:xfrm>
            <a:off x="6272463" y="4054749"/>
            <a:ext cx="5465106" cy="1684307"/>
          </a:xfrm>
          <a:prstGeom prst="rect">
            <a:avLst/>
          </a:prstGeom>
          <a:noFill/>
        </p:spPr>
        <p:txBody>
          <a:bodyPr wrap="square">
            <a:spAutoFit/>
          </a:bodyPr>
          <a:lstStyle/>
          <a:p>
            <a:pPr algn="just">
              <a:lnSpc>
                <a:spcPct val="150000"/>
              </a:lnSpc>
            </a:pPr>
            <a:r>
              <a:rPr lang="fr-FR" sz="1000" dirty="0" err="1">
                <a:solidFill>
                  <a:srgbClr val="000066"/>
                </a:solidFill>
              </a:rPr>
              <a:t>Potential</a:t>
            </a:r>
            <a:r>
              <a:rPr lang="fr-FR" sz="1000" dirty="0">
                <a:solidFill>
                  <a:srgbClr val="000066"/>
                </a:solidFill>
              </a:rPr>
              <a:t> B to B applications: OPEN RSE, OPEN DIGITAL IDENTITY </a:t>
            </a:r>
          </a:p>
          <a:p>
            <a:pPr algn="just">
              <a:lnSpc>
                <a:spcPct val="150000"/>
              </a:lnSpc>
            </a:pPr>
            <a:endParaRPr lang="fr-FR" sz="1000" dirty="0">
              <a:solidFill>
                <a:srgbClr val="000066"/>
              </a:solidFill>
            </a:endParaRPr>
          </a:p>
          <a:p>
            <a:pPr algn="just">
              <a:lnSpc>
                <a:spcPct val="150000"/>
              </a:lnSpc>
            </a:pPr>
            <a:r>
              <a:rPr lang="fr-FR" sz="1000" dirty="0" err="1">
                <a:solidFill>
                  <a:srgbClr val="000066"/>
                </a:solidFill>
              </a:rPr>
              <a:t>Today</a:t>
            </a:r>
            <a:r>
              <a:rPr lang="fr-FR" sz="1000" dirty="0">
                <a:solidFill>
                  <a:srgbClr val="000066"/>
                </a:solidFill>
              </a:rPr>
              <a:t> the </a:t>
            </a:r>
            <a:r>
              <a:rPr lang="fr-FR" sz="1000" dirty="0" err="1">
                <a:solidFill>
                  <a:srgbClr val="000066"/>
                </a:solidFill>
              </a:rPr>
              <a:t>reputation</a:t>
            </a:r>
            <a:r>
              <a:rPr lang="fr-FR" sz="1000" dirty="0">
                <a:solidFill>
                  <a:srgbClr val="000066"/>
                </a:solidFill>
              </a:rPr>
              <a:t> of a </a:t>
            </a:r>
            <a:r>
              <a:rPr lang="fr-FR" sz="1000" dirty="0" err="1">
                <a:solidFill>
                  <a:srgbClr val="000066"/>
                </a:solidFill>
              </a:rPr>
              <a:t>company</a:t>
            </a:r>
            <a:r>
              <a:rPr lang="fr-FR" sz="1000" dirty="0">
                <a:solidFill>
                  <a:srgbClr val="000066"/>
                </a:solidFill>
              </a:rPr>
              <a:t>, a </a:t>
            </a:r>
            <a:r>
              <a:rPr lang="fr-FR" sz="1000" dirty="0" err="1">
                <a:solidFill>
                  <a:srgbClr val="000066"/>
                </a:solidFill>
              </a:rPr>
              <a:t>project</a:t>
            </a:r>
            <a:r>
              <a:rPr lang="fr-FR" sz="1000" dirty="0">
                <a:solidFill>
                  <a:srgbClr val="000066"/>
                </a:solidFill>
              </a:rPr>
              <a:t>, a </a:t>
            </a:r>
            <a:r>
              <a:rPr lang="fr-FR" sz="1000" dirty="0" err="1">
                <a:solidFill>
                  <a:srgbClr val="000066"/>
                </a:solidFill>
              </a:rPr>
              <a:t>product</a:t>
            </a:r>
            <a:r>
              <a:rPr lang="fr-FR" sz="1000" dirty="0">
                <a:solidFill>
                  <a:srgbClr val="000066"/>
                </a:solidFill>
              </a:rPr>
              <a:t> or service </a:t>
            </a:r>
            <a:r>
              <a:rPr lang="fr-FR" sz="1000" dirty="0" err="1">
                <a:solidFill>
                  <a:srgbClr val="000066"/>
                </a:solidFill>
              </a:rPr>
              <a:t>depends</a:t>
            </a:r>
            <a:r>
              <a:rPr lang="fr-FR" sz="1000" dirty="0">
                <a:solidFill>
                  <a:srgbClr val="000066"/>
                </a:solidFill>
              </a:rPr>
              <a:t> on </a:t>
            </a:r>
            <a:r>
              <a:rPr lang="fr-FR" sz="1000" dirty="0" err="1">
                <a:solidFill>
                  <a:srgbClr val="000066"/>
                </a:solidFill>
              </a:rPr>
              <a:t>advertising</a:t>
            </a:r>
            <a:r>
              <a:rPr lang="fr-FR" sz="1000" dirty="0">
                <a:solidFill>
                  <a:srgbClr val="000066"/>
                </a:solidFill>
              </a:rPr>
              <a:t> (</a:t>
            </a:r>
            <a:r>
              <a:rPr lang="fr-FR" sz="1000" dirty="0" err="1">
                <a:solidFill>
                  <a:srgbClr val="000066"/>
                </a:solidFill>
              </a:rPr>
              <a:t>which</a:t>
            </a:r>
            <a:r>
              <a:rPr lang="fr-FR" sz="1000" dirty="0">
                <a:solidFill>
                  <a:srgbClr val="000066"/>
                </a:solidFill>
              </a:rPr>
              <a:t> </a:t>
            </a:r>
            <a:r>
              <a:rPr lang="fr-FR" sz="1000" dirty="0" err="1">
                <a:solidFill>
                  <a:srgbClr val="000066"/>
                </a:solidFill>
              </a:rPr>
              <a:t>is</a:t>
            </a:r>
            <a:r>
              <a:rPr lang="fr-FR" sz="1000" dirty="0">
                <a:solidFill>
                  <a:srgbClr val="000066"/>
                </a:solidFill>
              </a:rPr>
              <a:t> </a:t>
            </a:r>
            <a:r>
              <a:rPr lang="fr-FR" sz="1000" dirty="0" err="1">
                <a:solidFill>
                  <a:srgbClr val="000066"/>
                </a:solidFill>
              </a:rPr>
              <a:t>often</a:t>
            </a:r>
            <a:r>
              <a:rPr lang="fr-FR" sz="1000" dirty="0">
                <a:solidFill>
                  <a:srgbClr val="000066"/>
                </a:solidFill>
              </a:rPr>
              <a:t> </a:t>
            </a:r>
            <a:r>
              <a:rPr lang="fr-FR" sz="1000" dirty="0" err="1">
                <a:solidFill>
                  <a:srgbClr val="000066"/>
                </a:solidFill>
              </a:rPr>
              <a:t>perceived</a:t>
            </a:r>
            <a:r>
              <a:rPr lang="fr-FR" sz="1000" dirty="0">
                <a:solidFill>
                  <a:srgbClr val="000066"/>
                </a:solidFill>
              </a:rPr>
              <a:t> as a </a:t>
            </a:r>
            <a:r>
              <a:rPr lang="fr-FR" sz="1000" dirty="0" err="1">
                <a:solidFill>
                  <a:srgbClr val="000066"/>
                </a:solidFill>
              </a:rPr>
              <a:t>misleading</a:t>
            </a:r>
            <a:r>
              <a:rPr lang="fr-FR" sz="1000" dirty="0">
                <a:solidFill>
                  <a:srgbClr val="000066"/>
                </a:solidFill>
              </a:rPr>
              <a:t> message) and </a:t>
            </a:r>
            <a:r>
              <a:rPr lang="fr-FR" sz="1000" dirty="0" err="1">
                <a:solidFill>
                  <a:srgbClr val="000066"/>
                </a:solidFill>
              </a:rPr>
              <a:t>platforms</a:t>
            </a:r>
            <a:r>
              <a:rPr lang="fr-FR" sz="1000" dirty="0">
                <a:solidFill>
                  <a:srgbClr val="000066"/>
                </a:solidFill>
              </a:rPr>
              <a:t> </a:t>
            </a:r>
            <a:r>
              <a:rPr lang="fr-FR" sz="1000" dirty="0" err="1">
                <a:solidFill>
                  <a:srgbClr val="000066"/>
                </a:solidFill>
              </a:rPr>
              <a:t>with</a:t>
            </a:r>
            <a:r>
              <a:rPr lang="fr-FR" sz="1000" dirty="0">
                <a:solidFill>
                  <a:srgbClr val="000066"/>
                </a:solidFill>
              </a:rPr>
              <a:t> opinions </a:t>
            </a:r>
            <a:r>
              <a:rPr lang="fr-FR" sz="1000" dirty="0" err="1">
                <a:solidFill>
                  <a:srgbClr val="000066"/>
                </a:solidFill>
              </a:rPr>
              <a:t>that</a:t>
            </a:r>
            <a:r>
              <a:rPr lang="fr-FR" sz="1000" dirty="0">
                <a:solidFill>
                  <a:srgbClr val="000066"/>
                </a:solidFill>
              </a:rPr>
              <a:t> oppose or are </a:t>
            </a:r>
            <a:r>
              <a:rPr lang="fr-FR" sz="1000" dirty="0" err="1">
                <a:solidFill>
                  <a:srgbClr val="000066"/>
                </a:solidFill>
              </a:rPr>
              <a:t>diluted</a:t>
            </a:r>
            <a:r>
              <a:rPr lang="fr-FR" sz="1000" dirty="0">
                <a:solidFill>
                  <a:srgbClr val="000066"/>
                </a:solidFill>
              </a:rPr>
              <a:t> in the mass. of information. </a:t>
            </a:r>
            <a:r>
              <a:rPr lang="fr-FR" sz="1000" dirty="0" err="1">
                <a:solidFill>
                  <a:srgbClr val="000066"/>
                </a:solidFill>
              </a:rPr>
              <a:t>With</a:t>
            </a:r>
            <a:r>
              <a:rPr lang="fr-FR" sz="1000" dirty="0">
                <a:solidFill>
                  <a:srgbClr val="000066"/>
                </a:solidFill>
              </a:rPr>
              <a:t> </a:t>
            </a:r>
            <a:r>
              <a:rPr lang="fr-FR" sz="1000" dirty="0" err="1">
                <a:solidFill>
                  <a:srgbClr val="000066"/>
                </a:solidFill>
              </a:rPr>
              <a:t>Xvaluator</a:t>
            </a:r>
            <a:r>
              <a:rPr lang="fr-FR" sz="1000" dirty="0">
                <a:solidFill>
                  <a:srgbClr val="000066"/>
                </a:solidFill>
              </a:rPr>
              <a:t>, </a:t>
            </a:r>
            <a:r>
              <a:rPr lang="fr-FR" sz="1000" dirty="0" err="1">
                <a:solidFill>
                  <a:srgbClr val="000066"/>
                </a:solidFill>
              </a:rPr>
              <a:t>companies</a:t>
            </a:r>
            <a:r>
              <a:rPr lang="fr-FR" sz="1000" dirty="0">
                <a:solidFill>
                  <a:srgbClr val="000066"/>
                </a:solidFill>
              </a:rPr>
              <a:t> </a:t>
            </a:r>
            <a:r>
              <a:rPr lang="fr-FR" sz="1000" dirty="0" err="1">
                <a:solidFill>
                  <a:srgbClr val="000066"/>
                </a:solidFill>
              </a:rPr>
              <a:t>will</a:t>
            </a:r>
            <a:r>
              <a:rPr lang="fr-FR" sz="1000" dirty="0">
                <a:solidFill>
                  <a:srgbClr val="000066"/>
                </a:solidFill>
              </a:rPr>
              <a:t> </a:t>
            </a:r>
            <a:r>
              <a:rPr lang="fr-FR" sz="1000" dirty="0" err="1">
                <a:solidFill>
                  <a:srgbClr val="000066"/>
                </a:solidFill>
              </a:rPr>
              <a:t>be</a:t>
            </a:r>
            <a:r>
              <a:rPr lang="fr-FR" sz="1000" dirty="0">
                <a:solidFill>
                  <a:srgbClr val="000066"/>
                </a:solidFill>
              </a:rPr>
              <a:t> able to </a:t>
            </a:r>
            <a:r>
              <a:rPr lang="fr-FR" sz="1000" dirty="0" err="1">
                <a:solidFill>
                  <a:srgbClr val="000066"/>
                </a:solidFill>
              </a:rPr>
              <a:t>aggregate</a:t>
            </a:r>
            <a:r>
              <a:rPr lang="fr-FR" sz="1000" dirty="0">
                <a:solidFill>
                  <a:srgbClr val="000066"/>
                </a:solidFill>
              </a:rPr>
              <a:t> the opinions of experts and non-experts </a:t>
            </a:r>
            <a:r>
              <a:rPr lang="fr-FR" sz="1000" dirty="0" err="1">
                <a:solidFill>
                  <a:srgbClr val="000066"/>
                </a:solidFill>
              </a:rPr>
              <a:t>together</a:t>
            </a:r>
            <a:r>
              <a:rPr lang="fr-FR" sz="1000" dirty="0">
                <a:solidFill>
                  <a:srgbClr val="000066"/>
                </a:solidFill>
              </a:rPr>
              <a:t> by building consultation opinions and relevant and </a:t>
            </a:r>
            <a:r>
              <a:rPr lang="fr-FR" sz="1000" dirty="0" err="1">
                <a:solidFill>
                  <a:srgbClr val="000066"/>
                </a:solidFill>
              </a:rPr>
              <a:t>useful</a:t>
            </a:r>
            <a:r>
              <a:rPr lang="fr-FR" sz="1000" dirty="0">
                <a:solidFill>
                  <a:srgbClr val="000066"/>
                </a:solidFill>
              </a:rPr>
              <a:t> </a:t>
            </a:r>
            <a:r>
              <a:rPr lang="fr-FR" sz="1000" dirty="0" err="1">
                <a:solidFill>
                  <a:srgbClr val="000066"/>
                </a:solidFill>
              </a:rPr>
              <a:t>contextualized</a:t>
            </a:r>
            <a:r>
              <a:rPr lang="fr-FR" sz="1000" dirty="0">
                <a:solidFill>
                  <a:srgbClr val="000066"/>
                </a:solidFill>
              </a:rPr>
              <a:t> </a:t>
            </a:r>
            <a:r>
              <a:rPr lang="fr-FR" sz="1000" dirty="0" err="1">
                <a:solidFill>
                  <a:srgbClr val="000066"/>
                </a:solidFill>
              </a:rPr>
              <a:t>results</a:t>
            </a:r>
            <a:r>
              <a:rPr lang="fr-FR" sz="1000" dirty="0">
                <a:solidFill>
                  <a:srgbClr val="000066"/>
                </a:solidFill>
              </a:rPr>
              <a:t> </a:t>
            </a:r>
            <a:r>
              <a:rPr lang="fr-FR" sz="1000" dirty="0" err="1">
                <a:solidFill>
                  <a:srgbClr val="000066"/>
                </a:solidFill>
              </a:rPr>
              <a:t>thanks</a:t>
            </a:r>
            <a:r>
              <a:rPr lang="fr-FR" sz="1000" dirty="0">
                <a:solidFill>
                  <a:srgbClr val="000066"/>
                </a:solidFill>
              </a:rPr>
              <a:t> to </a:t>
            </a:r>
            <a:r>
              <a:rPr lang="fr-FR" sz="1000" dirty="0" err="1">
                <a:solidFill>
                  <a:srgbClr val="000066"/>
                </a:solidFill>
              </a:rPr>
              <a:t>our</a:t>
            </a:r>
            <a:r>
              <a:rPr lang="fr-FR" sz="1000" dirty="0">
                <a:solidFill>
                  <a:srgbClr val="000066"/>
                </a:solidFill>
              </a:rPr>
              <a:t> </a:t>
            </a:r>
            <a:r>
              <a:rPr lang="fr-FR" sz="1000" dirty="0" err="1">
                <a:solidFill>
                  <a:srgbClr val="000066"/>
                </a:solidFill>
              </a:rPr>
              <a:t>determinants</a:t>
            </a:r>
            <a:r>
              <a:rPr lang="fr-FR" sz="1000" dirty="0">
                <a:solidFill>
                  <a:srgbClr val="000066"/>
                </a:solidFill>
              </a:rPr>
              <a:t> (</a:t>
            </a:r>
            <a:r>
              <a:rPr lang="fr-FR" sz="1000" dirty="0" err="1">
                <a:solidFill>
                  <a:srgbClr val="000066"/>
                </a:solidFill>
              </a:rPr>
              <a:t>criteria</a:t>
            </a:r>
            <a:r>
              <a:rPr lang="fr-FR" sz="1000" dirty="0">
                <a:solidFill>
                  <a:srgbClr val="000066"/>
                </a:solidFill>
              </a:rPr>
              <a:t>, </a:t>
            </a:r>
            <a:r>
              <a:rPr lang="fr-FR" sz="1000" dirty="0" err="1">
                <a:solidFill>
                  <a:srgbClr val="000066"/>
                </a:solidFill>
              </a:rPr>
              <a:t>democratic</a:t>
            </a:r>
            <a:r>
              <a:rPr lang="fr-FR" sz="1000" dirty="0">
                <a:solidFill>
                  <a:srgbClr val="000066"/>
                </a:solidFill>
              </a:rPr>
              <a:t> data, sources, </a:t>
            </a:r>
            <a:r>
              <a:rPr lang="fr-FR" sz="1000" dirty="0" err="1">
                <a:solidFill>
                  <a:srgbClr val="000066"/>
                </a:solidFill>
              </a:rPr>
              <a:t>temporalities</a:t>
            </a:r>
            <a:r>
              <a:rPr lang="fr-FR" sz="1000" dirty="0">
                <a:solidFill>
                  <a:srgbClr val="000066"/>
                </a:solidFill>
              </a:rPr>
              <a:t>, etc.)</a:t>
            </a:r>
            <a:endParaRPr lang="fr-FR" sz="1000" b="1" i="1" dirty="0">
              <a:solidFill>
                <a:srgbClr val="000066"/>
              </a:solidFill>
              <a:latin typeface="Montserrat Medium" panose="00000600000000000000"/>
            </a:endParaRPr>
          </a:p>
        </p:txBody>
      </p:sp>
    </p:spTree>
    <p:extLst>
      <p:ext uri="{BB962C8B-B14F-4D97-AF65-F5344CB8AC3E}">
        <p14:creationId xmlns:p14="http://schemas.microsoft.com/office/powerpoint/2010/main" val="282676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a:extLst>
              <a:ext uri="{FF2B5EF4-FFF2-40B4-BE49-F238E27FC236}">
                <a16:creationId xmlns:a16="http://schemas.microsoft.com/office/drawing/2014/main" id="{8701C289-CA2F-684D-8F67-DF142D6531D8}"/>
              </a:ext>
            </a:extLst>
          </p:cNvPr>
          <p:cNvSpPr txBox="1"/>
          <p:nvPr/>
        </p:nvSpPr>
        <p:spPr>
          <a:xfrm>
            <a:off x="655529" y="3540420"/>
            <a:ext cx="2326374" cy="338554"/>
          </a:xfrm>
          <a:prstGeom prst="rect">
            <a:avLst/>
          </a:prstGeom>
          <a:noFill/>
        </p:spPr>
        <p:txBody>
          <a:bodyPr wrap="square">
            <a:spAutoFit/>
          </a:bodyPr>
          <a:lstStyle/>
          <a:p>
            <a:pPr algn="ctr"/>
            <a:r>
              <a:rPr lang="fr-FR" sz="1600" b="1" u="sng" kern="0" dirty="0">
                <a:solidFill>
                  <a:srgbClr val="7F7F7F"/>
                </a:solidFill>
                <a:latin typeface="Montserrat Medium"/>
              </a:rPr>
              <a:t>One Post</a:t>
            </a:r>
            <a:endParaRPr lang="fr-FR" sz="1600" b="1" u="sng" dirty="0">
              <a:solidFill>
                <a:srgbClr val="7F7F7F"/>
              </a:solidFill>
              <a:latin typeface="Montserrat Medium"/>
            </a:endParaRPr>
          </a:p>
        </p:txBody>
      </p:sp>
      <p:cxnSp>
        <p:nvCxnSpPr>
          <p:cNvPr id="3" name="Connecteur droit avec flèche 43">
            <a:extLst>
              <a:ext uri="{FF2B5EF4-FFF2-40B4-BE49-F238E27FC236}">
                <a16:creationId xmlns:a16="http://schemas.microsoft.com/office/drawing/2014/main" id="{5BBD151A-B046-204A-A81B-79A37079858B}"/>
              </a:ext>
            </a:extLst>
          </p:cNvPr>
          <p:cNvCxnSpPr>
            <a:cxnSpLocks/>
          </p:cNvCxnSpPr>
          <p:nvPr/>
        </p:nvCxnSpPr>
        <p:spPr>
          <a:xfrm>
            <a:off x="2611638" y="3709697"/>
            <a:ext cx="558378" cy="0"/>
          </a:xfrm>
          <a:prstGeom prst="straightConnector1">
            <a:avLst/>
          </a:prstGeom>
          <a:ln w="12700">
            <a:solidFill>
              <a:srgbClr val="0C428F"/>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49">
            <a:extLst>
              <a:ext uri="{FF2B5EF4-FFF2-40B4-BE49-F238E27FC236}">
                <a16:creationId xmlns:a16="http://schemas.microsoft.com/office/drawing/2014/main" id="{79762360-9757-D846-A500-7DFB303F056F}"/>
              </a:ext>
            </a:extLst>
          </p:cNvPr>
          <p:cNvSpPr txBox="1"/>
          <p:nvPr/>
        </p:nvSpPr>
        <p:spPr>
          <a:xfrm>
            <a:off x="3170016" y="3540420"/>
            <a:ext cx="1922366" cy="338554"/>
          </a:xfrm>
          <a:prstGeom prst="rect">
            <a:avLst/>
          </a:prstGeom>
          <a:noFill/>
        </p:spPr>
        <p:txBody>
          <a:bodyPr wrap="square">
            <a:spAutoFit/>
          </a:bodyPr>
          <a:lstStyle/>
          <a:p>
            <a:r>
              <a:rPr lang="fr-FR" sz="1600" b="1" u="sng" kern="0" dirty="0" err="1">
                <a:solidFill>
                  <a:srgbClr val="7F7F7F"/>
                </a:solidFill>
                <a:latin typeface="Montserrat Medium"/>
              </a:rPr>
              <a:t>Generates</a:t>
            </a:r>
            <a:r>
              <a:rPr lang="fr-FR" sz="1600" b="1" u="sng" kern="0" dirty="0">
                <a:solidFill>
                  <a:srgbClr val="7F7F7F"/>
                </a:solidFill>
                <a:latin typeface="Montserrat Medium"/>
              </a:rPr>
              <a:t> opinions</a:t>
            </a:r>
            <a:endParaRPr lang="fr-FR" sz="1600" b="1" u="sng" dirty="0">
              <a:solidFill>
                <a:srgbClr val="7F7F7F"/>
              </a:solidFill>
              <a:latin typeface="Montserrat Medium"/>
            </a:endParaRPr>
          </a:p>
        </p:txBody>
      </p:sp>
      <p:sp>
        <p:nvSpPr>
          <p:cNvPr id="5" name="ZoneTexte 54">
            <a:extLst>
              <a:ext uri="{FF2B5EF4-FFF2-40B4-BE49-F238E27FC236}">
                <a16:creationId xmlns:a16="http://schemas.microsoft.com/office/drawing/2014/main" id="{0373D757-B1E2-AF47-8CE1-9EB058F56709}"/>
              </a:ext>
            </a:extLst>
          </p:cNvPr>
          <p:cNvSpPr txBox="1"/>
          <p:nvPr/>
        </p:nvSpPr>
        <p:spPr>
          <a:xfrm>
            <a:off x="3170016" y="4078674"/>
            <a:ext cx="1244595" cy="1815882"/>
          </a:xfrm>
          <a:prstGeom prst="rect">
            <a:avLst/>
          </a:prstGeom>
          <a:noFill/>
        </p:spPr>
        <p:txBody>
          <a:bodyPr wrap="square" rtlCol="0">
            <a:spAutoFit/>
          </a:bodyPr>
          <a:lstStyle/>
          <a:p>
            <a:pPr algn="just"/>
            <a:r>
              <a:rPr lang="fr-FR" sz="1400" i="1" dirty="0" err="1">
                <a:latin typeface="Montserrat Medium"/>
              </a:rPr>
              <a:t>Likes</a:t>
            </a:r>
            <a:endParaRPr lang="fr-FR" sz="1400" i="1" dirty="0">
              <a:latin typeface="Montserrat Medium"/>
            </a:endParaRPr>
          </a:p>
          <a:p>
            <a:pPr algn="just"/>
            <a:endParaRPr lang="fr-FR" sz="1400" i="1" dirty="0">
              <a:latin typeface="Montserrat Medium"/>
            </a:endParaRPr>
          </a:p>
          <a:p>
            <a:pPr algn="just"/>
            <a:r>
              <a:rPr lang="fr-FR" sz="1400" i="1" dirty="0">
                <a:latin typeface="Montserrat Medium"/>
              </a:rPr>
              <a:t>Opinions – appréciations </a:t>
            </a:r>
          </a:p>
          <a:p>
            <a:pPr algn="just"/>
            <a:endParaRPr lang="fr-FR" sz="1400" i="1" dirty="0">
              <a:latin typeface="Montserrat Medium"/>
            </a:endParaRPr>
          </a:p>
          <a:p>
            <a:pPr algn="just"/>
            <a:r>
              <a:rPr lang="fr-FR" sz="1400" i="1" dirty="0" err="1">
                <a:latin typeface="Montserrat Medium"/>
              </a:rPr>
              <a:t>Shared</a:t>
            </a:r>
            <a:r>
              <a:rPr lang="fr-FR" sz="1400" i="1" dirty="0">
                <a:latin typeface="Montserrat Medium"/>
              </a:rPr>
              <a:t> </a:t>
            </a:r>
          </a:p>
          <a:p>
            <a:pPr algn="just"/>
            <a:endParaRPr lang="fr-FR" sz="1400" i="1" dirty="0">
              <a:latin typeface="Montserrat Medium"/>
            </a:endParaRPr>
          </a:p>
          <a:p>
            <a:pPr algn="just"/>
            <a:r>
              <a:rPr lang="fr-FR" sz="1400" i="1" dirty="0">
                <a:latin typeface="Montserrat Medium"/>
              </a:rPr>
              <a:t>…</a:t>
            </a:r>
          </a:p>
        </p:txBody>
      </p:sp>
      <p:sp>
        <p:nvSpPr>
          <p:cNvPr id="6" name="ZoneTexte 26">
            <a:extLst>
              <a:ext uri="{FF2B5EF4-FFF2-40B4-BE49-F238E27FC236}">
                <a16:creationId xmlns:a16="http://schemas.microsoft.com/office/drawing/2014/main" id="{FDC1FBF4-FB5D-894F-AE1C-AA0CF1230BE1}"/>
              </a:ext>
            </a:extLst>
          </p:cNvPr>
          <p:cNvSpPr txBox="1"/>
          <p:nvPr/>
        </p:nvSpPr>
        <p:spPr>
          <a:xfrm>
            <a:off x="388697" y="150345"/>
            <a:ext cx="10976623" cy="461665"/>
          </a:xfrm>
          <a:prstGeom prst="rect">
            <a:avLst/>
          </a:prstGeom>
          <a:noFill/>
        </p:spPr>
        <p:txBody>
          <a:bodyPr wrap="square" rtlCol="0">
            <a:spAutoFit/>
          </a:bodyPr>
          <a:lstStyle/>
          <a:p>
            <a:r>
              <a:rPr lang="fr-FR" sz="2400" dirty="0" err="1"/>
              <a:t>XValuator</a:t>
            </a:r>
            <a:r>
              <a:rPr lang="fr-FR" sz="2400" dirty="0"/>
              <a:t>, the </a:t>
            </a:r>
            <a:r>
              <a:rPr lang="fr-FR" sz="2400" dirty="0" err="1"/>
              <a:t>tool</a:t>
            </a:r>
            <a:r>
              <a:rPr lang="fr-FR" sz="2400" dirty="0"/>
              <a:t> </a:t>
            </a:r>
            <a:r>
              <a:rPr lang="fr-FR" sz="2400" dirty="0" err="1"/>
              <a:t>that</a:t>
            </a:r>
            <a:r>
              <a:rPr lang="fr-FR" sz="2400" dirty="0"/>
              <a:t> </a:t>
            </a:r>
            <a:r>
              <a:rPr lang="fr-FR" sz="2400" dirty="0" err="1"/>
              <a:t>meets</a:t>
            </a:r>
            <a:r>
              <a:rPr lang="fr-FR" sz="2400" dirty="0"/>
              <a:t> all </a:t>
            </a:r>
            <a:r>
              <a:rPr lang="fr-FR" sz="2400" dirty="0" err="1"/>
              <a:t>these</a:t>
            </a:r>
            <a:r>
              <a:rPr lang="fr-FR" sz="2400" dirty="0"/>
              <a:t> </a:t>
            </a:r>
            <a:r>
              <a:rPr lang="fr-FR" sz="2400" dirty="0" err="1"/>
              <a:t>needs</a:t>
            </a:r>
            <a:r>
              <a:rPr lang="fr-FR" sz="2400" dirty="0"/>
              <a:t> for relevance and trust</a:t>
            </a:r>
            <a:endParaRPr lang="fr-FR" sz="2400" b="1" dirty="0">
              <a:solidFill>
                <a:srgbClr val="0C428F"/>
              </a:solidFill>
              <a:latin typeface="Montserrat Medium"/>
            </a:endParaRPr>
          </a:p>
        </p:txBody>
      </p:sp>
      <p:grpSp>
        <p:nvGrpSpPr>
          <p:cNvPr id="7" name="Groupe 4">
            <a:extLst>
              <a:ext uri="{FF2B5EF4-FFF2-40B4-BE49-F238E27FC236}">
                <a16:creationId xmlns:a16="http://schemas.microsoft.com/office/drawing/2014/main" id="{52F67937-D962-104E-9922-C0557E98C5BE}"/>
              </a:ext>
            </a:extLst>
          </p:cNvPr>
          <p:cNvGrpSpPr/>
          <p:nvPr/>
        </p:nvGrpSpPr>
        <p:grpSpPr>
          <a:xfrm>
            <a:off x="5635416" y="3318728"/>
            <a:ext cx="3278729" cy="1929497"/>
            <a:chOff x="5496339" y="2026642"/>
            <a:chExt cx="3278729" cy="1929497"/>
          </a:xfrm>
        </p:grpSpPr>
        <p:sp>
          <p:nvSpPr>
            <p:cNvPr id="8" name="ZoneTexte 64">
              <a:extLst>
                <a:ext uri="{FF2B5EF4-FFF2-40B4-BE49-F238E27FC236}">
                  <a16:creationId xmlns:a16="http://schemas.microsoft.com/office/drawing/2014/main" id="{AA6A4BF4-1AF2-824F-A9C8-9071C755CD63}"/>
                </a:ext>
              </a:extLst>
            </p:cNvPr>
            <p:cNvSpPr txBox="1"/>
            <p:nvPr/>
          </p:nvSpPr>
          <p:spPr>
            <a:xfrm>
              <a:off x="5496817" y="2026642"/>
              <a:ext cx="3278251" cy="584775"/>
            </a:xfrm>
            <a:prstGeom prst="rect">
              <a:avLst/>
            </a:prstGeom>
            <a:noFill/>
          </p:spPr>
          <p:txBody>
            <a:bodyPr wrap="square">
              <a:spAutoFit/>
            </a:bodyPr>
            <a:lstStyle/>
            <a:p>
              <a:r>
                <a:rPr lang="fr-FR" sz="1600" b="1" u="sng" kern="0" dirty="0" err="1">
                  <a:solidFill>
                    <a:srgbClr val="7F7F7F"/>
                  </a:solidFill>
                  <a:latin typeface="Montserrat Medium"/>
                </a:rPr>
                <a:t>Intégrated</a:t>
              </a:r>
              <a:r>
                <a:rPr lang="fr-FR" sz="1600" b="1" u="sng" kern="0" dirty="0">
                  <a:solidFill>
                    <a:srgbClr val="7F7F7F"/>
                  </a:solidFill>
                  <a:latin typeface="Montserrat Medium"/>
                </a:rPr>
                <a:t> all by </a:t>
              </a:r>
              <a:r>
                <a:rPr lang="fr-FR" sz="1600" b="1" u="sng" kern="0" dirty="0" err="1">
                  <a:solidFill>
                    <a:srgbClr val="7F7F7F"/>
                  </a:solidFill>
                  <a:latin typeface="Montserrat Medium"/>
                </a:rPr>
                <a:t>our</a:t>
              </a:r>
              <a:r>
                <a:rPr lang="fr-FR" sz="1600" b="1" u="sng" kern="0" dirty="0">
                  <a:solidFill>
                    <a:srgbClr val="7F7F7F"/>
                  </a:solidFill>
                  <a:latin typeface="Montserrat Medium"/>
                </a:rPr>
                <a:t>  </a:t>
              </a:r>
              <a:r>
                <a:rPr lang="fr-FR" sz="1600" b="1" u="sng" kern="0" dirty="0" err="1">
                  <a:solidFill>
                    <a:srgbClr val="7F7F7F"/>
                  </a:solidFill>
                  <a:latin typeface="Montserrat Medium"/>
                </a:rPr>
                <a:t>democratic</a:t>
              </a:r>
              <a:r>
                <a:rPr lang="fr-FR" sz="1600" b="1" u="sng" kern="0" dirty="0">
                  <a:solidFill>
                    <a:srgbClr val="7F7F7F"/>
                  </a:solidFill>
                  <a:latin typeface="Montserrat Medium"/>
                </a:rPr>
                <a:t> and inclusif XV </a:t>
              </a:r>
              <a:r>
                <a:rPr lang="fr-FR" sz="1600" b="1" u="sng" kern="0" dirty="0" err="1">
                  <a:solidFill>
                    <a:srgbClr val="7F7F7F"/>
                  </a:solidFill>
                  <a:latin typeface="Montserrat Medium"/>
                </a:rPr>
                <a:t>algorithm</a:t>
              </a:r>
              <a:endParaRPr lang="fr-FR" sz="1600" b="1" u="sng" dirty="0">
                <a:solidFill>
                  <a:srgbClr val="7F7F7F"/>
                </a:solidFill>
                <a:latin typeface="Montserrat Medium"/>
              </a:endParaRPr>
            </a:p>
          </p:txBody>
        </p:sp>
        <p:sp>
          <p:nvSpPr>
            <p:cNvPr id="9" name="ZoneTexte 29">
              <a:extLst>
                <a:ext uri="{FF2B5EF4-FFF2-40B4-BE49-F238E27FC236}">
                  <a16:creationId xmlns:a16="http://schemas.microsoft.com/office/drawing/2014/main" id="{CC71DFDA-223D-4A4B-8BD3-F87C06D30DAB}"/>
                </a:ext>
              </a:extLst>
            </p:cNvPr>
            <p:cNvSpPr txBox="1"/>
            <p:nvPr/>
          </p:nvSpPr>
          <p:spPr>
            <a:xfrm>
              <a:off x="5496339" y="2786588"/>
              <a:ext cx="2305472" cy="1169551"/>
            </a:xfrm>
            <a:prstGeom prst="rect">
              <a:avLst/>
            </a:prstGeom>
            <a:noFill/>
          </p:spPr>
          <p:txBody>
            <a:bodyPr wrap="square" rtlCol="0">
              <a:spAutoFit/>
            </a:bodyPr>
            <a:lstStyle/>
            <a:p>
              <a:pPr algn="just"/>
              <a:r>
                <a:rPr lang="fr-FR" sz="1400" dirty="0" err="1"/>
                <a:t>Semantic</a:t>
              </a:r>
              <a:r>
                <a:rPr lang="fr-FR" sz="1400" dirty="0"/>
                <a:t> </a:t>
              </a:r>
              <a:r>
                <a:rPr lang="fr-FR" sz="1400" dirty="0" err="1"/>
                <a:t>analysis</a:t>
              </a:r>
              <a:r>
                <a:rPr lang="fr-FR" sz="1400" dirty="0"/>
                <a:t> Democratic </a:t>
              </a:r>
              <a:r>
                <a:rPr lang="fr-FR" sz="1400" dirty="0" err="1"/>
                <a:t>weighting</a:t>
              </a:r>
              <a:r>
                <a:rPr lang="fr-FR" sz="1400" dirty="0"/>
                <a:t> </a:t>
              </a:r>
              <a:r>
                <a:rPr lang="fr-FR" sz="1400" dirty="0" err="1"/>
                <a:t>depending</a:t>
              </a:r>
              <a:r>
                <a:rPr lang="fr-FR" sz="1400" dirty="0"/>
                <a:t> on the source </a:t>
              </a:r>
              <a:r>
                <a:rPr lang="fr-FR" sz="1400" dirty="0" err="1"/>
                <a:t>Aggregation</a:t>
              </a:r>
              <a:r>
                <a:rPr lang="fr-FR" sz="1400" dirty="0"/>
                <a:t> </a:t>
              </a:r>
            </a:p>
            <a:p>
              <a:pPr algn="just"/>
              <a:r>
                <a:rPr lang="fr-FR" sz="1400" dirty="0" err="1"/>
                <a:t>Calculating</a:t>
              </a:r>
              <a:r>
                <a:rPr lang="fr-FR" sz="1400" dirty="0"/>
                <a:t> a "</a:t>
              </a:r>
              <a:r>
                <a:rPr lang="fr-FR" sz="1400" dirty="0" err="1"/>
                <a:t>Like</a:t>
              </a:r>
              <a:r>
                <a:rPr lang="fr-FR" sz="1400" dirty="0"/>
                <a:t> Score"</a:t>
              </a:r>
              <a:endParaRPr lang="fr-FR" sz="1400" i="1" dirty="0">
                <a:latin typeface="Montserrat Medium"/>
              </a:endParaRPr>
            </a:p>
          </p:txBody>
        </p:sp>
      </p:grpSp>
      <p:grpSp>
        <p:nvGrpSpPr>
          <p:cNvPr id="10" name="Groupe 3">
            <a:extLst>
              <a:ext uri="{FF2B5EF4-FFF2-40B4-BE49-F238E27FC236}">
                <a16:creationId xmlns:a16="http://schemas.microsoft.com/office/drawing/2014/main" id="{DB426668-6132-954F-A5A2-9BEF53737D8E}"/>
              </a:ext>
            </a:extLst>
          </p:cNvPr>
          <p:cNvGrpSpPr/>
          <p:nvPr/>
        </p:nvGrpSpPr>
        <p:grpSpPr>
          <a:xfrm>
            <a:off x="8913667" y="3195616"/>
            <a:ext cx="2877972" cy="3342665"/>
            <a:chOff x="9003196" y="1903530"/>
            <a:chExt cx="2877972" cy="3342665"/>
          </a:xfrm>
        </p:grpSpPr>
        <p:sp>
          <p:nvSpPr>
            <p:cNvPr id="11" name="ZoneTexte 77">
              <a:extLst>
                <a:ext uri="{FF2B5EF4-FFF2-40B4-BE49-F238E27FC236}">
                  <a16:creationId xmlns:a16="http://schemas.microsoft.com/office/drawing/2014/main" id="{C7BF39CC-91C3-8047-A895-64049C56A577}"/>
                </a:ext>
              </a:extLst>
            </p:cNvPr>
            <p:cNvSpPr txBox="1"/>
            <p:nvPr/>
          </p:nvSpPr>
          <p:spPr>
            <a:xfrm>
              <a:off x="9151710" y="1903530"/>
              <a:ext cx="2729458" cy="830997"/>
            </a:xfrm>
            <a:prstGeom prst="rect">
              <a:avLst/>
            </a:prstGeom>
            <a:noFill/>
          </p:spPr>
          <p:txBody>
            <a:bodyPr wrap="square">
              <a:spAutoFit/>
            </a:bodyPr>
            <a:lstStyle/>
            <a:p>
              <a:r>
                <a:rPr lang="fr-FR" sz="1600" b="1" u="sng" kern="0" dirty="0" err="1">
                  <a:solidFill>
                    <a:srgbClr val="7F7F7F"/>
                  </a:solidFill>
                  <a:latin typeface="Montserrat Medium"/>
                </a:rPr>
                <a:t>Acces</a:t>
              </a:r>
              <a:r>
                <a:rPr lang="fr-FR" sz="1600" b="1" u="sng" kern="0" dirty="0">
                  <a:solidFill>
                    <a:srgbClr val="7F7F7F"/>
                  </a:solidFill>
                  <a:latin typeface="Montserrat Medium"/>
                </a:rPr>
                <a:t> to pertinent and </a:t>
              </a:r>
              <a:r>
                <a:rPr lang="fr-FR" sz="1600" b="1" u="sng" kern="0" dirty="0" err="1">
                  <a:solidFill>
                    <a:srgbClr val="7F7F7F"/>
                  </a:solidFill>
                  <a:latin typeface="Montserrat Medium"/>
                </a:rPr>
                <a:t>contextualized</a:t>
              </a:r>
              <a:r>
                <a:rPr lang="fr-FR" sz="1600" b="1" u="sng" kern="0" dirty="0">
                  <a:solidFill>
                    <a:srgbClr val="7F7F7F"/>
                  </a:solidFill>
                  <a:latin typeface="Montserrat Medium"/>
                </a:rPr>
                <a:t> </a:t>
              </a:r>
              <a:r>
                <a:rPr lang="fr-FR" sz="1600" b="1" u="sng" kern="0" dirty="0" err="1">
                  <a:solidFill>
                    <a:srgbClr val="7F7F7F"/>
                  </a:solidFill>
                  <a:latin typeface="Montserrat Medium"/>
                </a:rPr>
                <a:t>results</a:t>
              </a:r>
              <a:r>
                <a:rPr lang="fr-FR" sz="1600" b="1" u="sng" kern="0" dirty="0">
                  <a:solidFill>
                    <a:srgbClr val="7F7F7F"/>
                  </a:solidFill>
                  <a:latin typeface="Montserrat Medium"/>
                </a:rPr>
                <a:t> in </a:t>
              </a:r>
              <a:r>
                <a:rPr lang="fr-FR" sz="1600" b="1" u="sng" kern="0" dirty="0" err="1">
                  <a:solidFill>
                    <a:srgbClr val="7F7F7F"/>
                  </a:solidFill>
                  <a:latin typeface="Montserrat Medium"/>
                </a:rPr>
                <a:t>different</a:t>
              </a:r>
              <a:r>
                <a:rPr lang="fr-FR" sz="1600" b="1" u="sng" kern="0" dirty="0">
                  <a:solidFill>
                    <a:srgbClr val="7F7F7F"/>
                  </a:solidFill>
                  <a:latin typeface="Montserrat Medium"/>
                </a:rPr>
                <a:t> </a:t>
              </a:r>
              <a:r>
                <a:rPr lang="fr-FR" sz="1600" b="1" u="sng" kern="0" dirty="0" err="1">
                  <a:solidFill>
                    <a:srgbClr val="7F7F7F"/>
                  </a:solidFill>
                  <a:latin typeface="Montserrat Medium"/>
                </a:rPr>
                <a:t>personnalised</a:t>
              </a:r>
              <a:r>
                <a:rPr lang="fr-FR" sz="1600" b="1" u="sng" kern="0" dirty="0">
                  <a:solidFill>
                    <a:srgbClr val="7F7F7F"/>
                  </a:solidFill>
                  <a:latin typeface="Montserrat Medium"/>
                </a:rPr>
                <a:t> </a:t>
              </a:r>
              <a:r>
                <a:rPr lang="fr-FR" sz="1600" b="1" u="sng" kern="0" dirty="0" err="1">
                  <a:solidFill>
                    <a:srgbClr val="7F7F7F"/>
                  </a:solidFill>
                  <a:latin typeface="Montserrat Medium"/>
                </a:rPr>
                <a:t>forms</a:t>
              </a:r>
              <a:endParaRPr lang="fr-FR" sz="1600" b="1" u="sng" dirty="0">
                <a:solidFill>
                  <a:srgbClr val="7F7F7F"/>
                </a:solidFill>
                <a:latin typeface="Montserrat Medium"/>
              </a:endParaRPr>
            </a:p>
          </p:txBody>
        </p:sp>
        <p:sp>
          <p:nvSpPr>
            <p:cNvPr id="12" name="ZoneTexte 31">
              <a:extLst>
                <a:ext uri="{FF2B5EF4-FFF2-40B4-BE49-F238E27FC236}">
                  <a16:creationId xmlns:a16="http://schemas.microsoft.com/office/drawing/2014/main" id="{3A7B71C7-0D05-2743-9FAE-AA671322E59C}"/>
                </a:ext>
              </a:extLst>
            </p:cNvPr>
            <p:cNvSpPr txBox="1"/>
            <p:nvPr/>
          </p:nvSpPr>
          <p:spPr>
            <a:xfrm>
              <a:off x="9003196" y="2783982"/>
              <a:ext cx="2729458" cy="2462213"/>
            </a:xfrm>
            <a:prstGeom prst="rect">
              <a:avLst/>
            </a:prstGeom>
            <a:noFill/>
          </p:spPr>
          <p:txBody>
            <a:bodyPr wrap="square" rtlCol="0">
              <a:spAutoFit/>
            </a:bodyPr>
            <a:lstStyle/>
            <a:p>
              <a:pPr algn="just"/>
              <a:r>
                <a:rPr lang="fr-FR" sz="1400" dirty="0"/>
                <a:t>By </a:t>
              </a:r>
              <a:r>
                <a:rPr lang="fr-FR" sz="1400" dirty="0" err="1"/>
                <a:t>sectorial</a:t>
              </a:r>
              <a:r>
                <a:rPr lang="fr-FR" sz="1400" dirty="0"/>
                <a:t>, </a:t>
              </a:r>
              <a:r>
                <a:rPr lang="fr-FR" sz="1400" dirty="0" err="1"/>
                <a:t>geographical</a:t>
              </a:r>
              <a:r>
                <a:rPr lang="fr-FR" sz="1400" dirty="0"/>
                <a:t> </a:t>
              </a:r>
              <a:r>
                <a:rPr lang="fr-FR" sz="1400" dirty="0" err="1"/>
                <a:t>temporality</a:t>
              </a:r>
              <a:r>
                <a:rPr lang="fr-FR" sz="1400" dirty="0"/>
                <a:t> </a:t>
              </a:r>
              <a:r>
                <a:rPr lang="fr-FR" sz="1400" dirty="0" err="1"/>
                <a:t>criteria</a:t>
              </a:r>
              <a:r>
                <a:rPr lang="fr-FR" sz="1400" dirty="0"/>
                <a:t>, sources, or by type of </a:t>
              </a:r>
              <a:r>
                <a:rPr lang="fr-FR" sz="1400" dirty="0" err="1"/>
                <a:t>evaluator</a:t>
              </a:r>
              <a:r>
                <a:rPr lang="fr-FR" sz="1400" dirty="0"/>
                <a:t> </a:t>
              </a:r>
            </a:p>
            <a:p>
              <a:pPr algn="just"/>
              <a:endParaRPr lang="fr-FR" sz="1400" dirty="0"/>
            </a:p>
            <a:p>
              <a:pPr algn="just"/>
              <a:r>
                <a:rPr lang="fr-FR" sz="1400" dirty="0" err="1"/>
                <a:t>Evaluates</a:t>
              </a:r>
              <a:r>
                <a:rPr lang="fr-FR" sz="1400" dirty="0"/>
                <a:t> the impact of </a:t>
              </a:r>
              <a:r>
                <a:rPr lang="fr-FR" sz="1400" dirty="0" err="1"/>
                <a:t>decisions</a:t>
              </a:r>
              <a:r>
                <a:rPr lang="fr-FR" sz="1400" dirty="0"/>
                <a:t> Identification and anticipation of </a:t>
              </a:r>
              <a:r>
                <a:rPr lang="fr-FR" sz="1400" dirty="0" err="1"/>
                <a:t>underlying</a:t>
              </a:r>
              <a:r>
                <a:rPr lang="fr-FR" sz="1400" dirty="0"/>
                <a:t> trends </a:t>
              </a:r>
              <a:r>
                <a:rPr lang="fr-FR" sz="1400" dirty="0" err="1"/>
                <a:t>thanks</a:t>
              </a:r>
              <a:r>
                <a:rPr lang="fr-FR" sz="1400" dirty="0"/>
                <a:t> to </a:t>
              </a:r>
              <a:r>
                <a:rPr lang="fr-FR" sz="1400" dirty="0" err="1"/>
                <a:t>predictive</a:t>
              </a:r>
              <a:r>
                <a:rPr lang="fr-FR" sz="1400" dirty="0"/>
                <a:t> </a:t>
              </a:r>
              <a:r>
                <a:rPr lang="fr-FR" sz="1400" dirty="0" err="1"/>
                <a:t>analysis</a:t>
              </a:r>
              <a:r>
                <a:rPr lang="fr-FR" sz="1400" dirty="0"/>
                <a:t> and participative qualification and </a:t>
              </a:r>
              <a:r>
                <a:rPr lang="fr-FR" sz="1400" dirty="0" err="1"/>
                <a:t>democratic</a:t>
              </a:r>
              <a:r>
                <a:rPr lang="fr-FR" sz="1400" dirty="0"/>
                <a:t> </a:t>
              </a:r>
              <a:r>
                <a:rPr lang="fr-FR" sz="1400" dirty="0" err="1"/>
                <a:t>ponderations</a:t>
              </a:r>
              <a:r>
                <a:rPr lang="fr-FR" sz="1400" dirty="0"/>
                <a:t> of the </a:t>
              </a:r>
              <a:r>
                <a:rPr lang="fr-FR" sz="1400" dirty="0" err="1"/>
                <a:t>determinants</a:t>
              </a:r>
              <a:r>
                <a:rPr lang="fr-FR" sz="1400" dirty="0"/>
                <a:t> of a </a:t>
              </a:r>
              <a:r>
                <a:rPr lang="fr-FR" sz="1400" dirty="0" err="1"/>
                <a:t>pertinant</a:t>
              </a:r>
              <a:r>
                <a:rPr lang="fr-FR" sz="1400" dirty="0"/>
                <a:t> </a:t>
              </a:r>
              <a:r>
                <a:rPr lang="fr-FR" sz="1400" dirty="0" err="1"/>
                <a:t>result</a:t>
              </a:r>
              <a:r>
                <a:rPr lang="fr-FR" sz="1400" dirty="0"/>
                <a:t> </a:t>
              </a:r>
              <a:endParaRPr lang="fr-FR" sz="1400" i="1" dirty="0">
                <a:latin typeface="Montserrat Medium"/>
              </a:endParaRPr>
            </a:p>
          </p:txBody>
        </p:sp>
      </p:grpSp>
      <p:cxnSp>
        <p:nvCxnSpPr>
          <p:cNvPr id="13" name="Connecteur droit avec flèche 32">
            <a:extLst>
              <a:ext uri="{FF2B5EF4-FFF2-40B4-BE49-F238E27FC236}">
                <a16:creationId xmlns:a16="http://schemas.microsoft.com/office/drawing/2014/main" id="{5FF30AD7-9DF4-B940-82F0-7E6CFD92607F}"/>
              </a:ext>
            </a:extLst>
          </p:cNvPr>
          <p:cNvCxnSpPr>
            <a:cxnSpLocks/>
          </p:cNvCxnSpPr>
          <p:nvPr/>
        </p:nvCxnSpPr>
        <p:spPr>
          <a:xfrm>
            <a:off x="5030160" y="3709697"/>
            <a:ext cx="558378" cy="0"/>
          </a:xfrm>
          <a:prstGeom prst="straightConnector1">
            <a:avLst/>
          </a:prstGeom>
          <a:ln w="12700">
            <a:solidFill>
              <a:srgbClr val="0C428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33">
            <a:extLst>
              <a:ext uri="{FF2B5EF4-FFF2-40B4-BE49-F238E27FC236}">
                <a16:creationId xmlns:a16="http://schemas.microsoft.com/office/drawing/2014/main" id="{3778EF6F-DFD5-0444-A50C-8BCF46D0560B}"/>
              </a:ext>
            </a:extLst>
          </p:cNvPr>
          <p:cNvCxnSpPr>
            <a:cxnSpLocks/>
          </p:cNvCxnSpPr>
          <p:nvPr/>
        </p:nvCxnSpPr>
        <p:spPr>
          <a:xfrm>
            <a:off x="8305106" y="3709697"/>
            <a:ext cx="558378" cy="0"/>
          </a:xfrm>
          <a:prstGeom prst="straightConnector1">
            <a:avLst/>
          </a:prstGeom>
          <a:ln w="12700">
            <a:solidFill>
              <a:srgbClr val="0C428F"/>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25">
            <a:extLst>
              <a:ext uri="{FF2B5EF4-FFF2-40B4-BE49-F238E27FC236}">
                <a16:creationId xmlns:a16="http://schemas.microsoft.com/office/drawing/2014/main" id="{49F0D6D2-2E5F-134D-B85B-DC9DB3B0A721}"/>
              </a:ext>
            </a:extLst>
          </p:cNvPr>
          <p:cNvSpPr txBox="1"/>
          <p:nvPr/>
        </p:nvSpPr>
        <p:spPr>
          <a:xfrm>
            <a:off x="1842461" y="1240900"/>
            <a:ext cx="2122696" cy="584775"/>
          </a:xfrm>
          <a:prstGeom prst="rect">
            <a:avLst/>
          </a:prstGeom>
          <a:noFill/>
        </p:spPr>
        <p:txBody>
          <a:bodyPr wrap="square">
            <a:spAutoFit/>
          </a:bodyPr>
          <a:lstStyle/>
          <a:p>
            <a:r>
              <a:rPr lang="fr-FR" sz="1600" b="1" u="sng" kern="0" dirty="0">
                <a:solidFill>
                  <a:srgbClr val="7F7F7F"/>
                </a:solidFill>
                <a:latin typeface="Montserrat Medium"/>
              </a:rPr>
              <a:t>Social Media </a:t>
            </a:r>
          </a:p>
          <a:p>
            <a:r>
              <a:rPr lang="fr-FR" sz="1600" b="1" u="sng" kern="0" dirty="0" err="1">
                <a:solidFill>
                  <a:srgbClr val="7F7F7F"/>
                </a:solidFill>
                <a:latin typeface="Montserrat Medium"/>
              </a:rPr>
              <a:t>Users</a:t>
            </a:r>
            <a:endParaRPr lang="fr-FR" sz="1600" b="1" u="sng" dirty="0">
              <a:solidFill>
                <a:srgbClr val="7F7F7F"/>
              </a:solidFill>
              <a:latin typeface="Montserrat Medium"/>
            </a:endParaRPr>
          </a:p>
        </p:txBody>
      </p:sp>
      <p:cxnSp>
        <p:nvCxnSpPr>
          <p:cNvPr id="16" name="Connecteur droit avec flèche 28">
            <a:extLst>
              <a:ext uri="{FF2B5EF4-FFF2-40B4-BE49-F238E27FC236}">
                <a16:creationId xmlns:a16="http://schemas.microsoft.com/office/drawing/2014/main" id="{CA4AD17B-613E-B94F-94C3-1E7FB277E1EC}"/>
              </a:ext>
            </a:extLst>
          </p:cNvPr>
          <p:cNvCxnSpPr>
            <a:cxnSpLocks/>
          </p:cNvCxnSpPr>
          <p:nvPr/>
        </p:nvCxnSpPr>
        <p:spPr>
          <a:xfrm>
            <a:off x="3365018" y="1563694"/>
            <a:ext cx="766181" cy="0"/>
          </a:xfrm>
          <a:prstGeom prst="straightConnector1">
            <a:avLst/>
          </a:prstGeom>
          <a:ln w="12700">
            <a:solidFill>
              <a:srgbClr val="0C428F"/>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34">
            <a:extLst>
              <a:ext uri="{FF2B5EF4-FFF2-40B4-BE49-F238E27FC236}">
                <a16:creationId xmlns:a16="http://schemas.microsoft.com/office/drawing/2014/main" id="{866D23E6-0D29-7E43-BBA0-4786AC72C572}"/>
              </a:ext>
            </a:extLst>
          </p:cNvPr>
          <p:cNvSpPr txBox="1"/>
          <p:nvPr/>
        </p:nvSpPr>
        <p:spPr>
          <a:xfrm>
            <a:off x="4178567" y="1226246"/>
            <a:ext cx="2500202" cy="584775"/>
          </a:xfrm>
          <a:prstGeom prst="rect">
            <a:avLst/>
          </a:prstGeom>
          <a:noFill/>
        </p:spPr>
        <p:txBody>
          <a:bodyPr wrap="square">
            <a:spAutoFit/>
          </a:bodyPr>
          <a:lstStyle/>
          <a:p>
            <a:r>
              <a:rPr lang="fr-FR" sz="1600" dirty="0" err="1"/>
              <a:t>History</a:t>
            </a:r>
            <a:r>
              <a:rPr lang="fr-FR" sz="1600" dirty="0"/>
              <a:t> of </a:t>
            </a:r>
            <a:r>
              <a:rPr lang="fr-FR" sz="1600" dirty="0" err="1"/>
              <a:t>likes</a:t>
            </a:r>
            <a:r>
              <a:rPr lang="fr-FR" sz="1600" dirty="0"/>
              <a:t>, </a:t>
            </a:r>
            <a:r>
              <a:rPr lang="fr-FR" sz="1600" dirty="0" err="1"/>
              <a:t>comments</a:t>
            </a:r>
            <a:r>
              <a:rPr lang="fr-FR" sz="1600" dirty="0"/>
              <a:t>, </a:t>
            </a:r>
            <a:r>
              <a:rPr lang="fr-FR" sz="1600" dirty="0" err="1"/>
              <a:t>shares</a:t>
            </a:r>
            <a:endParaRPr lang="fr-FR" sz="1600" b="1" u="sng" kern="0" dirty="0">
              <a:solidFill>
                <a:srgbClr val="7F7F7F"/>
              </a:solidFill>
              <a:latin typeface="Montserrat Medium"/>
            </a:endParaRPr>
          </a:p>
        </p:txBody>
      </p:sp>
      <p:cxnSp>
        <p:nvCxnSpPr>
          <p:cNvPr id="18" name="Connecteur droit avec flèche 35">
            <a:extLst>
              <a:ext uri="{FF2B5EF4-FFF2-40B4-BE49-F238E27FC236}">
                <a16:creationId xmlns:a16="http://schemas.microsoft.com/office/drawing/2014/main" id="{624FADED-4A5F-344E-8461-F8AA861FA39A}"/>
              </a:ext>
            </a:extLst>
          </p:cNvPr>
          <p:cNvCxnSpPr>
            <a:cxnSpLocks/>
          </p:cNvCxnSpPr>
          <p:nvPr/>
        </p:nvCxnSpPr>
        <p:spPr>
          <a:xfrm>
            <a:off x="6802299" y="1563693"/>
            <a:ext cx="766181" cy="0"/>
          </a:xfrm>
          <a:prstGeom prst="straightConnector1">
            <a:avLst/>
          </a:prstGeom>
          <a:ln w="12700">
            <a:solidFill>
              <a:srgbClr val="0C428F"/>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37">
            <a:extLst>
              <a:ext uri="{FF2B5EF4-FFF2-40B4-BE49-F238E27FC236}">
                <a16:creationId xmlns:a16="http://schemas.microsoft.com/office/drawing/2014/main" id="{016532AB-F3E1-7F44-BED3-5E632BD94A3D}"/>
              </a:ext>
            </a:extLst>
          </p:cNvPr>
          <p:cNvSpPr txBox="1"/>
          <p:nvPr/>
        </p:nvSpPr>
        <p:spPr>
          <a:xfrm>
            <a:off x="8448971" y="1226246"/>
            <a:ext cx="3471479" cy="615553"/>
          </a:xfrm>
          <a:prstGeom prst="rect">
            <a:avLst/>
          </a:prstGeom>
          <a:noFill/>
        </p:spPr>
        <p:txBody>
          <a:bodyPr wrap="square">
            <a:spAutoFit/>
          </a:bodyPr>
          <a:lstStyle/>
          <a:p>
            <a:r>
              <a:rPr lang="fr-FR" sz="1600" dirty="0"/>
              <a:t>Classification by </a:t>
            </a:r>
            <a:r>
              <a:rPr lang="fr-FR" sz="1600" dirty="0" err="1"/>
              <a:t>typology</a:t>
            </a:r>
            <a:r>
              <a:rPr lang="fr-FR" sz="1600" dirty="0"/>
              <a:t> </a:t>
            </a:r>
          </a:p>
          <a:p>
            <a:r>
              <a:rPr lang="fr-FR" sz="900" dirty="0"/>
              <a:t>(</a:t>
            </a:r>
            <a:r>
              <a:rPr lang="fr-FR" sz="900" dirty="0" err="1"/>
              <a:t>among</a:t>
            </a:r>
            <a:r>
              <a:rPr lang="fr-FR" sz="900" dirty="0"/>
              <a:t> the </a:t>
            </a:r>
            <a:r>
              <a:rPr lang="fr-FR" sz="900" dirty="0" err="1"/>
              <a:t>co-constructed</a:t>
            </a:r>
            <a:r>
              <a:rPr lang="fr-FR" sz="900" dirty="0"/>
              <a:t> </a:t>
            </a:r>
            <a:r>
              <a:rPr lang="fr-FR" sz="900" dirty="0" err="1"/>
              <a:t>determinants</a:t>
            </a:r>
            <a:r>
              <a:rPr lang="fr-FR" sz="900" dirty="0"/>
              <a:t> of </a:t>
            </a:r>
            <a:r>
              <a:rPr lang="fr-FR" sz="900" dirty="0" err="1"/>
              <a:t>our</a:t>
            </a:r>
            <a:r>
              <a:rPr lang="fr-FR" sz="900" dirty="0"/>
              <a:t> Open Qualification Method </a:t>
            </a:r>
            <a:r>
              <a:rPr lang="fr-FR" sz="900" dirty="0" err="1"/>
              <a:t>including</a:t>
            </a:r>
            <a:r>
              <a:rPr lang="fr-FR" sz="900" dirty="0"/>
              <a:t> </a:t>
            </a:r>
            <a:r>
              <a:rPr lang="fr-FR" sz="900" dirty="0" err="1"/>
              <a:t>also</a:t>
            </a:r>
            <a:r>
              <a:rPr lang="fr-FR" sz="900" dirty="0"/>
              <a:t> </a:t>
            </a:r>
            <a:r>
              <a:rPr lang="fr-FR" sz="900" dirty="0" err="1"/>
              <a:t>critéria</a:t>
            </a:r>
            <a:r>
              <a:rPr lang="fr-FR" sz="900" dirty="0"/>
              <a:t>, sources, </a:t>
            </a:r>
            <a:r>
              <a:rPr lang="fr-FR" sz="900" dirty="0" err="1"/>
              <a:t>temporalities</a:t>
            </a:r>
            <a:r>
              <a:rPr lang="fr-FR" sz="900" dirty="0"/>
              <a:t>) </a:t>
            </a:r>
            <a:endParaRPr lang="fr-FR" sz="900" b="1" u="sng" dirty="0">
              <a:solidFill>
                <a:srgbClr val="7F7F7F"/>
              </a:solidFill>
              <a:latin typeface="Montserrat Medium"/>
            </a:endParaRPr>
          </a:p>
        </p:txBody>
      </p:sp>
      <p:cxnSp>
        <p:nvCxnSpPr>
          <p:cNvPr id="20" name="Connecteur droit avec flèche 42">
            <a:extLst>
              <a:ext uri="{FF2B5EF4-FFF2-40B4-BE49-F238E27FC236}">
                <a16:creationId xmlns:a16="http://schemas.microsoft.com/office/drawing/2014/main" id="{914D10D6-0A60-F04B-96C8-92B6BD0CC200}"/>
              </a:ext>
            </a:extLst>
          </p:cNvPr>
          <p:cNvCxnSpPr>
            <a:cxnSpLocks/>
            <a:endCxn id="8" idx="0"/>
          </p:cNvCxnSpPr>
          <p:nvPr/>
        </p:nvCxnSpPr>
        <p:spPr>
          <a:xfrm flipH="1">
            <a:off x="7275020" y="2860821"/>
            <a:ext cx="482678" cy="457907"/>
          </a:xfrm>
          <a:prstGeom prst="straightConnector1">
            <a:avLst/>
          </a:prstGeom>
          <a:ln w="12700">
            <a:solidFill>
              <a:srgbClr val="0C428F"/>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44">
            <a:extLst>
              <a:ext uri="{FF2B5EF4-FFF2-40B4-BE49-F238E27FC236}">
                <a16:creationId xmlns:a16="http://schemas.microsoft.com/office/drawing/2014/main" id="{A9A84C5D-55E7-AC4D-8A63-8E95907F02FA}"/>
              </a:ext>
            </a:extLst>
          </p:cNvPr>
          <p:cNvSpPr txBox="1"/>
          <p:nvPr/>
        </p:nvSpPr>
        <p:spPr>
          <a:xfrm>
            <a:off x="8448972" y="2506443"/>
            <a:ext cx="1837249" cy="338554"/>
          </a:xfrm>
          <a:prstGeom prst="rect">
            <a:avLst/>
          </a:prstGeom>
          <a:noFill/>
        </p:spPr>
        <p:txBody>
          <a:bodyPr wrap="square">
            <a:spAutoFit/>
          </a:bodyPr>
          <a:lstStyle/>
          <a:p>
            <a:r>
              <a:rPr lang="fr-FR" sz="1600" b="1" u="sng" kern="0" dirty="0" err="1">
                <a:solidFill>
                  <a:srgbClr val="7F7F7F"/>
                </a:solidFill>
                <a:latin typeface="Montserrat Medium"/>
              </a:rPr>
              <a:t>Datalake</a:t>
            </a:r>
            <a:r>
              <a:rPr lang="fr-FR" sz="1600" b="1" u="sng" kern="0" dirty="0">
                <a:solidFill>
                  <a:srgbClr val="7F7F7F"/>
                </a:solidFill>
                <a:latin typeface="Montserrat Medium"/>
              </a:rPr>
              <a:t> </a:t>
            </a:r>
            <a:r>
              <a:rPr lang="fr-FR" sz="1600" b="1" u="sng" kern="0" dirty="0" err="1">
                <a:solidFill>
                  <a:srgbClr val="7F7F7F"/>
                </a:solidFill>
                <a:latin typeface="Montserrat Medium"/>
              </a:rPr>
              <a:t>XValuator</a:t>
            </a:r>
            <a:endParaRPr lang="fr-FR" sz="1600" b="1" u="sng" dirty="0">
              <a:solidFill>
                <a:srgbClr val="7F7F7F"/>
              </a:solidFill>
              <a:latin typeface="Montserrat Medium"/>
            </a:endParaRPr>
          </a:p>
        </p:txBody>
      </p:sp>
      <p:grpSp>
        <p:nvGrpSpPr>
          <p:cNvPr id="22" name="Groupe 52">
            <a:extLst>
              <a:ext uri="{FF2B5EF4-FFF2-40B4-BE49-F238E27FC236}">
                <a16:creationId xmlns:a16="http://schemas.microsoft.com/office/drawing/2014/main" id="{A952FE08-5837-8744-9048-E410A3F3DC6E}"/>
              </a:ext>
            </a:extLst>
          </p:cNvPr>
          <p:cNvGrpSpPr/>
          <p:nvPr/>
        </p:nvGrpSpPr>
        <p:grpSpPr>
          <a:xfrm>
            <a:off x="1081329" y="3984339"/>
            <a:ext cx="1474774" cy="1071696"/>
            <a:chOff x="3254877" y="2441172"/>
            <a:chExt cx="1474774" cy="1071696"/>
          </a:xfrm>
        </p:grpSpPr>
        <p:pic>
          <p:nvPicPr>
            <p:cNvPr id="23" name="Image 15">
              <a:extLst>
                <a:ext uri="{FF2B5EF4-FFF2-40B4-BE49-F238E27FC236}">
                  <a16:creationId xmlns:a16="http://schemas.microsoft.com/office/drawing/2014/main" id="{29B940EC-FC1A-5B48-8064-8919B1DD3C28}"/>
                </a:ext>
              </a:extLst>
            </p:cNvPr>
            <p:cNvPicPr>
              <a:picLocks noChangeAspect="1"/>
            </p:cNvPicPr>
            <p:nvPr/>
          </p:nvPicPr>
          <p:blipFill>
            <a:blip r:embed="rId2"/>
            <a:stretch>
              <a:fillRect/>
            </a:stretch>
          </p:blipFill>
          <p:spPr>
            <a:xfrm>
              <a:off x="4336898" y="2489003"/>
              <a:ext cx="376786" cy="409550"/>
            </a:xfrm>
            <a:prstGeom prst="rect">
              <a:avLst/>
            </a:prstGeom>
          </p:spPr>
        </p:pic>
        <p:pic>
          <p:nvPicPr>
            <p:cNvPr id="24" name="Image 17">
              <a:extLst>
                <a:ext uri="{FF2B5EF4-FFF2-40B4-BE49-F238E27FC236}">
                  <a16:creationId xmlns:a16="http://schemas.microsoft.com/office/drawing/2014/main" id="{340C1B15-5154-284A-898D-3833EDC69253}"/>
                </a:ext>
              </a:extLst>
            </p:cNvPr>
            <p:cNvPicPr>
              <a:picLocks noChangeAspect="1"/>
            </p:cNvPicPr>
            <p:nvPr/>
          </p:nvPicPr>
          <p:blipFill>
            <a:blip r:embed="rId3"/>
            <a:stretch>
              <a:fillRect/>
            </a:stretch>
          </p:blipFill>
          <p:spPr>
            <a:xfrm>
              <a:off x="3254877" y="2441172"/>
              <a:ext cx="486028" cy="505213"/>
            </a:xfrm>
            <a:prstGeom prst="rect">
              <a:avLst/>
            </a:prstGeom>
          </p:spPr>
        </p:pic>
        <p:pic>
          <p:nvPicPr>
            <p:cNvPr id="25" name="Image 19">
              <a:extLst>
                <a:ext uri="{FF2B5EF4-FFF2-40B4-BE49-F238E27FC236}">
                  <a16:creationId xmlns:a16="http://schemas.microsoft.com/office/drawing/2014/main" id="{4FF47470-0504-D448-ACAB-4289E8C1197D}"/>
                </a:ext>
              </a:extLst>
            </p:cNvPr>
            <p:cNvPicPr>
              <a:picLocks noChangeAspect="1"/>
            </p:cNvPicPr>
            <p:nvPr/>
          </p:nvPicPr>
          <p:blipFill>
            <a:blip r:embed="rId4"/>
            <a:stretch>
              <a:fillRect/>
            </a:stretch>
          </p:blipFill>
          <p:spPr>
            <a:xfrm>
              <a:off x="3783768" y="2515042"/>
              <a:ext cx="486028" cy="342712"/>
            </a:xfrm>
            <a:prstGeom prst="rect">
              <a:avLst/>
            </a:prstGeom>
          </p:spPr>
        </p:pic>
        <p:pic>
          <p:nvPicPr>
            <p:cNvPr id="26" name="Image 22">
              <a:extLst>
                <a:ext uri="{FF2B5EF4-FFF2-40B4-BE49-F238E27FC236}">
                  <a16:creationId xmlns:a16="http://schemas.microsoft.com/office/drawing/2014/main" id="{B5BB1EC6-2624-2445-9B1E-EFB1D0316CC8}"/>
                </a:ext>
              </a:extLst>
            </p:cNvPr>
            <p:cNvPicPr>
              <a:picLocks noChangeAspect="1"/>
            </p:cNvPicPr>
            <p:nvPr/>
          </p:nvPicPr>
          <p:blipFill rotWithShape="1">
            <a:blip r:embed="rId5"/>
            <a:srcRect r="9884"/>
            <a:stretch/>
          </p:blipFill>
          <p:spPr>
            <a:xfrm>
              <a:off x="4243623" y="3031196"/>
              <a:ext cx="486028" cy="470349"/>
            </a:xfrm>
            <a:prstGeom prst="rect">
              <a:avLst/>
            </a:prstGeom>
          </p:spPr>
        </p:pic>
        <p:pic>
          <p:nvPicPr>
            <p:cNvPr id="27" name="Image 23">
              <a:extLst>
                <a:ext uri="{FF2B5EF4-FFF2-40B4-BE49-F238E27FC236}">
                  <a16:creationId xmlns:a16="http://schemas.microsoft.com/office/drawing/2014/main" id="{5C8E85D5-9B31-9149-A87E-AC354EEC6C4B}"/>
                </a:ext>
              </a:extLst>
            </p:cNvPr>
            <p:cNvPicPr>
              <a:picLocks noChangeAspect="1"/>
            </p:cNvPicPr>
            <p:nvPr/>
          </p:nvPicPr>
          <p:blipFill>
            <a:blip r:embed="rId6"/>
            <a:stretch>
              <a:fillRect/>
            </a:stretch>
          </p:blipFill>
          <p:spPr>
            <a:xfrm>
              <a:off x="3254877" y="2990665"/>
              <a:ext cx="522203" cy="522203"/>
            </a:xfrm>
            <a:prstGeom prst="rect">
              <a:avLst/>
            </a:prstGeom>
          </p:spPr>
        </p:pic>
        <p:pic>
          <p:nvPicPr>
            <p:cNvPr id="28" name="Image 36">
              <a:extLst>
                <a:ext uri="{FF2B5EF4-FFF2-40B4-BE49-F238E27FC236}">
                  <a16:creationId xmlns:a16="http://schemas.microsoft.com/office/drawing/2014/main" id="{6E2D9F10-2CFB-BE4E-BF07-C209D1F1AB59}"/>
                </a:ext>
              </a:extLst>
            </p:cNvPr>
            <p:cNvPicPr>
              <a:picLocks noChangeAspect="1"/>
            </p:cNvPicPr>
            <p:nvPr/>
          </p:nvPicPr>
          <p:blipFill>
            <a:blip r:embed="rId7"/>
            <a:stretch>
              <a:fillRect/>
            </a:stretch>
          </p:blipFill>
          <p:spPr>
            <a:xfrm>
              <a:off x="3814390" y="3047220"/>
              <a:ext cx="403238" cy="438302"/>
            </a:xfrm>
            <a:prstGeom prst="rect">
              <a:avLst/>
            </a:prstGeom>
          </p:spPr>
        </p:pic>
      </p:grpSp>
      <p:pic>
        <p:nvPicPr>
          <p:cNvPr id="29" name="Image 2">
            <a:extLst>
              <a:ext uri="{FF2B5EF4-FFF2-40B4-BE49-F238E27FC236}">
                <a16:creationId xmlns:a16="http://schemas.microsoft.com/office/drawing/2014/main" id="{3AC423BD-6395-8741-879F-837AA284CD9C}"/>
              </a:ext>
            </a:extLst>
          </p:cNvPr>
          <p:cNvPicPr>
            <a:picLocks noChangeAspect="1"/>
          </p:cNvPicPr>
          <p:nvPr/>
        </p:nvPicPr>
        <p:blipFill>
          <a:blip r:embed="rId8"/>
          <a:stretch>
            <a:fillRect/>
          </a:stretch>
        </p:blipFill>
        <p:spPr>
          <a:xfrm>
            <a:off x="1010603" y="1139128"/>
            <a:ext cx="767810" cy="767810"/>
          </a:xfrm>
          <a:prstGeom prst="rect">
            <a:avLst/>
          </a:prstGeom>
        </p:spPr>
      </p:pic>
      <p:pic>
        <p:nvPicPr>
          <p:cNvPr id="30" name="Image 12">
            <a:extLst>
              <a:ext uri="{FF2B5EF4-FFF2-40B4-BE49-F238E27FC236}">
                <a16:creationId xmlns:a16="http://schemas.microsoft.com/office/drawing/2014/main" id="{B34D9C81-6197-3B49-9E5D-4CEA1570F31E}"/>
              </a:ext>
            </a:extLst>
          </p:cNvPr>
          <p:cNvPicPr>
            <a:picLocks noChangeAspect="1"/>
          </p:cNvPicPr>
          <p:nvPr/>
        </p:nvPicPr>
        <p:blipFill>
          <a:blip r:embed="rId9"/>
          <a:stretch>
            <a:fillRect/>
          </a:stretch>
        </p:blipFill>
        <p:spPr>
          <a:xfrm>
            <a:off x="7757217" y="1166634"/>
            <a:ext cx="644387" cy="644387"/>
          </a:xfrm>
          <a:prstGeom prst="rect">
            <a:avLst/>
          </a:prstGeom>
        </p:spPr>
      </p:pic>
      <p:pic>
        <p:nvPicPr>
          <p:cNvPr id="31" name="Image 14">
            <a:extLst>
              <a:ext uri="{FF2B5EF4-FFF2-40B4-BE49-F238E27FC236}">
                <a16:creationId xmlns:a16="http://schemas.microsoft.com/office/drawing/2014/main" id="{DC9E733D-9BBF-CE4F-A935-0BD4DDBE3D0A}"/>
              </a:ext>
            </a:extLst>
          </p:cNvPr>
          <p:cNvPicPr>
            <a:picLocks noChangeAspect="1"/>
          </p:cNvPicPr>
          <p:nvPr/>
        </p:nvPicPr>
        <p:blipFill>
          <a:blip r:embed="rId10"/>
          <a:stretch>
            <a:fillRect/>
          </a:stretch>
        </p:blipFill>
        <p:spPr>
          <a:xfrm>
            <a:off x="7607027" y="2288922"/>
            <a:ext cx="773596" cy="773596"/>
          </a:xfrm>
          <a:prstGeom prst="rect">
            <a:avLst/>
          </a:prstGeom>
        </p:spPr>
      </p:pic>
    </p:spTree>
    <p:extLst>
      <p:ext uri="{BB962C8B-B14F-4D97-AF65-F5344CB8AC3E}">
        <p14:creationId xmlns:p14="http://schemas.microsoft.com/office/powerpoint/2010/main" val="947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4">
            <a:extLst>
              <a:ext uri="{FF2B5EF4-FFF2-40B4-BE49-F238E27FC236}">
                <a16:creationId xmlns:a16="http://schemas.microsoft.com/office/drawing/2014/main" id="{8F7D4A01-988C-E740-8B0E-FE5889A8FFF3}"/>
              </a:ext>
            </a:extLst>
          </p:cNvPr>
          <p:cNvSpPr txBox="1"/>
          <p:nvPr/>
        </p:nvSpPr>
        <p:spPr>
          <a:xfrm>
            <a:off x="1077595" y="407890"/>
            <a:ext cx="9416255" cy="461665"/>
          </a:xfrm>
          <a:prstGeom prst="rect">
            <a:avLst/>
          </a:prstGeom>
          <a:noFill/>
        </p:spPr>
        <p:txBody>
          <a:bodyPr wrap="square" rtlCol="0">
            <a:spAutoFit/>
          </a:bodyPr>
          <a:lstStyle/>
          <a:p>
            <a:r>
              <a:rPr lang="fr-FR" sz="2400" b="1" dirty="0" err="1"/>
              <a:t>Using</a:t>
            </a:r>
            <a:r>
              <a:rPr lang="fr-FR" sz="2400" b="1" dirty="0"/>
              <a:t> </a:t>
            </a:r>
            <a:r>
              <a:rPr lang="fr-FR" sz="2400" b="1" dirty="0" err="1"/>
              <a:t>XValuator</a:t>
            </a:r>
            <a:r>
              <a:rPr lang="fr-FR" sz="2400" b="1" dirty="0"/>
              <a:t> </a:t>
            </a:r>
            <a:r>
              <a:rPr lang="fr-FR" sz="2400" b="1" dirty="0" err="1"/>
              <a:t>allows</a:t>
            </a:r>
            <a:r>
              <a:rPr lang="fr-FR" sz="2400" b="1" dirty="0"/>
              <a:t> </a:t>
            </a:r>
            <a:r>
              <a:rPr lang="fr-FR" sz="2400" b="1" dirty="0" err="1"/>
              <a:t>our</a:t>
            </a:r>
            <a:r>
              <a:rPr lang="fr-FR" sz="2400" b="1" dirty="0"/>
              <a:t> </a:t>
            </a:r>
            <a:r>
              <a:rPr lang="fr-FR" sz="2400" b="1" dirty="0" err="1"/>
              <a:t>customers</a:t>
            </a:r>
            <a:r>
              <a:rPr lang="fr-FR" sz="2400" b="1" dirty="0"/>
              <a:t> to</a:t>
            </a:r>
            <a:endParaRPr lang="fr-FR" sz="2400" b="1" dirty="0">
              <a:solidFill>
                <a:srgbClr val="0C428F"/>
              </a:solidFill>
              <a:latin typeface="Montserrat Medium" panose="00000600000000000000"/>
            </a:endParaRPr>
          </a:p>
        </p:txBody>
      </p:sp>
      <p:sp>
        <p:nvSpPr>
          <p:cNvPr id="5" name="ZoneTexte 35">
            <a:extLst>
              <a:ext uri="{FF2B5EF4-FFF2-40B4-BE49-F238E27FC236}">
                <a16:creationId xmlns:a16="http://schemas.microsoft.com/office/drawing/2014/main" id="{81835BAB-8BB0-5B41-A74A-643757BA1AF0}"/>
              </a:ext>
            </a:extLst>
          </p:cNvPr>
          <p:cNvSpPr txBox="1"/>
          <p:nvPr/>
        </p:nvSpPr>
        <p:spPr>
          <a:xfrm>
            <a:off x="943384" y="2041091"/>
            <a:ext cx="3623165" cy="1531510"/>
          </a:xfrm>
          <a:prstGeom prst="rect">
            <a:avLst/>
          </a:prstGeom>
          <a:noFill/>
        </p:spPr>
        <p:txBody>
          <a:bodyPr wrap="square">
            <a:spAutoFit/>
          </a:bodyPr>
          <a:lstStyle/>
          <a:p>
            <a:pPr algn="ctr">
              <a:lnSpc>
                <a:spcPct val="150000"/>
              </a:lnSpc>
            </a:pPr>
            <a:r>
              <a:rPr lang="fr-FR" sz="1600" dirty="0" err="1"/>
              <a:t>Instantly</a:t>
            </a:r>
            <a:r>
              <a:rPr lang="fr-FR" sz="1600" dirty="0"/>
              <a:t> </a:t>
            </a:r>
            <a:r>
              <a:rPr lang="fr-FR" sz="1600" dirty="0" err="1"/>
              <a:t>bring</a:t>
            </a:r>
            <a:r>
              <a:rPr lang="fr-FR" sz="1600" dirty="0"/>
              <a:t> </a:t>
            </a:r>
            <a:r>
              <a:rPr lang="fr-FR" sz="1600" dirty="0" err="1"/>
              <a:t>together</a:t>
            </a:r>
            <a:r>
              <a:rPr lang="fr-FR" sz="1600" dirty="0"/>
              <a:t> large volumes of diverse opinions in an inclusive and </a:t>
            </a:r>
            <a:r>
              <a:rPr lang="fr-FR" sz="1600" dirty="0" err="1"/>
              <a:t>democratic</a:t>
            </a:r>
            <a:r>
              <a:rPr lang="fr-FR" sz="1600" dirty="0"/>
              <a:t> </a:t>
            </a:r>
            <a:r>
              <a:rPr lang="fr-FR" sz="1600" dirty="0" err="1"/>
              <a:t>way</a:t>
            </a:r>
            <a:r>
              <a:rPr lang="fr-FR" sz="1600" dirty="0"/>
              <a:t> CUSTOMER EXPERIENCES and STAKEHOLDERS</a:t>
            </a:r>
            <a:endParaRPr lang="fr-FR" sz="1600" baseline="30000" dirty="0">
              <a:solidFill>
                <a:srgbClr val="FF0000"/>
              </a:solidFill>
              <a:latin typeface="Montserrat Medium" panose="00000600000000000000"/>
            </a:endParaRPr>
          </a:p>
        </p:txBody>
      </p:sp>
      <p:sp>
        <p:nvSpPr>
          <p:cNvPr id="8" name="ZoneTexte 38">
            <a:extLst>
              <a:ext uri="{FF2B5EF4-FFF2-40B4-BE49-F238E27FC236}">
                <a16:creationId xmlns:a16="http://schemas.microsoft.com/office/drawing/2014/main" id="{C54CA737-08C1-034A-921E-0111976CD1C6}"/>
              </a:ext>
            </a:extLst>
          </p:cNvPr>
          <p:cNvSpPr txBox="1"/>
          <p:nvPr/>
        </p:nvSpPr>
        <p:spPr>
          <a:xfrm>
            <a:off x="8527773" y="2041091"/>
            <a:ext cx="2907489" cy="1531510"/>
          </a:xfrm>
          <a:prstGeom prst="rect">
            <a:avLst/>
          </a:prstGeom>
          <a:noFill/>
        </p:spPr>
        <p:txBody>
          <a:bodyPr wrap="square">
            <a:spAutoFit/>
          </a:bodyPr>
          <a:lstStyle/>
          <a:p>
            <a:pPr algn="ctr">
              <a:lnSpc>
                <a:spcPct val="150000"/>
              </a:lnSpc>
            </a:pPr>
            <a:r>
              <a:rPr lang="fr-FR" sz="1600" dirty="0" err="1"/>
              <a:t>Measure</a:t>
            </a:r>
            <a:r>
              <a:rPr lang="fr-FR" sz="1600" dirty="0"/>
              <a:t> in real time the value </a:t>
            </a:r>
            <a:r>
              <a:rPr lang="fr-FR" sz="1600" dirty="0" err="1"/>
              <a:t>that</a:t>
            </a:r>
            <a:r>
              <a:rPr lang="fr-FR" sz="1600" dirty="0"/>
              <a:t> the public and the experts </a:t>
            </a:r>
            <a:r>
              <a:rPr lang="fr-FR" sz="1600" dirty="0" err="1"/>
              <a:t>together</a:t>
            </a:r>
            <a:r>
              <a:rPr lang="fr-FR" sz="1600" dirty="0"/>
              <a:t> </a:t>
            </a:r>
            <a:r>
              <a:rPr lang="fr-FR" sz="1600" dirty="0" err="1"/>
              <a:t>perceive</a:t>
            </a:r>
            <a:r>
              <a:rPr lang="fr-FR" sz="1600" dirty="0"/>
              <a:t> on </a:t>
            </a:r>
            <a:r>
              <a:rPr lang="fr-FR" sz="1600" dirty="0" err="1"/>
              <a:t>each</a:t>
            </a:r>
            <a:r>
              <a:rPr lang="fr-FR" sz="1600" dirty="0"/>
              <a:t> </a:t>
            </a:r>
            <a:r>
              <a:rPr lang="fr-FR" sz="1600" dirty="0" err="1"/>
              <a:t>subject</a:t>
            </a:r>
            <a:endParaRPr lang="fr-FR" sz="1600" baseline="30000" dirty="0">
              <a:latin typeface="Montserrat Medium" panose="00000600000000000000"/>
            </a:endParaRPr>
          </a:p>
        </p:txBody>
      </p:sp>
      <p:sp>
        <p:nvSpPr>
          <p:cNvPr id="11" name="ZoneTexte 41">
            <a:extLst>
              <a:ext uri="{FF2B5EF4-FFF2-40B4-BE49-F238E27FC236}">
                <a16:creationId xmlns:a16="http://schemas.microsoft.com/office/drawing/2014/main" id="{82D3009D-AA9D-544D-82BF-1E16FB4140AB}"/>
              </a:ext>
            </a:extLst>
          </p:cNvPr>
          <p:cNvSpPr txBox="1"/>
          <p:nvPr/>
        </p:nvSpPr>
        <p:spPr>
          <a:xfrm>
            <a:off x="4946081" y="4578177"/>
            <a:ext cx="2299838" cy="1162178"/>
          </a:xfrm>
          <a:prstGeom prst="rect">
            <a:avLst/>
          </a:prstGeom>
          <a:noFill/>
        </p:spPr>
        <p:txBody>
          <a:bodyPr wrap="square">
            <a:spAutoFit/>
          </a:bodyPr>
          <a:lstStyle/>
          <a:p>
            <a:pPr algn="ctr">
              <a:lnSpc>
                <a:spcPct val="150000"/>
              </a:lnSpc>
            </a:pPr>
            <a:r>
              <a:rPr lang="fr-FR" sz="1600" dirty="0"/>
              <a:t>Monitor the impact of </a:t>
            </a:r>
            <a:r>
              <a:rPr lang="fr-FR" sz="1600" dirty="0" err="1"/>
              <a:t>their</a:t>
            </a:r>
            <a:r>
              <a:rPr lang="fr-FR" sz="1600" dirty="0"/>
              <a:t> </a:t>
            </a:r>
            <a:r>
              <a:rPr lang="fr-FR" sz="1600" dirty="0" err="1"/>
              <a:t>decisions</a:t>
            </a:r>
            <a:r>
              <a:rPr lang="fr-FR" sz="1600" dirty="0"/>
              <a:t> and </a:t>
            </a:r>
            <a:r>
              <a:rPr lang="fr-FR" sz="1600" dirty="0" err="1"/>
              <a:t>announcements</a:t>
            </a:r>
            <a:endParaRPr lang="fr-FR" sz="1600" baseline="30000" dirty="0">
              <a:latin typeface="Montserrat Medium" panose="00000600000000000000"/>
            </a:endParaRPr>
          </a:p>
        </p:txBody>
      </p:sp>
      <p:sp>
        <p:nvSpPr>
          <p:cNvPr id="14" name="ZoneTexte 42">
            <a:extLst>
              <a:ext uri="{FF2B5EF4-FFF2-40B4-BE49-F238E27FC236}">
                <a16:creationId xmlns:a16="http://schemas.microsoft.com/office/drawing/2014/main" id="{185AD940-A575-C247-B849-48F14DE52B1E}"/>
              </a:ext>
            </a:extLst>
          </p:cNvPr>
          <p:cNvSpPr txBox="1"/>
          <p:nvPr/>
        </p:nvSpPr>
        <p:spPr>
          <a:xfrm>
            <a:off x="4764137" y="2068149"/>
            <a:ext cx="3422057" cy="1531510"/>
          </a:xfrm>
          <a:prstGeom prst="rect">
            <a:avLst/>
          </a:prstGeom>
          <a:noFill/>
        </p:spPr>
        <p:txBody>
          <a:bodyPr wrap="square">
            <a:spAutoFit/>
          </a:bodyPr>
          <a:lstStyle/>
          <a:p>
            <a:pPr algn="ctr">
              <a:lnSpc>
                <a:spcPct val="150000"/>
              </a:lnSpc>
            </a:pPr>
            <a:r>
              <a:rPr lang="fr-FR" sz="1600" dirty="0" err="1"/>
              <a:t>Qualify</a:t>
            </a:r>
            <a:r>
              <a:rPr lang="fr-FR" sz="1600" dirty="0"/>
              <a:t> TOGETHER  opinions </a:t>
            </a:r>
            <a:r>
              <a:rPr lang="fr-FR" sz="1600" dirty="0" err="1"/>
              <a:t>according</a:t>
            </a:r>
            <a:r>
              <a:rPr lang="fr-FR" sz="1600" dirty="0"/>
              <a:t> to </a:t>
            </a:r>
            <a:r>
              <a:rPr lang="fr-FR" sz="1600" dirty="0" err="1"/>
              <a:t>their</a:t>
            </a:r>
            <a:r>
              <a:rPr lang="fr-FR" sz="1600" dirty="0"/>
              <a:t> </a:t>
            </a:r>
            <a:r>
              <a:rPr lang="fr-FR" sz="1600" dirty="0" err="1"/>
              <a:t>contextual</a:t>
            </a:r>
            <a:r>
              <a:rPr lang="fr-FR" sz="1600" dirty="0"/>
              <a:t> </a:t>
            </a:r>
            <a:r>
              <a:rPr lang="fr-FR" sz="1600" dirty="0" err="1"/>
              <a:t>determinants</a:t>
            </a:r>
            <a:r>
              <a:rPr lang="fr-FR" sz="1600" dirty="0"/>
              <a:t> sources, </a:t>
            </a:r>
            <a:r>
              <a:rPr lang="fr-FR" sz="1600" dirty="0" err="1"/>
              <a:t>criteria</a:t>
            </a:r>
            <a:r>
              <a:rPr lang="fr-FR" sz="1600" dirty="0"/>
              <a:t>, postures, </a:t>
            </a:r>
            <a:r>
              <a:rPr lang="fr-FR" sz="1600" dirty="0" err="1"/>
              <a:t>temporalities</a:t>
            </a:r>
            <a:endParaRPr lang="fr-FR" sz="1600" baseline="30000" dirty="0">
              <a:latin typeface="Montserrat Medium" panose="00000600000000000000"/>
            </a:endParaRPr>
          </a:p>
        </p:txBody>
      </p:sp>
      <p:sp>
        <p:nvSpPr>
          <p:cNvPr id="16" name="ZoneTexte 45">
            <a:extLst>
              <a:ext uri="{FF2B5EF4-FFF2-40B4-BE49-F238E27FC236}">
                <a16:creationId xmlns:a16="http://schemas.microsoft.com/office/drawing/2014/main" id="{82B430D4-500E-3F42-BEE8-3DDD3443B6F5}"/>
              </a:ext>
            </a:extLst>
          </p:cNvPr>
          <p:cNvSpPr txBox="1"/>
          <p:nvPr/>
        </p:nvSpPr>
        <p:spPr>
          <a:xfrm>
            <a:off x="7919065" y="4798253"/>
            <a:ext cx="4067887" cy="1531510"/>
          </a:xfrm>
          <a:prstGeom prst="rect">
            <a:avLst/>
          </a:prstGeom>
          <a:noFill/>
        </p:spPr>
        <p:txBody>
          <a:bodyPr wrap="square">
            <a:spAutoFit/>
          </a:bodyPr>
          <a:lstStyle/>
          <a:p>
            <a:pPr algn="ctr">
              <a:lnSpc>
                <a:spcPct val="150000"/>
              </a:lnSpc>
            </a:pPr>
            <a:r>
              <a:rPr lang="fr-FR" sz="1600" b="1" dirty="0" err="1">
                <a:solidFill>
                  <a:srgbClr val="0C428F"/>
                </a:solidFill>
                <a:latin typeface="Montserrat Medium" panose="00000600000000000000"/>
              </a:rPr>
              <a:t>Anticipate</a:t>
            </a:r>
            <a:r>
              <a:rPr lang="fr-FR" sz="1600" b="1" dirty="0">
                <a:solidFill>
                  <a:srgbClr val="0C428F"/>
                </a:solidFill>
                <a:latin typeface="Montserrat Medium" panose="00000600000000000000"/>
              </a:rPr>
              <a:t> the trends and support the </a:t>
            </a:r>
            <a:r>
              <a:rPr lang="fr-FR" sz="1600" b="1" dirty="0" err="1">
                <a:solidFill>
                  <a:srgbClr val="0C428F"/>
                </a:solidFill>
                <a:latin typeface="Montserrat Medium" panose="00000600000000000000"/>
              </a:rPr>
              <a:t>decisions</a:t>
            </a:r>
            <a:r>
              <a:rPr lang="fr-FR" sz="1600" b="1" dirty="0">
                <a:solidFill>
                  <a:srgbClr val="0C428F"/>
                </a:solidFill>
                <a:latin typeface="Montserrat Medium" panose="00000600000000000000"/>
              </a:rPr>
              <a:t> </a:t>
            </a:r>
            <a:r>
              <a:rPr lang="fr-FR" sz="1600" b="1" dirty="0" err="1">
                <a:solidFill>
                  <a:srgbClr val="0C428F"/>
                </a:solidFill>
                <a:latin typeface="Montserrat Medium" panose="00000600000000000000"/>
              </a:rPr>
              <a:t>thanks</a:t>
            </a:r>
            <a:r>
              <a:rPr lang="fr-FR" sz="1600" b="1" dirty="0">
                <a:solidFill>
                  <a:srgbClr val="0C428F"/>
                </a:solidFill>
                <a:latin typeface="Montserrat Medium" panose="00000600000000000000"/>
              </a:rPr>
              <a:t> to a collaborative and </a:t>
            </a:r>
            <a:r>
              <a:rPr lang="fr-FR" sz="1600" b="1" dirty="0" err="1">
                <a:solidFill>
                  <a:srgbClr val="0C428F"/>
                </a:solidFill>
                <a:latin typeface="Montserrat Medium" panose="00000600000000000000"/>
              </a:rPr>
              <a:t>democratic</a:t>
            </a:r>
            <a:r>
              <a:rPr lang="fr-FR" sz="1600" b="1" dirty="0">
                <a:solidFill>
                  <a:srgbClr val="0C428F"/>
                </a:solidFill>
                <a:latin typeface="Montserrat Medium" panose="00000600000000000000"/>
              </a:rPr>
              <a:t> </a:t>
            </a:r>
            <a:r>
              <a:rPr lang="fr-FR" sz="1600" b="1" dirty="0" err="1">
                <a:solidFill>
                  <a:srgbClr val="0C428F"/>
                </a:solidFill>
                <a:latin typeface="Montserrat Medium" panose="00000600000000000000"/>
              </a:rPr>
              <a:t>method</a:t>
            </a:r>
            <a:r>
              <a:rPr lang="fr-FR" sz="1600" b="1" dirty="0">
                <a:solidFill>
                  <a:srgbClr val="0C428F"/>
                </a:solidFill>
                <a:latin typeface="Montserrat Medium" panose="00000600000000000000"/>
              </a:rPr>
              <a:t> to </a:t>
            </a:r>
            <a:r>
              <a:rPr lang="fr-FR" sz="1600" b="1" dirty="0" err="1">
                <a:solidFill>
                  <a:srgbClr val="0C428F"/>
                </a:solidFill>
                <a:latin typeface="Montserrat Medium" panose="00000600000000000000"/>
              </a:rPr>
              <a:t>integrate</a:t>
            </a:r>
            <a:r>
              <a:rPr lang="fr-FR" sz="1600" b="1" dirty="0">
                <a:solidFill>
                  <a:srgbClr val="0C428F"/>
                </a:solidFill>
                <a:latin typeface="Montserrat Medium" panose="00000600000000000000"/>
              </a:rPr>
              <a:t> </a:t>
            </a:r>
            <a:r>
              <a:rPr lang="fr-FR" sz="1600" b="1" dirty="0" err="1">
                <a:solidFill>
                  <a:srgbClr val="0C428F"/>
                </a:solidFill>
                <a:latin typeface="Montserrat Medium" panose="00000600000000000000"/>
              </a:rPr>
              <a:t>diversity</a:t>
            </a:r>
            <a:r>
              <a:rPr lang="fr-FR" sz="1600" b="1" dirty="0">
                <a:solidFill>
                  <a:srgbClr val="0C428F"/>
                </a:solidFill>
                <a:latin typeface="Montserrat Medium" panose="00000600000000000000"/>
              </a:rPr>
              <a:t> and </a:t>
            </a:r>
            <a:r>
              <a:rPr lang="fr-FR" sz="1600" b="1" dirty="0" err="1">
                <a:solidFill>
                  <a:srgbClr val="0C428F"/>
                </a:solidFill>
                <a:latin typeface="Montserrat Medium" panose="00000600000000000000"/>
              </a:rPr>
              <a:t>obtain</a:t>
            </a:r>
            <a:r>
              <a:rPr lang="fr-FR" sz="1600" b="1" dirty="0">
                <a:solidFill>
                  <a:srgbClr val="0C428F"/>
                </a:solidFill>
                <a:latin typeface="Montserrat Medium" panose="00000600000000000000"/>
              </a:rPr>
              <a:t> concertation and pertinence </a:t>
            </a:r>
            <a:endParaRPr lang="fr-FR" sz="1600" baseline="30000" dirty="0">
              <a:latin typeface="Montserrat Medium" panose="00000600000000000000"/>
            </a:endParaRPr>
          </a:p>
        </p:txBody>
      </p:sp>
      <p:sp>
        <p:nvSpPr>
          <p:cNvPr id="20" name="ZoneTexte 46">
            <a:extLst>
              <a:ext uri="{FF2B5EF4-FFF2-40B4-BE49-F238E27FC236}">
                <a16:creationId xmlns:a16="http://schemas.microsoft.com/office/drawing/2014/main" id="{7FE06A67-8C40-E042-A188-91EB16AF692E}"/>
              </a:ext>
            </a:extLst>
          </p:cNvPr>
          <p:cNvSpPr txBox="1"/>
          <p:nvPr/>
        </p:nvSpPr>
        <p:spPr>
          <a:xfrm>
            <a:off x="697072" y="4596154"/>
            <a:ext cx="3575863" cy="1900841"/>
          </a:xfrm>
          <a:prstGeom prst="rect">
            <a:avLst/>
          </a:prstGeom>
          <a:noFill/>
        </p:spPr>
        <p:txBody>
          <a:bodyPr wrap="square">
            <a:spAutoFit/>
          </a:bodyPr>
          <a:lstStyle/>
          <a:p>
            <a:pPr algn="ctr">
              <a:lnSpc>
                <a:spcPct val="150000"/>
              </a:lnSpc>
            </a:pPr>
            <a:r>
              <a:rPr lang="fr-FR" sz="1600" dirty="0"/>
              <a:t>Know the important </a:t>
            </a:r>
            <a:r>
              <a:rPr lang="fr-FR" sz="1600" dirty="0" err="1"/>
              <a:t>diversity</a:t>
            </a:r>
            <a:r>
              <a:rPr lang="fr-FR" sz="1600" dirty="0"/>
              <a:t> of </a:t>
            </a:r>
            <a:r>
              <a:rPr lang="fr-FR" sz="1600" dirty="0" err="1"/>
              <a:t>criteria</a:t>
            </a:r>
            <a:r>
              <a:rPr lang="fr-FR" sz="1600" dirty="0"/>
              <a:t>, sources, contextualisations of the opinions and </a:t>
            </a:r>
            <a:r>
              <a:rPr lang="fr-FR" sz="1600" dirty="0" err="1"/>
              <a:t>better</a:t>
            </a:r>
            <a:r>
              <a:rPr lang="fr-FR" sz="1600" dirty="0"/>
              <a:t> </a:t>
            </a:r>
            <a:r>
              <a:rPr lang="fr-FR" sz="1600" dirty="0" err="1"/>
              <a:t>integrate</a:t>
            </a:r>
            <a:r>
              <a:rPr lang="fr-FR" sz="1600" dirty="0"/>
              <a:t> all the </a:t>
            </a:r>
            <a:r>
              <a:rPr lang="fr-FR" sz="1600" dirty="0" err="1"/>
              <a:t>diversity</a:t>
            </a:r>
            <a:r>
              <a:rPr lang="fr-FR" sz="1600" dirty="0"/>
              <a:t> </a:t>
            </a:r>
            <a:r>
              <a:rPr lang="fr-FR" sz="1600" dirty="0" err="1"/>
              <a:t>thank</a:t>
            </a:r>
            <a:r>
              <a:rPr lang="fr-FR" sz="1600" dirty="0"/>
              <a:t> to </a:t>
            </a:r>
            <a:r>
              <a:rPr lang="fr-FR" sz="1600" dirty="0" err="1"/>
              <a:t>our</a:t>
            </a:r>
            <a:r>
              <a:rPr lang="fr-FR" sz="1600" dirty="0"/>
              <a:t> </a:t>
            </a:r>
            <a:r>
              <a:rPr lang="fr-FR" sz="1600" dirty="0" err="1"/>
              <a:t>democratic</a:t>
            </a:r>
            <a:r>
              <a:rPr lang="fr-FR" sz="1600" dirty="0"/>
              <a:t> </a:t>
            </a:r>
            <a:r>
              <a:rPr lang="fr-FR" sz="1600" dirty="0" err="1"/>
              <a:t>method</a:t>
            </a:r>
            <a:r>
              <a:rPr lang="fr-FR" sz="1600" dirty="0"/>
              <a:t> of collaborative </a:t>
            </a:r>
            <a:r>
              <a:rPr lang="fr-FR" sz="1600" dirty="0" err="1"/>
              <a:t>ponderations</a:t>
            </a:r>
            <a:endParaRPr lang="fr-FR" sz="1600" b="1" baseline="30000" dirty="0">
              <a:solidFill>
                <a:srgbClr val="0C428F"/>
              </a:solidFill>
              <a:latin typeface="Montserrat Medium" panose="00000600000000000000"/>
            </a:endParaRPr>
          </a:p>
        </p:txBody>
      </p:sp>
      <p:pic>
        <p:nvPicPr>
          <p:cNvPr id="21" name="Image 32">
            <a:extLst>
              <a:ext uri="{FF2B5EF4-FFF2-40B4-BE49-F238E27FC236}">
                <a16:creationId xmlns:a16="http://schemas.microsoft.com/office/drawing/2014/main" id="{56D9A0BD-388D-8A45-AB5E-ABB532A06670}"/>
              </a:ext>
            </a:extLst>
          </p:cNvPr>
          <p:cNvPicPr>
            <a:picLocks noChangeAspect="1"/>
          </p:cNvPicPr>
          <p:nvPr/>
        </p:nvPicPr>
        <p:blipFill>
          <a:blip r:embed="rId2"/>
          <a:stretch>
            <a:fillRect/>
          </a:stretch>
        </p:blipFill>
        <p:spPr>
          <a:xfrm flipH="1">
            <a:off x="2061457" y="1349427"/>
            <a:ext cx="636110" cy="636110"/>
          </a:xfrm>
          <a:prstGeom prst="rect">
            <a:avLst/>
          </a:prstGeom>
        </p:spPr>
      </p:pic>
      <p:pic>
        <p:nvPicPr>
          <p:cNvPr id="22" name="Image 3">
            <a:extLst>
              <a:ext uri="{FF2B5EF4-FFF2-40B4-BE49-F238E27FC236}">
                <a16:creationId xmlns:a16="http://schemas.microsoft.com/office/drawing/2014/main" id="{01E91DF8-3568-0C47-9F8E-FB84A10C812E}"/>
              </a:ext>
            </a:extLst>
          </p:cNvPr>
          <p:cNvPicPr>
            <a:picLocks noChangeAspect="1"/>
          </p:cNvPicPr>
          <p:nvPr/>
        </p:nvPicPr>
        <p:blipFill>
          <a:blip r:embed="rId3"/>
          <a:stretch>
            <a:fillRect/>
          </a:stretch>
        </p:blipFill>
        <p:spPr>
          <a:xfrm>
            <a:off x="5699609" y="1248309"/>
            <a:ext cx="792782" cy="792782"/>
          </a:xfrm>
          <a:prstGeom prst="rect">
            <a:avLst/>
          </a:prstGeom>
        </p:spPr>
      </p:pic>
      <p:pic>
        <p:nvPicPr>
          <p:cNvPr id="24" name="Image 37">
            <a:extLst>
              <a:ext uri="{FF2B5EF4-FFF2-40B4-BE49-F238E27FC236}">
                <a16:creationId xmlns:a16="http://schemas.microsoft.com/office/drawing/2014/main" id="{99240BF1-CB80-304D-BFC3-CC2EFE38F1C0}"/>
              </a:ext>
            </a:extLst>
          </p:cNvPr>
          <p:cNvPicPr>
            <a:picLocks noChangeAspect="1"/>
          </p:cNvPicPr>
          <p:nvPr/>
        </p:nvPicPr>
        <p:blipFill>
          <a:blip r:embed="rId4"/>
          <a:stretch>
            <a:fillRect/>
          </a:stretch>
        </p:blipFill>
        <p:spPr>
          <a:xfrm>
            <a:off x="9666092" y="1404981"/>
            <a:ext cx="636110" cy="636110"/>
          </a:xfrm>
          <a:prstGeom prst="rect">
            <a:avLst/>
          </a:prstGeom>
        </p:spPr>
      </p:pic>
      <p:pic>
        <p:nvPicPr>
          <p:cNvPr id="25" name="Image 10">
            <a:extLst>
              <a:ext uri="{FF2B5EF4-FFF2-40B4-BE49-F238E27FC236}">
                <a16:creationId xmlns:a16="http://schemas.microsoft.com/office/drawing/2014/main" id="{1A8A8E6F-5B1D-E647-91F7-A53E84479D49}"/>
              </a:ext>
            </a:extLst>
          </p:cNvPr>
          <p:cNvPicPr>
            <a:picLocks noChangeAspect="1"/>
          </p:cNvPicPr>
          <p:nvPr/>
        </p:nvPicPr>
        <p:blipFill>
          <a:blip r:embed="rId5"/>
          <a:stretch>
            <a:fillRect/>
          </a:stretch>
        </p:blipFill>
        <p:spPr>
          <a:xfrm>
            <a:off x="2046551" y="3871607"/>
            <a:ext cx="665922" cy="665922"/>
          </a:xfrm>
          <a:prstGeom prst="rect">
            <a:avLst/>
          </a:prstGeom>
        </p:spPr>
      </p:pic>
      <p:pic>
        <p:nvPicPr>
          <p:cNvPr id="26" name="Image 40">
            <a:extLst>
              <a:ext uri="{FF2B5EF4-FFF2-40B4-BE49-F238E27FC236}">
                <a16:creationId xmlns:a16="http://schemas.microsoft.com/office/drawing/2014/main" id="{1C51E437-3C27-704C-B072-9E170B8C6370}"/>
              </a:ext>
            </a:extLst>
          </p:cNvPr>
          <p:cNvPicPr>
            <a:picLocks noChangeAspect="1"/>
          </p:cNvPicPr>
          <p:nvPr/>
        </p:nvPicPr>
        <p:blipFill>
          <a:blip r:embed="rId6"/>
          <a:stretch>
            <a:fillRect/>
          </a:stretch>
        </p:blipFill>
        <p:spPr>
          <a:xfrm>
            <a:off x="5704415" y="3812983"/>
            <a:ext cx="783171" cy="783171"/>
          </a:xfrm>
          <a:prstGeom prst="rect">
            <a:avLst/>
          </a:prstGeom>
        </p:spPr>
      </p:pic>
      <p:pic>
        <p:nvPicPr>
          <p:cNvPr id="27" name="Image 7">
            <a:extLst>
              <a:ext uri="{FF2B5EF4-FFF2-40B4-BE49-F238E27FC236}">
                <a16:creationId xmlns:a16="http://schemas.microsoft.com/office/drawing/2014/main" id="{B71B3BC2-B665-6C41-8F6C-82A8E7D8F4AE}"/>
              </a:ext>
            </a:extLst>
          </p:cNvPr>
          <p:cNvPicPr>
            <a:picLocks noChangeAspect="1"/>
          </p:cNvPicPr>
          <p:nvPr/>
        </p:nvPicPr>
        <p:blipFill>
          <a:blip r:embed="rId7"/>
          <a:stretch>
            <a:fillRect/>
          </a:stretch>
        </p:blipFill>
        <p:spPr>
          <a:xfrm>
            <a:off x="9663462" y="3687189"/>
            <a:ext cx="792782" cy="792782"/>
          </a:xfrm>
          <a:prstGeom prst="rect">
            <a:avLst/>
          </a:prstGeom>
        </p:spPr>
      </p:pic>
    </p:spTree>
    <p:extLst>
      <p:ext uri="{BB962C8B-B14F-4D97-AF65-F5344CB8AC3E}">
        <p14:creationId xmlns:p14="http://schemas.microsoft.com/office/powerpoint/2010/main" val="17115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5">
            <a:extLst>
              <a:ext uri="{FF2B5EF4-FFF2-40B4-BE49-F238E27FC236}">
                <a16:creationId xmlns:a16="http://schemas.microsoft.com/office/drawing/2014/main" id="{B42751D1-EC49-5244-A169-6BE7399B2B2C}"/>
              </a:ext>
            </a:extLst>
          </p:cNvPr>
          <p:cNvSpPr txBox="1"/>
          <p:nvPr/>
        </p:nvSpPr>
        <p:spPr>
          <a:xfrm>
            <a:off x="1857557" y="1759351"/>
            <a:ext cx="3672870" cy="1477328"/>
          </a:xfrm>
          <a:prstGeom prst="rect">
            <a:avLst/>
          </a:prstGeom>
          <a:noFill/>
        </p:spPr>
        <p:txBody>
          <a:bodyPr wrap="square" rtlCol="0">
            <a:spAutoFit/>
          </a:bodyPr>
          <a:lstStyle/>
          <a:p>
            <a:pPr algn="just"/>
            <a:r>
              <a:rPr lang="fr-FR" dirty="0"/>
              <a:t>Ingrid VAILEANU – </a:t>
            </a:r>
            <a:r>
              <a:rPr lang="fr-FR" dirty="0" err="1"/>
              <a:t>President</a:t>
            </a:r>
            <a:r>
              <a:rPr lang="fr-FR" dirty="0"/>
              <a:t> (30%) </a:t>
            </a:r>
          </a:p>
          <a:p>
            <a:pPr algn="just"/>
            <a:r>
              <a:rPr lang="fr-FR" dirty="0"/>
              <a:t>MBA Paris </a:t>
            </a:r>
            <a:r>
              <a:rPr lang="fr-FR" dirty="0" err="1"/>
              <a:t>School</a:t>
            </a:r>
            <a:r>
              <a:rPr lang="fr-FR" dirty="0"/>
              <a:t> of Business Doctoral </a:t>
            </a:r>
            <a:r>
              <a:rPr lang="fr-FR" dirty="0" err="1"/>
              <a:t>studies</a:t>
            </a:r>
            <a:r>
              <a:rPr lang="fr-FR" dirty="0"/>
              <a:t> in </a:t>
            </a:r>
            <a:r>
              <a:rPr lang="fr-FR" dirty="0" err="1"/>
              <a:t>functional</a:t>
            </a:r>
            <a:r>
              <a:rPr lang="fr-FR" dirty="0"/>
              <a:t> </a:t>
            </a:r>
            <a:r>
              <a:rPr lang="fr-FR" dirty="0" err="1"/>
              <a:t>economics</a:t>
            </a:r>
            <a:r>
              <a:rPr lang="fr-FR" dirty="0"/>
              <a:t> Trade and </a:t>
            </a:r>
            <a:r>
              <a:rPr lang="fr-FR" dirty="0" err="1"/>
              <a:t>partnerships</a:t>
            </a:r>
            <a:r>
              <a:rPr lang="fr-FR" dirty="0"/>
              <a:t> (</a:t>
            </a:r>
            <a:r>
              <a:rPr lang="fr-FR" dirty="0" err="1"/>
              <a:t>Thesis</a:t>
            </a:r>
            <a:r>
              <a:rPr lang="fr-FR" dirty="0"/>
              <a:t> </a:t>
            </a:r>
            <a:r>
              <a:rPr lang="fr-FR" dirty="0" err="1"/>
              <a:t>contract</a:t>
            </a:r>
            <a:r>
              <a:rPr lang="fr-FR" dirty="0"/>
              <a:t> CIFRE EDF)</a:t>
            </a:r>
            <a:endParaRPr lang="fr-FR" sz="1400" dirty="0">
              <a:latin typeface="Montserrat Medium" panose="00000600000000000000"/>
            </a:endParaRPr>
          </a:p>
        </p:txBody>
      </p:sp>
      <p:sp>
        <p:nvSpPr>
          <p:cNvPr id="5" name="ZoneTexte 16">
            <a:extLst>
              <a:ext uri="{FF2B5EF4-FFF2-40B4-BE49-F238E27FC236}">
                <a16:creationId xmlns:a16="http://schemas.microsoft.com/office/drawing/2014/main" id="{32FA9846-33DF-BA4B-9956-1EC222E3BB39}"/>
              </a:ext>
            </a:extLst>
          </p:cNvPr>
          <p:cNvSpPr txBox="1"/>
          <p:nvPr/>
        </p:nvSpPr>
        <p:spPr>
          <a:xfrm>
            <a:off x="1026356" y="302744"/>
            <a:ext cx="6017072" cy="461665"/>
          </a:xfrm>
          <a:prstGeom prst="rect">
            <a:avLst/>
          </a:prstGeom>
          <a:noFill/>
        </p:spPr>
        <p:txBody>
          <a:bodyPr wrap="square" rtlCol="0">
            <a:spAutoFit/>
          </a:bodyPr>
          <a:lstStyle/>
          <a:p>
            <a:r>
              <a:rPr lang="fr-FR" sz="2400" b="1" dirty="0" err="1"/>
              <a:t>We</a:t>
            </a:r>
            <a:r>
              <a:rPr lang="fr-FR" sz="2400" b="1" dirty="0"/>
              <a:t> are experts in </a:t>
            </a:r>
            <a:r>
              <a:rPr lang="fr-FR" sz="2400" b="1" dirty="0" err="1"/>
              <a:t>our</a:t>
            </a:r>
            <a:r>
              <a:rPr lang="fr-FR" sz="2400" b="1" dirty="0"/>
              <a:t> </a:t>
            </a:r>
            <a:r>
              <a:rPr lang="fr-FR" sz="2400" b="1" dirty="0" err="1"/>
              <a:t>fields</a:t>
            </a:r>
            <a:endParaRPr lang="fr-FR" sz="2400" b="1" dirty="0">
              <a:solidFill>
                <a:srgbClr val="0C428F"/>
              </a:solidFill>
              <a:latin typeface="Montserrat Medium" panose="00000600000000000000"/>
            </a:endParaRPr>
          </a:p>
        </p:txBody>
      </p:sp>
      <p:sp>
        <p:nvSpPr>
          <p:cNvPr id="6" name="ZoneTexte 18">
            <a:extLst>
              <a:ext uri="{FF2B5EF4-FFF2-40B4-BE49-F238E27FC236}">
                <a16:creationId xmlns:a16="http://schemas.microsoft.com/office/drawing/2014/main" id="{A5A7CAFF-E721-E146-95B0-D87014AEF3F3}"/>
              </a:ext>
            </a:extLst>
          </p:cNvPr>
          <p:cNvSpPr txBox="1"/>
          <p:nvPr/>
        </p:nvSpPr>
        <p:spPr>
          <a:xfrm>
            <a:off x="8292680" y="1664713"/>
            <a:ext cx="2983779" cy="1692771"/>
          </a:xfrm>
          <a:prstGeom prst="rect">
            <a:avLst/>
          </a:prstGeom>
          <a:noFill/>
        </p:spPr>
        <p:txBody>
          <a:bodyPr wrap="square" rtlCol="0">
            <a:spAutoFit/>
          </a:bodyPr>
          <a:lstStyle/>
          <a:p>
            <a:pPr algn="just"/>
            <a:r>
              <a:rPr lang="fr-FR" dirty="0"/>
              <a:t>Florin </a:t>
            </a:r>
            <a:r>
              <a:rPr lang="fr-FR" dirty="0" err="1"/>
              <a:t>Paun</a:t>
            </a:r>
            <a:r>
              <a:rPr lang="fr-FR" dirty="0"/>
              <a:t> – COO (33%) </a:t>
            </a:r>
          </a:p>
          <a:p>
            <a:pPr algn="just"/>
            <a:r>
              <a:rPr lang="fr-FR" dirty="0" err="1"/>
              <a:t>Graduated</a:t>
            </a:r>
            <a:r>
              <a:rPr lang="fr-FR" dirty="0"/>
              <a:t> </a:t>
            </a:r>
            <a:r>
              <a:rPr lang="fr-FR" dirty="0" err="1"/>
              <a:t>from</a:t>
            </a:r>
            <a:r>
              <a:rPr lang="fr-FR" dirty="0"/>
              <a:t> X and </a:t>
            </a:r>
          </a:p>
          <a:p>
            <a:pPr algn="just"/>
            <a:r>
              <a:rPr lang="fr-FR" dirty="0"/>
              <a:t>MIT Aerospace </a:t>
            </a:r>
            <a:r>
              <a:rPr lang="fr-FR" dirty="0" err="1"/>
              <a:t>Doctor</a:t>
            </a:r>
            <a:r>
              <a:rPr lang="fr-FR" dirty="0"/>
              <a:t> </a:t>
            </a:r>
            <a:r>
              <a:rPr lang="fr-FR" dirty="0" err="1"/>
              <a:t>Director</a:t>
            </a:r>
            <a:r>
              <a:rPr lang="fr-FR" dirty="0"/>
              <a:t> of Innovation and </a:t>
            </a:r>
            <a:r>
              <a:rPr lang="fr-FR" dirty="0" err="1"/>
              <a:t>Strategy</a:t>
            </a:r>
            <a:endParaRPr lang="fr-FR" dirty="0"/>
          </a:p>
          <a:p>
            <a:pPr algn="just"/>
            <a:r>
              <a:rPr lang="fr-FR" sz="1400" dirty="0" err="1">
                <a:solidFill>
                  <a:srgbClr val="0C428F"/>
                </a:solidFill>
                <a:latin typeface="Avenir Next LT Pro" panose="020B0504020202020204" pitchFamily="34" charset="0"/>
              </a:rPr>
              <a:t>www.florin-paun.com</a:t>
            </a:r>
            <a:endParaRPr lang="fr-FR" sz="1400" dirty="0">
              <a:solidFill>
                <a:srgbClr val="0C428F"/>
              </a:solidFill>
              <a:latin typeface="Montserrat Medium" panose="00000600000000000000"/>
            </a:endParaRPr>
          </a:p>
        </p:txBody>
      </p:sp>
      <p:sp>
        <p:nvSpPr>
          <p:cNvPr id="7" name="ZoneTexte 20">
            <a:extLst>
              <a:ext uri="{FF2B5EF4-FFF2-40B4-BE49-F238E27FC236}">
                <a16:creationId xmlns:a16="http://schemas.microsoft.com/office/drawing/2014/main" id="{1697AC7D-FE18-7B44-80D4-3B015C5AF19E}"/>
              </a:ext>
            </a:extLst>
          </p:cNvPr>
          <p:cNvSpPr txBox="1"/>
          <p:nvPr/>
        </p:nvSpPr>
        <p:spPr>
          <a:xfrm>
            <a:off x="4257902" y="1103584"/>
            <a:ext cx="3676193" cy="400110"/>
          </a:xfrm>
          <a:prstGeom prst="rect">
            <a:avLst/>
          </a:prstGeom>
          <a:noFill/>
        </p:spPr>
        <p:txBody>
          <a:bodyPr wrap="square" rtlCol="0">
            <a:spAutoFit/>
          </a:bodyPr>
          <a:lstStyle/>
          <a:p>
            <a:pPr algn="ctr"/>
            <a:r>
              <a:rPr lang="fr-FR" sz="2000" b="1" u="sng" dirty="0" err="1">
                <a:solidFill>
                  <a:schemeClr val="bg1">
                    <a:lumMod val="50000"/>
                  </a:schemeClr>
                </a:solidFill>
                <a:latin typeface="Montserrat Medium" panose="00000600000000000000"/>
              </a:rPr>
              <a:t>Founders</a:t>
            </a:r>
            <a:r>
              <a:rPr lang="fr-FR" sz="2000" b="1" u="sng" dirty="0">
                <a:solidFill>
                  <a:schemeClr val="bg1">
                    <a:lumMod val="50000"/>
                  </a:schemeClr>
                </a:solidFill>
                <a:latin typeface="Montserrat Medium" panose="00000600000000000000"/>
              </a:rPr>
              <a:t> and managers</a:t>
            </a:r>
          </a:p>
        </p:txBody>
      </p:sp>
      <p:sp>
        <p:nvSpPr>
          <p:cNvPr id="8" name="ZoneTexte 23">
            <a:extLst>
              <a:ext uri="{FF2B5EF4-FFF2-40B4-BE49-F238E27FC236}">
                <a16:creationId xmlns:a16="http://schemas.microsoft.com/office/drawing/2014/main" id="{F148B44C-0F81-C245-B2EA-AC15FEBC49F6}"/>
              </a:ext>
            </a:extLst>
          </p:cNvPr>
          <p:cNvSpPr txBox="1"/>
          <p:nvPr/>
        </p:nvSpPr>
        <p:spPr>
          <a:xfrm>
            <a:off x="5148570" y="3888844"/>
            <a:ext cx="1894858" cy="400110"/>
          </a:xfrm>
          <a:prstGeom prst="rect">
            <a:avLst/>
          </a:prstGeom>
          <a:noFill/>
        </p:spPr>
        <p:txBody>
          <a:bodyPr wrap="square" rtlCol="0">
            <a:spAutoFit/>
          </a:bodyPr>
          <a:lstStyle/>
          <a:p>
            <a:pPr algn="ctr"/>
            <a:r>
              <a:rPr lang="fr-FR" sz="2000" b="1" u="sng" dirty="0">
                <a:solidFill>
                  <a:schemeClr val="bg1">
                    <a:lumMod val="50000"/>
                  </a:schemeClr>
                </a:solidFill>
                <a:latin typeface="Montserrat Medium" panose="00000600000000000000"/>
              </a:rPr>
              <a:t>TEAM</a:t>
            </a:r>
          </a:p>
        </p:txBody>
      </p:sp>
      <p:sp>
        <p:nvSpPr>
          <p:cNvPr id="11" name="ZoneTexte 24">
            <a:extLst>
              <a:ext uri="{FF2B5EF4-FFF2-40B4-BE49-F238E27FC236}">
                <a16:creationId xmlns:a16="http://schemas.microsoft.com/office/drawing/2014/main" id="{E903330A-F8E1-F64F-87EB-87AE7906CC0C}"/>
              </a:ext>
            </a:extLst>
          </p:cNvPr>
          <p:cNvSpPr txBox="1"/>
          <p:nvPr/>
        </p:nvSpPr>
        <p:spPr>
          <a:xfrm>
            <a:off x="1857557" y="4692529"/>
            <a:ext cx="4739449" cy="1754326"/>
          </a:xfrm>
          <a:prstGeom prst="rect">
            <a:avLst/>
          </a:prstGeom>
          <a:noFill/>
        </p:spPr>
        <p:txBody>
          <a:bodyPr wrap="square" rtlCol="0">
            <a:spAutoFit/>
          </a:bodyPr>
          <a:lstStyle/>
          <a:p>
            <a:pPr algn="just"/>
            <a:r>
              <a:rPr lang="fr-FR" dirty="0"/>
              <a:t>Columbia HILLEN – CMO + BSPCE </a:t>
            </a:r>
            <a:r>
              <a:rPr lang="fr-FR" dirty="0" err="1"/>
              <a:t>Master's</a:t>
            </a:r>
            <a:r>
              <a:rPr lang="fr-FR" dirty="0"/>
              <a:t> in Communication &amp; Digital Marketing (Ireland) Former manager and </a:t>
            </a:r>
            <a:r>
              <a:rPr lang="fr-FR" dirty="0" err="1"/>
              <a:t>co-founder</a:t>
            </a:r>
            <a:r>
              <a:rPr lang="fr-FR" dirty="0"/>
              <a:t> of the first English </a:t>
            </a:r>
            <a:r>
              <a:rPr lang="fr-FR" dirty="0" err="1"/>
              <a:t>Language</a:t>
            </a:r>
            <a:r>
              <a:rPr lang="fr-FR" dirty="0"/>
              <a:t> Business media group in </a:t>
            </a:r>
            <a:r>
              <a:rPr lang="fr-FR" dirty="0" err="1"/>
              <a:t>Eastern</a:t>
            </a:r>
            <a:r>
              <a:rPr lang="fr-FR" dirty="0"/>
              <a:t> Europe, marketing expert (over 10 </a:t>
            </a:r>
            <a:r>
              <a:rPr lang="fr-FR" dirty="0" err="1"/>
              <a:t>years</a:t>
            </a:r>
            <a:r>
              <a:rPr lang="fr-FR" dirty="0"/>
              <a:t>) Marketing </a:t>
            </a:r>
            <a:r>
              <a:rPr lang="fr-FR" dirty="0" err="1"/>
              <a:t>strategy</a:t>
            </a:r>
            <a:endParaRPr lang="fr-FR" sz="1400" dirty="0">
              <a:latin typeface="Montserrat Medium" panose="00000600000000000000"/>
            </a:endParaRPr>
          </a:p>
        </p:txBody>
      </p:sp>
      <p:sp>
        <p:nvSpPr>
          <p:cNvPr id="12" name="ZoneTexte 25">
            <a:extLst>
              <a:ext uri="{FF2B5EF4-FFF2-40B4-BE49-F238E27FC236}">
                <a16:creationId xmlns:a16="http://schemas.microsoft.com/office/drawing/2014/main" id="{6B6C2603-8C65-3048-A2C0-DBCF9381C3F6}"/>
              </a:ext>
            </a:extLst>
          </p:cNvPr>
          <p:cNvSpPr txBox="1"/>
          <p:nvPr/>
        </p:nvSpPr>
        <p:spPr>
          <a:xfrm>
            <a:off x="8201729" y="4769194"/>
            <a:ext cx="3645472" cy="1754326"/>
          </a:xfrm>
          <a:prstGeom prst="rect">
            <a:avLst/>
          </a:prstGeom>
          <a:noFill/>
        </p:spPr>
        <p:txBody>
          <a:bodyPr wrap="square" rtlCol="0">
            <a:spAutoFit/>
          </a:bodyPr>
          <a:lstStyle/>
          <a:p>
            <a:r>
              <a:rPr lang="fr-FR" dirty="0"/>
              <a:t>Hamid MOUTAWAKKIL – CTO https://</a:t>
            </a:r>
            <a:r>
              <a:rPr lang="fr-FR" dirty="0" err="1"/>
              <a:t>www.linkedin.com</a:t>
            </a:r>
            <a:r>
              <a:rPr lang="fr-FR" dirty="0"/>
              <a:t>/in/</a:t>
            </a:r>
            <a:r>
              <a:rPr lang="fr-FR" dirty="0" err="1"/>
              <a:t>moutawakkil</a:t>
            </a:r>
            <a:r>
              <a:rPr lang="fr-FR" dirty="0"/>
              <a:t>/ </a:t>
            </a:r>
            <a:r>
              <a:rPr lang="fr-FR" dirty="0" err="1"/>
              <a:t>Faculty</a:t>
            </a:r>
            <a:r>
              <a:rPr lang="fr-FR" dirty="0"/>
              <a:t> of </a:t>
            </a:r>
            <a:r>
              <a:rPr lang="fr-FR" dirty="0" err="1"/>
              <a:t>Medicine</a:t>
            </a:r>
            <a:r>
              <a:rPr lang="fr-FR" dirty="0"/>
              <a:t>, </a:t>
            </a:r>
            <a:r>
              <a:rPr lang="fr-FR" dirty="0" err="1"/>
              <a:t>development</a:t>
            </a:r>
            <a:r>
              <a:rPr lang="fr-FR" dirty="0"/>
              <a:t> of </a:t>
            </a:r>
            <a:r>
              <a:rPr lang="fr-FR" dirty="0" err="1"/>
              <a:t>economic</a:t>
            </a:r>
            <a:r>
              <a:rPr lang="fr-FR" dirty="0"/>
              <a:t> </a:t>
            </a:r>
            <a:r>
              <a:rPr lang="fr-FR" dirty="0" err="1"/>
              <a:t>platforms</a:t>
            </a:r>
            <a:r>
              <a:rPr lang="fr-FR" dirty="0"/>
              <a:t>, networks, crypto, </a:t>
            </a:r>
            <a:r>
              <a:rPr lang="fr-FR" dirty="0" err="1"/>
              <a:t>blockchain</a:t>
            </a:r>
            <a:r>
              <a:rPr lang="fr-FR" dirty="0"/>
              <a:t>, </a:t>
            </a:r>
            <a:r>
              <a:rPr lang="fr-FR" dirty="0" err="1"/>
              <a:t>complex</a:t>
            </a:r>
            <a:r>
              <a:rPr lang="fr-FR" dirty="0"/>
              <a:t> </a:t>
            </a:r>
            <a:r>
              <a:rPr lang="fr-FR" dirty="0" err="1"/>
              <a:t>systems</a:t>
            </a:r>
            <a:r>
              <a:rPr lang="fr-FR" dirty="0"/>
              <a:t>, cognitive science</a:t>
            </a:r>
            <a:endParaRPr lang="fr-FR" sz="1400" b="1" dirty="0">
              <a:solidFill>
                <a:srgbClr val="0C428F"/>
              </a:solidFill>
              <a:latin typeface="Times" pitchFamily="2" charset="0"/>
            </a:endParaRPr>
          </a:p>
        </p:txBody>
      </p:sp>
      <p:pic>
        <p:nvPicPr>
          <p:cNvPr id="13" name="Picture 1014">
            <a:extLst>
              <a:ext uri="{FF2B5EF4-FFF2-40B4-BE49-F238E27FC236}">
                <a16:creationId xmlns:a16="http://schemas.microsoft.com/office/drawing/2014/main" id="{341AD4F6-84EA-8E4F-AB04-970BF9D975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7" r="23244"/>
          <a:stretch/>
        </p:blipFill>
        <p:spPr bwMode="auto">
          <a:xfrm>
            <a:off x="626550" y="1817902"/>
            <a:ext cx="1013494" cy="1065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01">
            <a:extLst>
              <a:ext uri="{FF2B5EF4-FFF2-40B4-BE49-F238E27FC236}">
                <a16:creationId xmlns:a16="http://schemas.microsoft.com/office/drawing/2014/main" id="{97154EBE-24D1-AE49-9FC1-59E634AFA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050" y="1817902"/>
            <a:ext cx="1018012" cy="1065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03">
            <a:extLst>
              <a:ext uri="{FF2B5EF4-FFF2-40B4-BE49-F238E27FC236}">
                <a16:creationId xmlns:a16="http://schemas.microsoft.com/office/drawing/2014/main" id="{A87AAE0F-D24A-AF48-875C-080730B89C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72" t="3073" b="3073"/>
          <a:stretch/>
        </p:blipFill>
        <p:spPr bwMode="auto">
          <a:xfrm>
            <a:off x="626550" y="4769194"/>
            <a:ext cx="1013492" cy="10603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53C6EF2A-B6BE-B445-A79B-4A93175902F1}"/>
              </a:ext>
            </a:extLst>
          </p:cNvPr>
          <p:cNvPicPr>
            <a:picLocks noChangeAspect="1"/>
          </p:cNvPicPr>
          <p:nvPr/>
        </p:nvPicPr>
        <p:blipFill>
          <a:blip r:embed="rId5"/>
          <a:stretch>
            <a:fillRect/>
          </a:stretch>
        </p:blipFill>
        <p:spPr>
          <a:xfrm>
            <a:off x="6899050" y="4751367"/>
            <a:ext cx="972930" cy="987379"/>
          </a:xfrm>
          <a:prstGeom prst="rect">
            <a:avLst/>
          </a:prstGeom>
        </p:spPr>
      </p:pic>
    </p:spTree>
    <p:extLst>
      <p:ext uri="{BB962C8B-B14F-4D97-AF65-F5344CB8AC3E}">
        <p14:creationId xmlns:p14="http://schemas.microsoft.com/office/powerpoint/2010/main" val="93071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6">
            <a:extLst>
              <a:ext uri="{FF2B5EF4-FFF2-40B4-BE49-F238E27FC236}">
                <a16:creationId xmlns:a16="http://schemas.microsoft.com/office/drawing/2014/main" id="{1C6E0E32-86CC-D843-A920-05252FD794FC}"/>
              </a:ext>
            </a:extLst>
          </p:cNvPr>
          <p:cNvSpPr txBox="1"/>
          <p:nvPr/>
        </p:nvSpPr>
        <p:spPr>
          <a:xfrm>
            <a:off x="1128288" y="192222"/>
            <a:ext cx="10320000" cy="646331"/>
          </a:xfrm>
          <a:prstGeom prst="rect">
            <a:avLst/>
          </a:prstGeom>
          <a:noFill/>
        </p:spPr>
        <p:txBody>
          <a:bodyPr wrap="square" rtlCol="0">
            <a:spAutoFit/>
          </a:bodyPr>
          <a:lstStyle/>
          <a:p>
            <a:r>
              <a:rPr lang="fr-FR" b="1" dirty="0" err="1"/>
              <a:t>Accompanied</a:t>
            </a:r>
            <a:r>
              <a:rPr lang="fr-FR" b="1" dirty="0"/>
              <a:t> by an </a:t>
            </a:r>
            <a:r>
              <a:rPr lang="fr-FR" b="1" dirty="0" err="1"/>
              <a:t>influential</a:t>
            </a:r>
            <a:r>
              <a:rPr lang="fr-FR" b="1" dirty="0"/>
              <a:t> network, </a:t>
            </a:r>
            <a:r>
              <a:rPr lang="fr-FR" b="1" dirty="0" err="1"/>
              <a:t>member</a:t>
            </a:r>
            <a:r>
              <a:rPr lang="fr-FR" b="1" dirty="0"/>
              <a:t> of Pole Finance Innovation and </a:t>
            </a:r>
            <a:r>
              <a:rPr lang="fr-FR" b="1" dirty="0" err="1"/>
              <a:t>selected</a:t>
            </a:r>
            <a:r>
              <a:rPr lang="fr-FR" b="1" dirty="0"/>
              <a:t> in 2021 by Bic Montpellier, </a:t>
            </a:r>
            <a:r>
              <a:rPr lang="fr-FR" b="1" dirty="0" err="1"/>
              <a:t>Supported</a:t>
            </a:r>
            <a:r>
              <a:rPr lang="fr-FR" b="1" dirty="0"/>
              <a:t> by a relevant Strategic and Scientific </a:t>
            </a:r>
            <a:r>
              <a:rPr lang="fr-FR" b="1" dirty="0" err="1"/>
              <a:t>Committee</a:t>
            </a:r>
            <a:endParaRPr lang="fr-FR" b="1" dirty="0">
              <a:solidFill>
                <a:srgbClr val="0C428F"/>
              </a:solidFill>
              <a:latin typeface="Montserrat Medium" panose="00000600000000000000"/>
            </a:endParaRPr>
          </a:p>
        </p:txBody>
      </p:sp>
      <p:sp>
        <p:nvSpPr>
          <p:cNvPr id="4" name="ZoneTexte 15">
            <a:extLst>
              <a:ext uri="{FF2B5EF4-FFF2-40B4-BE49-F238E27FC236}">
                <a16:creationId xmlns:a16="http://schemas.microsoft.com/office/drawing/2014/main" id="{AF2A9A41-EC6B-4142-A142-9B05A16B98E8}"/>
              </a:ext>
            </a:extLst>
          </p:cNvPr>
          <p:cNvSpPr txBox="1"/>
          <p:nvPr/>
        </p:nvSpPr>
        <p:spPr>
          <a:xfrm>
            <a:off x="4907253" y="4197871"/>
            <a:ext cx="2293536" cy="1231106"/>
          </a:xfrm>
          <a:prstGeom prst="rect">
            <a:avLst/>
          </a:prstGeom>
          <a:noFill/>
        </p:spPr>
        <p:txBody>
          <a:bodyPr wrap="square" rtlCol="0">
            <a:spAutoFit/>
          </a:bodyPr>
          <a:lstStyle/>
          <a:p>
            <a:pPr algn="just"/>
            <a:r>
              <a:rPr lang="fr-FR" dirty="0">
                <a:latin typeface="Montserrat Medium" panose="00000600000000000000"/>
                <a:hlinkClick r:id="rId2"/>
              </a:rPr>
              <a:t>Denis Jacquet</a:t>
            </a:r>
            <a:endParaRPr lang="fr-FR" b="1" dirty="0">
              <a:solidFill>
                <a:srgbClr val="0C428F"/>
              </a:solidFill>
              <a:latin typeface="Montserrat Medium" panose="00000600000000000000"/>
            </a:endParaRPr>
          </a:p>
          <a:p>
            <a:pPr algn="just"/>
            <a:r>
              <a:rPr lang="fr-FR" sz="1400" dirty="0">
                <a:latin typeface="Montserrat Medium" panose="00000600000000000000"/>
              </a:rPr>
              <a:t>Fondateur du « Day One Mouvement », plus grand réseau mondial de </a:t>
            </a:r>
            <a:r>
              <a:rPr lang="fr-FR" sz="1400" dirty="0" err="1">
                <a:latin typeface="Montserrat Medium" panose="00000600000000000000"/>
              </a:rPr>
              <a:t>PMEs</a:t>
            </a:r>
            <a:r>
              <a:rPr lang="fr-FR" sz="1400" dirty="0">
                <a:latin typeface="Montserrat Medium" panose="00000600000000000000"/>
              </a:rPr>
              <a:t> et startups </a:t>
            </a:r>
          </a:p>
        </p:txBody>
      </p:sp>
      <p:sp>
        <p:nvSpPr>
          <p:cNvPr id="7" name="ZoneTexte 28">
            <a:extLst>
              <a:ext uri="{FF2B5EF4-FFF2-40B4-BE49-F238E27FC236}">
                <a16:creationId xmlns:a16="http://schemas.microsoft.com/office/drawing/2014/main" id="{AB5AD7EA-B6D6-054F-B63D-B87AB7302D72}"/>
              </a:ext>
            </a:extLst>
          </p:cNvPr>
          <p:cNvSpPr txBox="1"/>
          <p:nvPr/>
        </p:nvSpPr>
        <p:spPr>
          <a:xfrm>
            <a:off x="1045640" y="1231558"/>
            <a:ext cx="2253112" cy="1261884"/>
          </a:xfrm>
          <a:prstGeom prst="rect">
            <a:avLst/>
          </a:prstGeom>
          <a:noFill/>
        </p:spPr>
        <p:txBody>
          <a:bodyPr wrap="square" rtlCol="0">
            <a:spAutoFit/>
          </a:bodyPr>
          <a:lstStyle/>
          <a:p>
            <a:pPr algn="just"/>
            <a:r>
              <a:rPr lang="fr-FR" dirty="0">
                <a:latin typeface="Montserrat Medium" panose="00000600000000000000"/>
                <a:hlinkClick r:id="rId3"/>
              </a:rPr>
              <a:t>Emmanuel Lechypre</a:t>
            </a:r>
            <a:r>
              <a:rPr lang="fr-FR" dirty="0">
                <a:latin typeface="Montserrat Medium" panose="00000600000000000000"/>
              </a:rPr>
              <a:t> </a:t>
            </a:r>
            <a:r>
              <a:rPr lang="fr-FR" sz="1600" i="1" dirty="0">
                <a:latin typeface="Montserrat Medium" panose="00000600000000000000"/>
              </a:rPr>
              <a:t>(1% des parts)</a:t>
            </a:r>
            <a:endParaRPr lang="fr-FR" sz="1600" b="1" i="1" dirty="0">
              <a:solidFill>
                <a:srgbClr val="0C428F"/>
              </a:solidFill>
              <a:latin typeface="Montserrat Medium" panose="00000600000000000000"/>
            </a:endParaRPr>
          </a:p>
          <a:p>
            <a:pPr algn="just"/>
            <a:r>
              <a:rPr lang="fr-FR" sz="1400" dirty="0">
                <a:latin typeface="Montserrat Medium" panose="00000600000000000000"/>
              </a:rPr>
              <a:t>Economiste depuis 25 ans</a:t>
            </a:r>
          </a:p>
          <a:p>
            <a:pPr algn="just"/>
            <a:r>
              <a:rPr lang="fr-FR" sz="1400" dirty="0">
                <a:latin typeface="Montserrat Medium" panose="00000600000000000000"/>
              </a:rPr>
              <a:t>Directeur de l’Observatoire BFM Business</a:t>
            </a:r>
          </a:p>
        </p:txBody>
      </p:sp>
      <p:sp>
        <p:nvSpPr>
          <p:cNvPr id="11" name="ZoneTexte 31">
            <a:extLst>
              <a:ext uri="{FF2B5EF4-FFF2-40B4-BE49-F238E27FC236}">
                <a16:creationId xmlns:a16="http://schemas.microsoft.com/office/drawing/2014/main" id="{71F2E8AC-79FF-BA43-8E39-15E1025C8A95}"/>
              </a:ext>
            </a:extLst>
          </p:cNvPr>
          <p:cNvSpPr txBox="1"/>
          <p:nvPr/>
        </p:nvSpPr>
        <p:spPr>
          <a:xfrm>
            <a:off x="4857864" y="1195235"/>
            <a:ext cx="2228514" cy="1015663"/>
          </a:xfrm>
          <a:prstGeom prst="rect">
            <a:avLst/>
          </a:prstGeom>
          <a:noFill/>
        </p:spPr>
        <p:txBody>
          <a:bodyPr wrap="square" rtlCol="0">
            <a:spAutoFit/>
          </a:bodyPr>
          <a:lstStyle/>
          <a:p>
            <a:pPr algn="just"/>
            <a:r>
              <a:rPr lang="fr-FR" dirty="0">
                <a:latin typeface="Montserrat Medium" panose="00000600000000000000"/>
                <a:hlinkClick r:id="rId4"/>
              </a:rPr>
              <a:t>Henri Mocka</a:t>
            </a:r>
            <a:endParaRPr lang="fr-FR" b="1" dirty="0">
              <a:solidFill>
                <a:srgbClr val="0C428F"/>
              </a:solidFill>
              <a:latin typeface="Montserrat Medium" panose="00000600000000000000"/>
            </a:endParaRPr>
          </a:p>
          <a:p>
            <a:pPr algn="just"/>
            <a:r>
              <a:rPr lang="fr-FR" sz="1400" dirty="0" err="1">
                <a:latin typeface="Montserrat Medium" panose="00000600000000000000"/>
              </a:rPr>
              <a:t>Fund</a:t>
            </a:r>
            <a:r>
              <a:rPr lang="fr-FR" sz="1400" dirty="0">
                <a:latin typeface="Montserrat Medium" panose="00000600000000000000"/>
              </a:rPr>
              <a:t> Administration </a:t>
            </a:r>
            <a:r>
              <a:rPr lang="fr-FR" sz="1400" dirty="0" err="1">
                <a:latin typeface="Montserrat Medium" panose="00000600000000000000"/>
              </a:rPr>
              <a:t>Specialist</a:t>
            </a:r>
            <a:r>
              <a:rPr lang="fr-FR" sz="1400" dirty="0">
                <a:latin typeface="Montserrat Medium" panose="00000600000000000000"/>
              </a:rPr>
              <a:t>, ancien BNP Paribas Securities Services</a:t>
            </a:r>
          </a:p>
        </p:txBody>
      </p:sp>
      <p:sp>
        <p:nvSpPr>
          <p:cNvPr id="14" name="ZoneTexte 36">
            <a:extLst>
              <a:ext uri="{FF2B5EF4-FFF2-40B4-BE49-F238E27FC236}">
                <a16:creationId xmlns:a16="http://schemas.microsoft.com/office/drawing/2014/main" id="{5F379BA2-90EF-CD4B-A095-E6481AC348B5}"/>
              </a:ext>
            </a:extLst>
          </p:cNvPr>
          <p:cNvSpPr txBox="1"/>
          <p:nvPr/>
        </p:nvSpPr>
        <p:spPr>
          <a:xfrm>
            <a:off x="1116423" y="4197871"/>
            <a:ext cx="2382477" cy="1046440"/>
          </a:xfrm>
          <a:prstGeom prst="rect">
            <a:avLst/>
          </a:prstGeom>
          <a:noFill/>
        </p:spPr>
        <p:txBody>
          <a:bodyPr wrap="square" rtlCol="0">
            <a:spAutoFit/>
          </a:bodyPr>
          <a:lstStyle/>
          <a:p>
            <a:pPr algn="just"/>
            <a:r>
              <a:rPr lang="fr-FR" dirty="0">
                <a:latin typeface="Montserrat Medium" panose="00000600000000000000"/>
                <a:hlinkClick r:id="rId5"/>
              </a:rPr>
              <a:t>Yann Cramer</a:t>
            </a:r>
            <a:r>
              <a:rPr lang="fr-FR" dirty="0">
                <a:latin typeface="Montserrat Medium" panose="00000600000000000000"/>
              </a:rPr>
              <a:t> </a:t>
            </a:r>
            <a:r>
              <a:rPr lang="fr-FR" sz="1600" i="1" dirty="0">
                <a:latin typeface="Montserrat Medium" panose="00000600000000000000"/>
              </a:rPr>
              <a:t>(2% des parts)</a:t>
            </a:r>
            <a:endParaRPr lang="fr-FR" b="1" i="1" dirty="0">
              <a:solidFill>
                <a:srgbClr val="0C428F"/>
              </a:solidFill>
              <a:latin typeface="Montserrat Medium" panose="00000600000000000000"/>
            </a:endParaRPr>
          </a:p>
          <a:p>
            <a:pPr algn="just"/>
            <a:r>
              <a:rPr lang="fr-FR" sz="1400" dirty="0">
                <a:latin typeface="Montserrat Medium" panose="00000600000000000000"/>
              </a:rPr>
              <a:t>Expert en entreprenariat </a:t>
            </a:r>
          </a:p>
          <a:p>
            <a:pPr algn="just"/>
            <a:r>
              <a:rPr lang="fr-FR" sz="1400" dirty="0">
                <a:latin typeface="Montserrat Medium" panose="00000600000000000000"/>
              </a:rPr>
              <a:t>Diplômé X, enseignant ESSEC</a:t>
            </a:r>
          </a:p>
        </p:txBody>
      </p:sp>
      <p:sp>
        <p:nvSpPr>
          <p:cNvPr id="16" name="ZoneTexte 40">
            <a:extLst>
              <a:ext uri="{FF2B5EF4-FFF2-40B4-BE49-F238E27FC236}">
                <a16:creationId xmlns:a16="http://schemas.microsoft.com/office/drawing/2014/main" id="{560AA873-FA9A-2449-8125-98D59165C4D9}"/>
              </a:ext>
            </a:extLst>
          </p:cNvPr>
          <p:cNvSpPr txBox="1"/>
          <p:nvPr/>
        </p:nvSpPr>
        <p:spPr>
          <a:xfrm>
            <a:off x="4857865" y="2622733"/>
            <a:ext cx="2228513" cy="1477328"/>
          </a:xfrm>
          <a:prstGeom prst="rect">
            <a:avLst/>
          </a:prstGeom>
          <a:noFill/>
        </p:spPr>
        <p:txBody>
          <a:bodyPr wrap="square" rtlCol="0">
            <a:spAutoFit/>
          </a:bodyPr>
          <a:lstStyle/>
          <a:p>
            <a:pPr algn="just"/>
            <a:r>
              <a:rPr lang="fr-FR">
                <a:latin typeface="Montserrat Medium" panose="00000600000000000000"/>
                <a:hlinkClick r:id="rId6"/>
              </a:rPr>
              <a:t>Pierre Gohar</a:t>
            </a:r>
            <a:r>
              <a:rPr lang="fr-FR">
                <a:latin typeface="Montserrat Medium" panose="00000600000000000000"/>
              </a:rPr>
              <a:t> </a:t>
            </a:r>
            <a:r>
              <a:rPr lang="fr-FR" sz="1600" i="1">
                <a:latin typeface="Montserrat Medium" panose="00000600000000000000"/>
              </a:rPr>
              <a:t>(3% des parts)</a:t>
            </a:r>
            <a:endParaRPr lang="fr-FR" b="1" i="1">
              <a:solidFill>
                <a:srgbClr val="0C428F"/>
              </a:solidFill>
              <a:latin typeface="Montserrat Medium" panose="00000600000000000000"/>
            </a:endParaRPr>
          </a:p>
          <a:p>
            <a:pPr algn="just"/>
            <a:r>
              <a:rPr lang="fr-FR" sz="1400">
                <a:latin typeface="Montserrat Medium" panose="00000600000000000000"/>
              </a:rPr>
              <a:t>Expert en innovation</a:t>
            </a:r>
          </a:p>
          <a:p>
            <a:pPr algn="just"/>
            <a:r>
              <a:rPr lang="fr-FR" sz="1400">
                <a:latin typeface="Montserrat Medium" panose="00000600000000000000"/>
              </a:rPr>
              <a:t>Directeur innovation Université Paris Saclay</a:t>
            </a:r>
          </a:p>
          <a:p>
            <a:pPr algn="just"/>
            <a:r>
              <a:rPr lang="fr-FR" sz="1400">
                <a:latin typeface="Montserrat Medium" panose="00000600000000000000"/>
              </a:rPr>
              <a:t>Fondateur et CEO de WISIM</a:t>
            </a:r>
          </a:p>
        </p:txBody>
      </p:sp>
      <p:sp>
        <p:nvSpPr>
          <p:cNvPr id="18" name="ZoneTexte 49">
            <a:extLst>
              <a:ext uri="{FF2B5EF4-FFF2-40B4-BE49-F238E27FC236}">
                <a16:creationId xmlns:a16="http://schemas.microsoft.com/office/drawing/2014/main" id="{748CDE77-C24D-8B4D-8752-FE9E805EBBDB}"/>
              </a:ext>
            </a:extLst>
          </p:cNvPr>
          <p:cNvSpPr txBox="1"/>
          <p:nvPr/>
        </p:nvSpPr>
        <p:spPr>
          <a:xfrm>
            <a:off x="4907253" y="5526787"/>
            <a:ext cx="1868004" cy="797626"/>
          </a:xfrm>
          <a:prstGeom prst="rect">
            <a:avLst/>
          </a:prstGeom>
          <a:noFill/>
        </p:spPr>
        <p:txBody>
          <a:bodyPr wrap="square" rtlCol="0">
            <a:spAutoFit/>
          </a:bodyPr>
          <a:lstStyle/>
          <a:p>
            <a:pPr algn="just">
              <a:lnSpc>
                <a:spcPct val="150000"/>
              </a:lnSpc>
            </a:pPr>
            <a:r>
              <a:rPr lang="fr-FR" sz="1600" b="1" u="sng" dirty="0">
                <a:solidFill>
                  <a:schemeClr val="bg1">
                    <a:lumMod val="50000"/>
                  </a:schemeClr>
                </a:solidFill>
                <a:latin typeface="Montserrat Medium" panose="00000600000000000000"/>
              </a:rPr>
              <a:t>+ 10 investisseurs</a:t>
            </a:r>
          </a:p>
          <a:p>
            <a:pPr algn="just">
              <a:lnSpc>
                <a:spcPct val="150000"/>
              </a:lnSpc>
            </a:pPr>
            <a:r>
              <a:rPr lang="fr-FR" sz="1600" dirty="0">
                <a:latin typeface="Montserrat Medium" panose="00000600000000000000"/>
              </a:rPr>
              <a:t>Pour 25% du capital</a:t>
            </a:r>
            <a:endParaRPr lang="fr-FR" sz="1600" baseline="30000" dirty="0">
              <a:latin typeface="Montserrat Medium" panose="00000600000000000000"/>
            </a:endParaRPr>
          </a:p>
        </p:txBody>
      </p:sp>
      <p:sp>
        <p:nvSpPr>
          <p:cNvPr id="19" name="Content Placeholder 2">
            <a:extLst>
              <a:ext uri="{FF2B5EF4-FFF2-40B4-BE49-F238E27FC236}">
                <a16:creationId xmlns:a16="http://schemas.microsoft.com/office/drawing/2014/main" id="{37C99C5C-AEEC-A84C-A62E-BF918F8878A1}"/>
              </a:ext>
            </a:extLst>
          </p:cNvPr>
          <p:cNvSpPr txBox="1">
            <a:spLocks/>
          </p:cNvSpPr>
          <p:nvPr/>
        </p:nvSpPr>
        <p:spPr>
          <a:xfrm>
            <a:off x="7635019" y="974229"/>
            <a:ext cx="3813270" cy="6001061"/>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Dominique </a:t>
            </a:r>
            <a:r>
              <a:rPr lang="en-GB" altLang="en-US" sz="2200" b="1" dirty="0" err="1">
                <a:solidFill>
                  <a:srgbClr val="000000"/>
                </a:solidFill>
                <a:latin typeface="Avenir Next" panose="020B0503020202020204" pitchFamily="34" charset="0"/>
              </a:rPr>
              <a:t>Restino</a:t>
            </a:r>
            <a:r>
              <a:rPr lang="en-GB" altLang="en-US" sz="2200" b="1"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Fondateur</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Moovjee</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Mentorat</a:t>
            </a:r>
            <a:r>
              <a:rPr lang="en-GB" altLang="en-US" sz="2200" dirty="0">
                <a:solidFill>
                  <a:srgbClr val="000000"/>
                </a:solidFill>
                <a:latin typeface="Avenir Next" panose="020B0503020202020204" pitchFamily="34" charset="0"/>
              </a:rPr>
              <a:t> de France, </a:t>
            </a:r>
            <a:r>
              <a:rPr lang="en-GB" altLang="en-US" sz="2200" dirty="0" err="1">
                <a:solidFill>
                  <a:srgbClr val="000000"/>
                </a:solidFill>
                <a:latin typeface="Avenir Next" panose="020B0503020202020204" pitchFamily="34" charset="0"/>
              </a:rPr>
              <a:t>Président</a:t>
            </a:r>
            <a:r>
              <a:rPr lang="en-GB" altLang="en-US" sz="2200" dirty="0">
                <a:solidFill>
                  <a:srgbClr val="000000"/>
                </a:solidFill>
                <a:latin typeface="Avenir Next" panose="020B0503020202020204" pitchFamily="34" charset="0"/>
              </a:rPr>
              <a:t> CCIP</a:t>
            </a: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Gerard </a:t>
            </a:r>
            <a:r>
              <a:rPr lang="en-GB" altLang="en-US" sz="2200" b="1" dirty="0" err="1">
                <a:solidFill>
                  <a:srgbClr val="000000"/>
                </a:solidFill>
                <a:latin typeface="Avenir Next" panose="020B0503020202020204" pitchFamily="34" charset="0"/>
              </a:rPr>
              <a:t>Schoun</a:t>
            </a:r>
            <a:r>
              <a:rPr lang="en-GB" altLang="en-US" sz="2200" b="1" dirty="0">
                <a:solidFill>
                  <a:srgbClr val="000000"/>
                </a:solidFill>
                <a:latin typeface="Avenir Next" panose="020B0503020202020204" pitchFamily="34" charset="0"/>
              </a:rPr>
              <a:t>, </a:t>
            </a:r>
            <a:r>
              <a:rPr lang="en-GB" altLang="en-US" sz="2200" dirty="0">
                <a:solidFill>
                  <a:srgbClr val="000000"/>
                </a:solidFill>
                <a:latin typeface="Avenir Next" panose="020B0503020202020204" pitchFamily="34" charset="0"/>
              </a:rPr>
              <a:t>le Pape du RSE </a:t>
            </a:r>
            <a:r>
              <a:rPr lang="en-GB" altLang="en-US" sz="2200" dirty="0" err="1">
                <a:solidFill>
                  <a:srgbClr val="000000"/>
                </a:solidFill>
                <a:latin typeface="Avenir Next" panose="020B0503020202020204" pitchFamily="34" charset="0"/>
              </a:rPr>
              <a:t>en</a:t>
            </a:r>
            <a:r>
              <a:rPr lang="en-GB" altLang="en-US" sz="2200" dirty="0">
                <a:solidFill>
                  <a:srgbClr val="000000"/>
                </a:solidFill>
                <a:latin typeface="Avenir Next" panose="020B0503020202020204" pitchFamily="34" charset="0"/>
              </a:rPr>
              <a:t> France</a:t>
            </a:r>
            <a:r>
              <a:rPr lang="en-GB" altLang="en-US" sz="2200" b="1" dirty="0">
                <a:solidFill>
                  <a:srgbClr val="000000"/>
                </a:solidFill>
                <a:latin typeface="Avenir Next" panose="020B0503020202020204" pitchFamily="34" charset="0"/>
              </a:rPr>
              <a:t>, </a:t>
            </a:r>
            <a:r>
              <a:rPr lang="fr-FR" sz="2200" dirty="0">
                <a:latin typeface="Avenir Next" panose="020B0503020202020204" pitchFamily="34" charset="0"/>
              </a:rPr>
              <a:t>expert internationalement reconnu en matière de responsabilité sociétale des organisations</a:t>
            </a: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Emmanuel </a:t>
            </a:r>
            <a:r>
              <a:rPr lang="en-GB" altLang="en-US" sz="2200" b="1" dirty="0" err="1">
                <a:solidFill>
                  <a:srgbClr val="000000"/>
                </a:solidFill>
                <a:latin typeface="Avenir Next" panose="020B0503020202020204" pitchFamily="34" charset="0"/>
              </a:rPr>
              <a:t>Lechypre</a:t>
            </a:r>
            <a:r>
              <a:rPr lang="en-GB" altLang="en-US" sz="2200" b="1"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éditorialiste</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économiste</a:t>
            </a:r>
            <a:r>
              <a:rPr lang="en-GB" altLang="en-US" sz="2200" dirty="0">
                <a:solidFill>
                  <a:srgbClr val="000000"/>
                </a:solidFill>
                <a:latin typeface="Avenir Next" panose="020B0503020202020204" pitchFamily="34" charset="0"/>
              </a:rPr>
              <a:t>, BFM Business </a:t>
            </a: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Christian Pierrot, </a:t>
            </a:r>
            <a:r>
              <a:rPr lang="fr-FR" sz="2200" dirty="0">
                <a:latin typeface="Avenir Next" panose="020B0503020202020204" pitchFamily="34" charset="0"/>
              </a:rPr>
              <a:t>Ancien Ministre de l'Industrie, député des Vosges, aujourd'hui avocat d'affaires international, associé du cabinet d'avocats August &amp; </a:t>
            </a:r>
            <a:r>
              <a:rPr lang="fr-FR" sz="2200" dirty="0" err="1">
                <a:latin typeface="Avenir Next" panose="020B0503020202020204" pitchFamily="34" charset="0"/>
              </a:rPr>
              <a:t>Debouzy</a:t>
            </a:r>
            <a:endParaRPr lang="en-GB" altLang="en-US" sz="2200" dirty="0">
              <a:solidFill>
                <a:srgbClr val="000000"/>
              </a:solidFill>
              <a:latin typeface="Avenir Next" panose="020B0503020202020204" pitchFamily="34" charset="0"/>
            </a:endParaRP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Florin </a:t>
            </a:r>
            <a:r>
              <a:rPr lang="en-GB" altLang="en-US" sz="2200" b="1" dirty="0" err="1">
                <a:solidFill>
                  <a:srgbClr val="000000"/>
                </a:solidFill>
                <a:latin typeface="Avenir Next" panose="020B0503020202020204" pitchFamily="34" charset="0"/>
              </a:rPr>
              <a:t>Talpes</a:t>
            </a:r>
            <a:r>
              <a:rPr lang="en-GB" altLang="en-US" sz="2200" b="1" dirty="0">
                <a:solidFill>
                  <a:srgbClr val="000000"/>
                </a:solidFill>
                <a:latin typeface="Avenir Next" panose="020B0503020202020204" pitchFamily="34" charset="0"/>
              </a:rPr>
              <a:t> </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Fondateur</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Softwin</a:t>
            </a:r>
            <a:r>
              <a:rPr lang="en-GB" altLang="en-US" sz="2200" dirty="0">
                <a:solidFill>
                  <a:srgbClr val="000000"/>
                </a:solidFill>
                <a:latin typeface="Avenir Next" panose="020B0503020202020204" pitchFamily="34" charset="0"/>
              </a:rPr>
              <a:t>, entrepreneur </a:t>
            </a:r>
            <a:r>
              <a:rPr lang="en-GB" altLang="en-US" sz="2200" dirty="0" err="1">
                <a:solidFill>
                  <a:srgbClr val="000000"/>
                </a:solidFill>
                <a:latin typeface="Avenir Next" panose="020B0503020202020204" pitchFamily="34" charset="0"/>
              </a:rPr>
              <a:t>europeen</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fondateur</a:t>
            </a:r>
            <a:r>
              <a:rPr lang="en-GB" altLang="en-US" sz="2200" dirty="0">
                <a:solidFill>
                  <a:srgbClr val="000000"/>
                </a:solidFill>
                <a:latin typeface="Avenir Next" panose="020B0503020202020204" pitchFamily="34" charset="0"/>
              </a:rPr>
              <a:t> BITDEFENDER</a:t>
            </a:r>
            <a:endParaRPr lang="en-GB" altLang="en-US" sz="2200" b="1" dirty="0">
              <a:solidFill>
                <a:srgbClr val="000000"/>
              </a:solidFill>
              <a:latin typeface="Avenir Next" panose="020B0503020202020204" pitchFamily="34" charset="0"/>
            </a:endParaRP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Christian du </a:t>
            </a:r>
            <a:r>
              <a:rPr lang="en-GB" altLang="en-US" sz="2200" b="1" dirty="0" err="1">
                <a:solidFill>
                  <a:srgbClr val="000000"/>
                </a:solidFill>
                <a:latin typeface="Avenir Next" panose="020B0503020202020204" pitchFamily="34" charset="0"/>
              </a:rPr>
              <a:t>Tertre</a:t>
            </a:r>
            <a:r>
              <a:rPr lang="en-GB" altLang="en-US" sz="2200" b="1"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Professeur</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Chercheur</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Fondateur</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d’Atemis</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laboratoire</a:t>
            </a:r>
            <a:r>
              <a:rPr lang="en-GB" altLang="en-US" sz="2200" dirty="0">
                <a:solidFill>
                  <a:srgbClr val="000000"/>
                </a:solidFill>
                <a:latin typeface="Avenir Next" panose="020B0503020202020204" pitchFamily="34" charset="0"/>
              </a:rPr>
              <a:t> de </a:t>
            </a:r>
            <a:r>
              <a:rPr lang="en-GB" altLang="en-US" sz="2200" dirty="0" err="1">
                <a:solidFill>
                  <a:srgbClr val="000000"/>
                </a:solidFill>
                <a:latin typeface="Avenir Next" panose="020B0503020202020204" pitchFamily="34" charset="0"/>
              </a:rPr>
              <a:t>recheche</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en</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économie</a:t>
            </a:r>
            <a:r>
              <a:rPr lang="en-GB" altLang="en-US" sz="2200" dirty="0">
                <a:solidFill>
                  <a:srgbClr val="000000"/>
                </a:solidFill>
                <a:latin typeface="Avenir Next" panose="020B0503020202020204" pitchFamily="34" charset="0"/>
              </a:rPr>
              <a:t> </a:t>
            </a:r>
          </a:p>
          <a:p>
            <a:pPr>
              <a:buClr>
                <a:srgbClr val="9CBEBD"/>
              </a:buClr>
              <a:buSzPct val="100000"/>
              <a:buFont typeface="Arial" charset="0"/>
              <a:buChar char="•"/>
              <a:defRPr/>
            </a:pPr>
            <a:r>
              <a:rPr lang="en-GB" altLang="en-US" sz="2200" b="1" dirty="0" err="1">
                <a:solidFill>
                  <a:srgbClr val="000000"/>
                </a:solidFill>
                <a:latin typeface="Avenir Next" panose="020B0503020202020204" pitchFamily="34" charset="0"/>
              </a:rPr>
              <a:t>Wided</a:t>
            </a:r>
            <a:r>
              <a:rPr lang="en-GB" altLang="en-US" sz="2200" b="1" dirty="0">
                <a:solidFill>
                  <a:srgbClr val="000000"/>
                </a:solidFill>
                <a:latin typeface="Avenir Next" panose="020B0503020202020204" pitchFamily="34" charset="0"/>
              </a:rPr>
              <a:t> </a:t>
            </a:r>
            <a:r>
              <a:rPr lang="en-GB" altLang="en-US" sz="2200" b="1" dirty="0" err="1">
                <a:solidFill>
                  <a:srgbClr val="000000"/>
                </a:solidFill>
                <a:latin typeface="Avenir Next" panose="020B0503020202020204" pitchFamily="34" charset="0"/>
              </a:rPr>
              <a:t>Batat</a:t>
            </a:r>
            <a:r>
              <a:rPr lang="en-GB" altLang="en-US" sz="2200" dirty="0">
                <a:solidFill>
                  <a:srgbClr val="000000"/>
                </a:solidFill>
                <a:latin typeface="Avenir Next" panose="020B0503020202020204" pitchFamily="34" charset="0"/>
              </a:rPr>
              <a:t>, </a:t>
            </a:r>
            <a:r>
              <a:rPr lang="fr-FR" sz="2200" dirty="0">
                <a:latin typeface="Avenir Next" panose="020B0503020202020204" pitchFamily="34" charset="0"/>
              </a:rPr>
              <a:t>Professeur-Chercheur, Ethnographe, Entrepreneur, </a:t>
            </a:r>
            <a:r>
              <a:rPr lang="fr-FR" sz="2200" dirty="0" err="1">
                <a:latin typeface="Avenir Next" panose="020B0503020202020204" pitchFamily="34" charset="0"/>
              </a:rPr>
              <a:t>Keynote</a:t>
            </a:r>
            <a:r>
              <a:rPr lang="fr-FR" sz="2200" dirty="0">
                <a:latin typeface="Avenir Next" panose="020B0503020202020204" pitchFamily="34" charset="0"/>
              </a:rPr>
              <a:t> Speaker et Expert international spécialiste de la transformation digital, du </a:t>
            </a:r>
            <a:r>
              <a:rPr lang="fr-FR" sz="2200" dirty="0" err="1">
                <a:latin typeface="Avenir Next" panose="020B0503020202020204" pitchFamily="34" charset="0"/>
              </a:rPr>
              <a:t>phygital</a:t>
            </a:r>
            <a:r>
              <a:rPr lang="fr-FR" sz="2200" dirty="0">
                <a:latin typeface="Avenir Next" panose="020B0503020202020204" pitchFamily="34" charset="0"/>
              </a:rPr>
              <a:t>, et de l'expérience client dans le luxe, tourisme et le </a:t>
            </a:r>
            <a:r>
              <a:rPr lang="fr-FR" sz="2200" dirty="0" err="1">
                <a:latin typeface="Avenir Next" panose="020B0503020202020204" pitchFamily="34" charset="0"/>
              </a:rPr>
              <a:t>food</a:t>
            </a:r>
            <a:r>
              <a:rPr lang="fr-FR" sz="2200" dirty="0">
                <a:latin typeface="Avenir Next" panose="020B0503020202020204" pitchFamily="34" charset="0"/>
              </a:rPr>
              <a:t> </a:t>
            </a:r>
            <a:endParaRPr lang="en-GB" altLang="en-US" sz="2200" dirty="0">
              <a:solidFill>
                <a:srgbClr val="000000"/>
              </a:solidFill>
              <a:latin typeface="Avenir Next" panose="020B0503020202020204" pitchFamily="34" charset="0"/>
            </a:endParaRP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Dimitri </a:t>
            </a:r>
            <a:r>
              <a:rPr lang="en-GB" altLang="en-US" sz="2200" b="1" dirty="0" err="1">
                <a:solidFill>
                  <a:srgbClr val="000000"/>
                </a:solidFill>
                <a:latin typeface="Avenir Next" panose="020B0503020202020204" pitchFamily="34" charset="0"/>
              </a:rPr>
              <a:t>Uzunidis</a:t>
            </a:r>
            <a:r>
              <a:rPr lang="en-GB" altLang="en-US" sz="2200" b="1"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Fondateur</a:t>
            </a:r>
            <a:r>
              <a:rPr lang="en-GB" altLang="en-US" sz="2200" dirty="0">
                <a:solidFill>
                  <a:srgbClr val="000000"/>
                </a:solidFill>
                <a:latin typeface="Avenir Next" panose="020B0503020202020204" pitchFamily="34" charset="0"/>
              </a:rPr>
              <a:t> du </a:t>
            </a:r>
            <a:r>
              <a:rPr lang="en-GB" altLang="en-US" sz="2200" dirty="0" err="1">
                <a:solidFill>
                  <a:srgbClr val="000000"/>
                </a:solidFill>
                <a:latin typeface="Avenir Next" panose="020B0503020202020204" pitchFamily="34" charset="0"/>
              </a:rPr>
              <a:t>Réseau</a:t>
            </a:r>
            <a:r>
              <a:rPr lang="en-GB" altLang="en-US" sz="2200" dirty="0">
                <a:solidFill>
                  <a:srgbClr val="000000"/>
                </a:solidFill>
                <a:latin typeface="Avenir Next" panose="020B0503020202020204" pitchFamily="34" charset="0"/>
              </a:rPr>
              <a:t> de Recherche sur Innovation </a:t>
            </a: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Dominique Bourg, </a:t>
            </a:r>
            <a:r>
              <a:rPr lang="fr-FR" sz="2200" dirty="0">
                <a:latin typeface="Avenir Next" panose="020B0503020202020204" pitchFamily="34" charset="0"/>
              </a:rPr>
              <a:t>philosophe franco-suisse, professeur honoraire à l'université de Lausanne, spécialiste des questions environnementales</a:t>
            </a: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Gilles </a:t>
            </a:r>
            <a:r>
              <a:rPr lang="en-GB" altLang="en-US" sz="2200" b="1" dirty="0" err="1">
                <a:solidFill>
                  <a:srgbClr val="000000"/>
                </a:solidFill>
                <a:latin typeface="Avenir Next" panose="020B0503020202020204" pitchFamily="34" charset="0"/>
              </a:rPr>
              <a:t>Berhault</a:t>
            </a:r>
            <a:r>
              <a:rPr lang="en-GB" altLang="en-US" sz="2200" b="1" dirty="0">
                <a:solidFill>
                  <a:srgbClr val="000000"/>
                </a:solidFill>
                <a:latin typeface="Avenir Next" panose="020B0503020202020204" pitchFamily="34" charset="0"/>
              </a:rPr>
              <a:t> </a:t>
            </a:r>
            <a:r>
              <a:rPr lang="en-GB" altLang="en-US" sz="2200" dirty="0">
                <a:solidFill>
                  <a:srgbClr val="000000"/>
                </a:solidFill>
                <a:latin typeface="Avenir Next" panose="020B0503020202020204" pitchFamily="34" charset="0"/>
              </a:rPr>
              <a:t>– DG, </a:t>
            </a:r>
            <a:r>
              <a:rPr lang="en-GB" altLang="en-US" sz="2200" dirty="0" err="1">
                <a:solidFill>
                  <a:srgbClr val="000000"/>
                </a:solidFill>
                <a:latin typeface="Avenir Next" panose="020B0503020202020204" pitchFamily="34" charset="0"/>
              </a:rPr>
              <a:t>Fondation</a:t>
            </a:r>
            <a:r>
              <a:rPr lang="en-GB" altLang="en-US" sz="2200" dirty="0">
                <a:solidFill>
                  <a:srgbClr val="000000"/>
                </a:solidFill>
                <a:latin typeface="Avenir Next" panose="020B0503020202020204" pitchFamily="34" charset="0"/>
              </a:rPr>
              <a:t> des Transitions, </a:t>
            </a:r>
            <a:r>
              <a:rPr lang="en-GB" altLang="en-US" sz="2200" dirty="0" err="1">
                <a:solidFill>
                  <a:srgbClr val="000000"/>
                </a:solidFill>
                <a:latin typeface="Avenir Next" panose="020B0503020202020204" pitchFamily="34" charset="0"/>
              </a:rPr>
              <a:t>ancien</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Président</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Comité</a:t>
            </a:r>
            <a:r>
              <a:rPr lang="en-GB" altLang="en-US" sz="2200" dirty="0">
                <a:solidFill>
                  <a:srgbClr val="000000"/>
                </a:solidFill>
                <a:latin typeface="Avenir Next" panose="020B0503020202020204" pitchFamily="34" charset="0"/>
              </a:rPr>
              <a:t> 21</a:t>
            </a:r>
            <a:endParaRPr lang="en-GB" altLang="en-US" sz="2200" b="1" dirty="0">
              <a:solidFill>
                <a:srgbClr val="000000"/>
              </a:solidFill>
              <a:latin typeface="Avenir Next" panose="020B0503020202020204" pitchFamily="34" charset="0"/>
            </a:endParaRPr>
          </a:p>
          <a:p>
            <a:pPr>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Benoit </a:t>
            </a:r>
            <a:r>
              <a:rPr lang="en-GB" altLang="en-US" sz="2200" b="1" dirty="0" err="1">
                <a:solidFill>
                  <a:srgbClr val="000000"/>
                </a:solidFill>
                <a:latin typeface="Avenir Next" panose="020B0503020202020204" pitchFamily="34" charset="0"/>
              </a:rPr>
              <a:t>Thieulin</a:t>
            </a:r>
            <a:r>
              <a:rPr lang="en-GB" altLang="en-US" sz="2200" b="1" dirty="0">
                <a:solidFill>
                  <a:srgbClr val="000000"/>
                </a:solidFill>
                <a:latin typeface="Avenir Next" panose="020B0503020202020204" pitchFamily="34" charset="0"/>
              </a:rPr>
              <a:t> </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Ancien</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Président</a:t>
            </a:r>
            <a:r>
              <a:rPr lang="en-GB" altLang="en-US" sz="2200" dirty="0">
                <a:solidFill>
                  <a:srgbClr val="000000"/>
                </a:solidFill>
                <a:latin typeface="Avenir Next" panose="020B0503020202020204" pitchFamily="34" charset="0"/>
              </a:rPr>
              <a:t>, CNN</a:t>
            </a: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Jean </a:t>
            </a:r>
            <a:r>
              <a:rPr lang="en-GB" altLang="en-US" sz="2200" b="1" dirty="0" err="1">
                <a:solidFill>
                  <a:srgbClr val="000000"/>
                </a:solidFill>
                <a:latin typeface="Avenir Next" panose="020B0503020202020204" pitchFamily="34" charset="0"/>
              </a:rPr>
              <a:t>Mounet</a:t>
            </a:r>
            <a:r>
              <a:rPr lang="en-GB" altLang="en-US" sz="2200" b="1" dirty="0">
                <a:solidFill>
                  <a:srgbClr val="000000"/>
                </a:solidFill>
                <a:latin typeface="Avenir Next" panose="020B0503020202020204" pitchFamily="34" charset="0"/>
              </a:rPr>
              <a:t> </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Administrateur</a:t>
            </a:r>
            <a:r>
              <a:rPr lang="en-GB" altLang="en-US" sz="2200" dirty="0">
                <a:solidFill>
                  <a:srgbClr val="000000"/>
                </a:solidFill>
                <a:latin typeface="Avenir Next" panose="020B0503020202020204" pitchFamily="34" charset="0"/>
              </a:rPr>
              <a:t> Sopra Steria, </a:t>
            </a:r>
            <a:r>
              <a:rPr lang="en-GB" altLang="en-US" sz="2200" dirty="0" err="1">
                <a:solidFill>
                  <a:srgbClr val="000000"/>
                </a:solidFill>
                <a:latin typeface="Avenir Next" panose="020B0503020202020204" pitchFamily="34" charset="0"/>
              </a:rPr>
              <a:t>Président</a:t>
            </a:r>
            <a:r>
              <a:rPr lang="en-GB" altLang="en-US" sz="2200" dirty="0">
                <a:solidFill>
                  <a:srgbClr val="000000"/>
                </a:solidFill>
                <a:latin typeface="Avenir Next" panose="020B0503020202020204" pitchFamily="34" charset="0"/>
              </a:rPr>
              <a:t> de </a:t>
            </a:r>
            <a:r>
              <a:rPr lang="en-GB" altLang="en-US" sz="2200" dirty="0" err="1">
                <a:solidFill>
                  <a:srgbClr val="000000"/>
                </a:solidFill>
                <a:latin typeface="Avenir Next" panose="020B0503020202020204" pitchFamily="34" charset="0"/>
              </a:rPr>
              <a:t>l’Observatoire</a:t>
            </a:r>
            <a:r>
              <a:rPr lang="en-GB" altLang="en-US" sz="2200" dirty="0">
                <a:solidFill>
                  <a:srgbClr val="000000"/>
                </a:solidFill>
                <a:latin typeface="Avenir Next" panose="020B0503020202020204" pitchFamily="34" charset="0"/>
              </a:rPr>
              <a:t> du </a:t>
            </a:r>
            <a:r>
              <a:rPr lang="en-GB" altLang="en-US" sz="2200" dirty="0" err="1">
                <a:solidFill>
                  <a:srgbClr val="000000"/>
                </a:solidFill>
                <a:latin typeface="Avenir Next" panose="020B0503020202020204" pitchFamily="34" charset="0"/>
              </a:rPr>
              <a:t>Numérique</a:t>
            </a:r>
            <a:endParaRPr lang="en-GB" altLang="en-US" sz="2200" dirty="0">
              <a:solidFill>
                <a:srgbClr val="000000"/>
              </a:solidFill>
              <a:latin typeface="Avenir Next" panose="020B0503020202020204" pitchFamily="34" charset="0"/>
            </a:endParaRP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Philippe Lemoine </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Président</a:t>
            </a:r>
            <a:r>
              <a:rPr lang="en-GB" altLang="en-US" sz="2200" dirty="0">
                <a:solidFill>
                  <a:srgbClr val="000000"/>
                </a:solidFill>
                <a:latin typeface="Avenir Next" panose="020B0503020202020204" pitchFamily="34" charset="0"/>
              </a:rPr>
              <a:t> du Forum </a:t>
            </a:r>
            <a:r>
              <a:rPr lang="en-GB" altLang="en-US" sz="2200" dirty="0" err="1">
                <a:solidFill>
                  <a:srgbClr val="000000"/>
                </a:solidFill>
                <a:latin typeface="Avenir Next" panose="020B0503020202020204" pitchFamily="34" charset="0"/>
              </a:rPr>
              <a:t>d’Action</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Modernité</a:t>
            </a:r>
            <a:r>
              <a:rPr lang="en-GB" altLang="en-US" sz="2200" dirty="0">
                <a:solidFill>
                  <a:srgbClr val="000000"/>
                </a:solidFill>
                <a:latin typeface="Avenir Next" panose="020B0503020202020204" pitchFamily="34" charset="0"/>
              </a:rPr>
              <a:t>. Auteur du Rapport Lemoine, « La nouvelle </a:t>
            </a:r>
            <a:r>
              <a:rPr lang="en-GB" altLang="en-US" sz="2200" dirty="0" err="1">
                <a:solidFill>
                  <a:srgbClr val="000000"/>
                </a:solidFill>
                <a:latin typeface="Avenir Next" panose="020B0503020202020204" pitchFamily="34" charset="0"/>
              </a:rPr>
              <a:t>grammaire</a:t>
            </a:r>
            <a:r>
              <a:rPr lang="en-GB" altLang="en-US" sz="2200" dirty="0">
                <a:solidFill>
                  <a:srgbClr val="000000"/>
                </a:solidFill>
                <a:latin typeface="Avenir Next" panose="020B0503020202020204" pitchFamily="34" charset="0"/>
              </a:rPr>
              <a:t> du </a:t>
            </a:r>
            <a:r>
              <a:rPr lang="en-GB" altLang="en-US" sz="2200" dirty="0" err="1">
                <a:solidFill>
                  <a:srgbClr val="000000"/>
                </a:solidFill>
                <a:latin typeface="Avenir Next" panose="020B0503020202020204" pitchFamily="34" charset="0"/>
              </a:rPr>
              <a:t>succès</a:t>
            </a:r>
            <a:r>
              <a:rPr lang="en-GB" altLang="en-US" sz="2200" dirty="0">
                <a:solidFill>
                  <a:srgbClr val="000000"/>
                </a:solidFill>
                <a:latin typeface="Avenir Next" panose="020B0503020202020204" pitchFamily="34" charset="0"/>
              </a:rPr>
              <a:t>, la transformation </a:t>
            </a:r>
            <a:r>
              <a:rPr lang="en-GB" altLang="en-US" sz="2200" dirty="0" err="1">
                <a:solidFill>
                  <a:srgbClr val="000000"/>
                </a:solidFill>
                <a:latin typeface="Avenir Next" panose="020B0503020202020204" pitchFamily="34" charset="0"/>
              </a:rPr>
              <a:t>numérique</a:t>
            </a:r>
            <a:r>
              <a:rPr lang="en-GB" altLang="en-US" sz="2200" dirty="0">
                <a:solidFill>
                  <a:srgbClr val="000000"/>
                </a:solidFill>
                <a:latin typeface="Avenir Next" panose="020B0503020202020204" pitchFamily="34" charset="0"/>
              </a:rPr>
              <a:t> de </a:t>
            </a:r>
            <a:r>
              <a:rPr lang="en-GB" altLang="en-US" sz="2200" dirty="0" err="1">
                <a:solidFill>
                  <a:srgbClr val="000000"/>
                </a:solidFill>
                <a:latin typeface="Avenir Next" panose="020B0503020202020204" pitchFamily="34" charset="0"/>
              </a:rPr>
              <a:t>l’économie</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Française</a:t>
            </a:r>
            <a:r>
              <a:rPr lang="en-GB" altLang="en-US" sz="2200" dirty="0">
                <a:solidFill>
                  <a:srgbClr val="000000"/>
                </a:solidFill>
                <a:latin typeface="Avenir Next" panose="020B0503020202020204" pitchFamily="34" charset="0"/>
              </a:rPr>
              <a:t> »</a:t>
            </a:r>
          </a:p>
          <a:p>
            <a:pPr>
              <a:spcBef>
                <a:spcPts val="600"/>
              </a:spcBef>
              <a:buClr>
                <a:srgbClr val="9CBEBD"/>
              </a:buClr>
              <a:buSzPct val="100000"/>
              <a:buFont typeface="Arial" charset="0"/>
              <a:buChar char="•"/>
              <a:defRPr/>
            </a:pPr>
            <a:r>
              <a:rPr lang="en-GB" altLang="en-US" sz="2200" b="1" dirty="0" err="1">
                <a:solidFill>
                  <a:srgbClr val="000000"/>
                </a:solidFill>
                <a:latin typeface="Avenir Next" panose="020B0503020202020204" pitchFamily="34" charset="0"/>
              </a:rPr>
              <a:t>Claudy</a:t>
            </a:r>
            <a:r>
              <a:rPr lang="en-GB" altLang="en-US" sz="2200" b="1" dirty="0">
                <a:solidFill>
                  <a:srgbClr val="000000"/>
                </a:solidFill>
                <a:latin typeface="Avenir Next" panose="020B0503020202020204" pitchFamily="34" charset="0"/>
              </a:rPr>
              <a:t> </a:t>
            </a:r>
            <a:r>
              <a:rPr lang="en-GB" altLang="en-US" sz="2200" b="1" dirty="0" err="1">
                <a:solidFill>
                  <a:srgbClr val="000000"/>
                </a:solidFill>
                <a:latin typeface="Avenir Next" panose="020B0503020202020204" pitchFamily="34" charset="0"/>
              </a:rPr>
              <a:t>Lebreton</a:t>
            </a:r>
            <a:r>
              <a:rPr lang="en-GB" altLang="en-US" sz="2200" b="1"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ancien</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Président</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Aassociation</a:t>
            </a:r>
            <a:r>
              <a:rPr lang="en-GB" altLang="en-US" sz="2200" dirty="0">
                <a:solidFill>
                  <a:srgbClr val="000000"/>
                </a:solidFill>
                <a:latin typeface="Avenir Next" panose="020B0503020202020204" pitchFamily="34" charset="0"/>
              </a:rPr>
              <a:t> des </a:t>
            </a:r>
            <a:r>
              <a:rPr lang="en-GB" altLang="en-US" sz="2200" dirty="0" err="1">
                <a:solidFill>
                  <a:srgbClr val="000000"/>
                </a:solidFill>
                <a:latin typeface="Avenir Next" panose="020B0503020202020204" pitchFamily="34" charset="0"/>
              </a:rPr>
              <a:t>Départements</a:t>
            </a:r>
            <a:r>
              <a:rPr lang="en-GB" altLang="en-US" sz="2200" dirty="0">
                <a:solidFill>
                  <a:srgbClr val="000000"/>
                </a:solidFill>
                <a:latin typeface="Avenir Next" panose="020B0503020202020204" pitchFamily="34" charset="0"/>
              </a:rPr>
              <a:t> de France</a:t>
            </a: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Bernard Bismuth </a:t>
            </a:r>
            <a:r>
              <a:rPr lang="en-GB" altLang="en-US" sz="2200" dirty="0">
                <a:solidFill>
                  <a:srgbClr val="000000"/>
                </a:solidFill>
                <a:latin typeface="Avenir Next" panose="020B0503020202020204" pitchFamily="34" charset="0"/>
              </a:rPr>
              <a:t>- Association AJE </a:t>
            </a:r>
            <a:r>
              <a:rPr lang="en-GB" altLang="en-US" sz="2200" dirty="0" err="1">
                <a:solidFill>
                  <a:srgbClr val="000000"/>
                </a:solidFill>
                <a:latin typeface="Avenir Next" panose="020B0503020202020204" pitchFamily="34" charset="0"/>
              </a:rPr>
              <a:t>Jeunesse</a:t>
            </a:r>
            <a:r>
              <a:rPr lang="en-GB" altLang="en-US" sz="2200" dirty="0">
                <a:solidFill>
                  <a:srgbClr val="000000"/>
                </a:solidFill>
                <a:latin typeface="Avenir Next" panose="020B0503020202020204" pitchFamily="34" charset="0"/>
              </a:rPr>
              <a:t> et </a:t>
            </a:r>
            <a:r>
              <a:rPr lang="en-GB" altLang="en-US" sz="2200" dirty="0" err="1">
                <a:solidFill>
                  <a:srgbClr val="000000"/>
                </a:solidFill>
                <a:latin typeface="Avenir Next" panose="020B0503020202020204" pitchFamily="34" charset="0"/>
              </a:rPr>
              <a:t>Entreprises</a:t>
            </a:r>
            <a:r>
              <a:rPr lang="en-GB" altLang="en-US" sz="2200" dirty="0">
                <a:solidFill>
                  <a:srgbClr val="000000"/>
                </a:solidFill>
                <a:latin typeface="Avenir Next" panose="020B0503020202020204" pitchFamily="34" charset="0"/>
              </a:rPr>
              <a:t> </a:t>
            </a: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Maximilien </a:t>
            </a:r>
            <a:r>
              <a:rPr lang="en-GB" altLang="en-US" sz="2200" b="1" dirty="0" err="1">
                <a:solidFill>
                  <a:srgbClr val="000000"/>
                </a:solidFill>
                <a:latin typeface="Avenir Next" panose="020B0503020202020204" pitchFamily="34" charset="0"/>
              </a:rPr>
              <a:t>Nayaradou</a:t>
            </a:r>
            <a:r>
              <a:rPr lang="en-GB" altLang="en-US" sz="2200" b="1" dirty="0">
                <a:solidFill>
                  <a:srgbClr val="000000"/>
                </a:solidFill>
                <a:latin typeface="Avenir Next" panose="020B0503020202020204" pitchFamily="34" charset="0"/>
              </a:rPr>
              <a:t> </a:t>
            </a:r>
            <a:r>
              <a:rPr lang="en-GB" altLang="en-US" sz="2200" dirty="0">
                <a:solidFill>
                  <a:srgbClr val="000000"/>
                </a:solidFill>
                <a:latin typeface="Avenir Next" panose="020B0503020202020204" pitchFamily="34" charset="0"/>
              </a:rPr>
              <a:t>- Directeur </a:t>
            </a:r>
            <a:r>
              <a:rPr lang="en-GB" altLang="en-US" sz="2200" dirty="0" err="1">
                <a:solidFill>
                  <a:srgbClr val="000000"/>
                </a:solidFill>
                <a:latin typeface="Avenir Next" panose="020B0503020202020204" pitchFamily="34" charset="0"/>
              </a:rPr>
              <a:t>Scientifique</a:t>
            </a:r>
            <a:r>
              <a:rPr lang="en-GB" altLang="en-US" sz="2200" dirty="0">
                <a:solidFill>
                  <a:srgbClr val="000000"/>
                </a:solidFill>
                <a:latin typeface="Avenir Next" panose="020B0503020202020204" pitchFamily="34" charset="0"/>
              </a:rPr>
              <a:t> Pole Finance Innovation </a:t>
            </a: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James Goldberg (Harvard) </a:t>
            </a:r>
            <a:r>
              <a:rPr lang="en-GB" altLang="en-US" sz="2200" dirty="0">
                <a:solidFill>
                  <a:srgbClr val="000000"/>
                </a:solidFill>
                <a:latin typeface="Avenir Next" panose="020B0503020202020204" pitchFamily="34" charset="0"/>
              </a:rPr>
              <a:t>- MD. PhD. Directeur International University Lyon 1 PSSEA4129, </a:t>
            </a:r>
            <a:r>
              <a:rPr lang="en-GB" altLang="en-US" sz="2200" dirty="0" err="1">
                <a:solidFill>
                  <a:srgbClr val="000000"/>
                </a:solidFill>
                <a:latin typeface="Avenir Next" panose="020B0503020202020204" pitchFamily="34" charset="0"/>
              </a:rPr>
              <a:t>Membre</a:t>
            </a:r>
            <a:r>
              <a:rPr lang="en-GB" altLang="en-US" sz="2200" dirty="0">
                <a:solidFill>
                  <a:srgbClr val="000000"/>
                </a:solidFill>
                <a:latin typeface="Avenir Next" panose="020B0503020202020204" pitchFamily="34" charset="0"/>
              </a:rPr>
              <a:t> Conseil </a:t>
            </a:r>
            <a:r>
              <a:rPr lang="en-GB" altLang="en-US" sz="2200" dirty="0" err="1">
                <a:solidFill>
                  <a:srgbClr val="000000"/>
                </a:solidFill>
                <a:latin typeface="Avenir Next" panose="020B0503020202020204" pitchFamily="34" charset="0"/>
              </a:rPr>
              <a:t>Scientifique</a:t>
            </a:r>
            <a:r>
              <a:rPr lang="en-GB" altLang="en-US" sz="2200" dirty="0">
                <a:solidFill>
                  <a:srgbClr val="000000"/>
                </a:solidFill>
                <a:latin typeface="Avenir Next" panose="020B0503020202020204" pitchFamily="34" charset="0"/>
              </a:rPr>
              <a:t> de </a:t>
            </a:r>
            <a:r>
              <a:rPr lang="en-GB" altLang="en-US" sz="2200" dirty="0" err="1">
                <a:solidFill>
                  <a:srgbClr val="000000"/>
                </a:solidFill>
                <a:latin typeface="Avenir Next" panose="020B0503020202020204" pitchFamily="34" charset="0"/>
              </a:rPr>
              <a:t>Cancérologie</a:t>
            </a:r>
            <a:r>
              <a:rPr lang="en-GB" altLang="en-US" sz="2200" dirty="0">
                <a:solidFill>
                  <a:srgbClr val="000000"/>
                </a:solidFill>
                <a:latin typeface="Avenir Next" panose="020B0503020202020204" pitchFamily="34" charset="0"/>
              </a:rPr>
              <a:t> France, </a:t>
            </a:r>
            <a:r>
              <a:rPr lang="en-GB" altLang="en-US" sz="2200" dirty="0" err="1">
                <a:solidFill>
                  <a:srgbClr val="000000"/>
                </a:solidFill>
                <a:latin typeface="Avenir Next" panose="020B0503020202020204" pitchFamily="34" charset="0"/>
              </a:rPr>
              <a:t>Conseiller</a:t>
            </a:r>
            <a:r>
              <a:rPr lang="en-GB" altLang="en-US" sz="2200" dirty="0">
                <a:solidFill>
                  <a:srgbClr val="000000"/>
                </a:solidFill>
                <a:latin typeface="Avenir Next" panose="020B0503020202020204" pitchFamily="34" charset="0"/>
              </a:rPr>
              <a:t> du Doyen DEAN </a:t>
            </a:r>
            <a:r>
              <a:rPr lang="en-GB" altLang="en-US" sz="2200" dirty="0" err="1">
                <a:solidFill>
                  <a:srgbClr val="000000"/>
                </a:solidFill>
                <a:latin typeface="Avenir Next" panose="020B0503020202020204" pitchFamily="34" charset="0"/>
              </a:rPr>
              <a:t>Faculté</a:t>
            </a:r>
            <a:r>
              <a:rPr lang="en-GB" altLang="en-US" sz="2200" dirty="0">
                <a:solidFill>
                  <a:srgbClr val="000000"/>
                </a:solidFill>
                <a:latin typeface="Avenir Next" panose="020B0503020202020204" pitchFamily="34" charset="0"/>
              </a:rPr>
              <a:t> de </a:t>
            </a:r>
            <a:r>
              <a:rPr lang="en-GB" altLang="en-US" sz="2200" dirty="0" err="1">
                <a:solidFill>
                  <a:srgbClr val="000000"/>
                </a:solidFill>
                <a:latin typeface="Avenir Next" panose="020B0503020202020204" pitchFamily="34" charset="0"/>
              </a:rPr>
              <a:t>Medecine</a:t>
            </a:r>
            <a:r>
              <a:rPr lang="en-GB" altLang="en-US" sz="2200" dirty="0">
                <a:solidFill>
                  <a:srgbClr val="000000"/>
                </a:solidFill>
                <a:latin typeface="Avenir Next" panose="020B0503020202020204" pitchFamily="34" charset="0"/>
              </a:rPr>
              <a:t> Paris Descartes pour les Relations </a:t>
            </a:r>
            <a:r>
              <a:rPr lang="en-GB" altLang="en-US" sz="2200" dirty="0" err="1">
                <a:solidFill>
                  <a:srgbClr val="000000"/>
                </a:solidFill>
                <a:latin typeface="Avenir Next" panose="020B0503020202020204" pitchFamily="34" charset="0"/>
              </a:rPr>
              <a:t>Internationales</a:t>
            </a:r>
            <a:r>
              <a:rPr lang="en-GB" altLang="en-US" sz="2200" dirty="0">
                <a:solidFill>
                  <a:srgbClr val="000000"/>
                </a:solidFill>
                <a:latin typeface="Avenir Next" panose="020B0503020202020204" pitchFamily="34" charset="0"/>
              </a:rPr>
              <a:t>, Member of Global Health of the Academy of Health USA</a:t>
            </a:r>
          </a:p>
          <a:p>
            <a:pPr>
              <a:spcBef>
                <a:spcPts val="600"/>
              </a:spcBef>
              <a:buClr>
                <a:srgbClr val="2E2B21"/>
              </a:buClr>
              <a:buSzPct val="100000"/>
              <a:buFont typeface="Arial" charset="0"/>
              <a:buChar char="•"/>
              <a:defRPr/>
            </a:pPr>
            <a:r>
              <a:rPr lang="en-GB" altLang="en-US" sz="2200" b="1" dirty="0">
                <a:solidFill>
                  <a:srgbClr val="000000"/>
                </a:solidFill>
                <a:latin typeface="Avenir Next" panose="020B0503020202020204" pitchFamily="34" charset="0"/>
              </a:rPr>
              <a:t>Hugues Arnaud Mayer </a:t>
            </a:r>
            <a:r>
              <a:rPr lang="en-GB" altLang="en-US" sz="2200" dirty="0">
                <a:solidFill>
                  <a:srgbClr val="000000"/>
                </a:solidFill>
                <a:latin typeface="Avenir Next" panose="020B0503020202020204" pitchFamily="34" charset="0"/>
              </a:rPr>
              <a:t>– entrepreneur, MEDEF</a:t>
            </a:r>
          </a:p>
          <a:p>
            <a:pPr>
              <a:spcBef>
                <a:spcPts val="600"/>
              </a:spcBef>
              <a:buClr>
                <a:srgbClr val="9CBEBD"/>
              </a:buClr>
              <a:buSzPct val="100000"/>
              <a:buFont typeface="Arial" charset="0"/>
              <a:buChar char="•"/>
              <a:defRPr/>
            </a:pPr>
            <a:r>
              <a:rPr lang="en-GB" altLang="en-US" sz="2200" b="1" dirty="0" err="1">
                <a:solidFill>
                  <a:srgbClr val="000000"/>
                </a:solidFill>
                <a:latin typeface="Avenir Next" panose="020B0503020202020204" pitchFamily="34" charset="0"/>
              </a:rPr>
              <a:t>Petrika</a:t>
            </a:r>
            <a:r>
              <a:rPr lang="en-GB" altLang="en-US" sz="2200" b="1" dirty="0">
                <a:solidFill>
                  <a:srgbClr val="000000"/>
                </a:solidFill>
                <a:latin typeface="Avenir Next" panose="020B0503020202020204" pitchFamily="34" charset="0"/>
              </a:rPr>
              <a:t> Ionesco, </a:t>
            </a:r>
            <a:r>
              <a:rPr lang="en-GB" altLang="en-US" sz="2200" dirty="0" err="1">
                <a:solidFill>
                  <a:srgbClr val="000000"/>
                </a:solidFill>
                <a:latin typeface="Avenir Next" panose="020B0503020202020204" pitchFamily="34" charset="0"/>
              </a:rPr>
              <a:t>Metteur</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en</a:t>
            </a:r>
            <a:r>
              <a:rPr lang="en-GB" altLang="en-US" sz="2200" dirty="0">
                <a:solidFill>
                  <a:srgbClr val="000000"/>
                </a:solidFill>
                <a:latin typeface="Avenir Next" panose="020B0503020202020204" pitchFamily="34" charset="0"/>
              </a:rPr>
              <a:t> Scene, </a:t>
            </a:r>
            <a:r>
              <a:rPr lang="en-GB" altLang="en-US" sz="2200" dirty="0" err="1">
                <a:solidFill>
                  <a:srgbClr val="000000"/>
                </a:solidFill>
                <a:latin typeface="Avenir Next" panose="020B0503020202020204" pitchFamily="34" charset="0"/>
              </a:rPr>
              <a:t>écrivain</a:t>
            </a:r>
            <a:r>
              <a:rPr lang="en-GB" altLang="en-US" sz="2200" dirty="0">
                <a:solidFill>
                  <a:srgbClr val="000000"/>
                </a:solidFill>
                <a:latin typeface="Avenir Next" panose="020B0503020202020204" pitchFamily="34" charset="0"/>
              </a:rPr>
              <a:t> </a:t>
            </a:r>
            <a:r>
              <a:rPr lang="en-GB" altLang="en-US" sz="2200" dirty="0" err="1">
                <a:solidFill>
                  <a:srgbClr val="000000"/>
                </a:solidFill>
                <a:latin typeface="Avenir Next" panose="020B0503020202020204" pitchFamily="34" charset="0"/>
              </a:rPr>
              <a:t>éuropéen</a:t>
            </a:r>
            <a:r>
              <a:rPr lang="en-GB" altLang="en-US" sz="2200" dirty="0">
                <a:solidFill>
                  <a:srgbClr val="000000"/>
                </a:solidFill>
                <a:latin typeface="Avenir Next" panose="020B0503020202020204" pitchFamily="34" charset="0"/>
              </a:rPr>
              <a:t> </a:t>
            </a: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Yann Martin-Lavigne</a:t>
            </a:r>
            <a:r>
              <a:rPr lang="en-GB" altLang="en-US" sz="2200" dirty="0">
                <a:solidFill>
                  <a:srgbClr val="000000"/>
                </a:solidFill>
                <a:latin typeface="Avenir Next" panose="020B0503020202020204" pitchFamily="34" charset="0"/>
              </a:rPr>
              <a:t>, </a:t>
            </a:r>
            <a:r>
              <a:rPr lang="fr-FR" sz="2200" dirty="0">
                <a:latin typeface="Avenir Next" panose="020B0503020202020204" pitchFamily="34" charset="0"/>
              </a:rPr>
              <a:t>Avocat au Barreau de Paris, membre du conseil d'administration de Réseau Entreprendre 92</a:t>
            </a:r>
            <a:endParaRPr lang="en-GB" altLang="en-US" sz="2200" dirty="0">
              <a:solidFill>
                <a:srgbClr val="000000"/>
              </a:solidFill>
              <a:latin typeface="Avenir Next" panose="020B0503020202020204" pitchFamily="34" charset="0"/>
            </a:endParaRP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Laurent </a:t>
            </a:r>
            <a:r>
              <a:rPr lang="en-GB" altLang="en-US" sz="2200" b="1" dirty="0" err="1">
                <a:solidFill>
                  <a:srgbClr val="000000"/>
                </a:solidFill>
                <a:latin typeface="Avenir Next" panose="020B0503020202020204" pitchFamily="34" charset="0"/>
              </a:rPr>
              <a:t>Chaudron</a:t>
            </a:r>
            <a:r>
              <a:rPr lang="en-GB" altLang="en-US" sz="2200" dirty="0">
                <a:solidFill>
                  <a:srgbClr val="000000"/>
                </a:solidFill>
                <a:latin typeface="Avenir Next" panose="020B0503020202020204" pitchFamily="34" charset="0"/>
              </a:rPr>
              <a:t>, </a:t>
            </a:r>
            <a:r>
              <a:rPr lang="fr-FR" sz="2200" dirty="0">
                <a:latin typeface="Avenir Next" panose="020B0503020202020204" pitchFamily="34" charset="0"/>
              </a:rPr>
              <a:t>Dr HDR , CEO </a:t>
            </a:r>
            <a:r>
              <a:rPr lang="fr-FR" sz="2200" dirty="0" err="1">
                <a:latin typeface="Avenir Next" panose="020B0503020202020204" pitchFamily="34" charset="0"/>
              </a:rPr>
              <a:t>Theorik-Lab</a:t>
            </a:r>
            <a:r>
              <a:rPr lang="fr-FR" sz="2200" dirty="0">
                <a:latin typeface="Avenir Next" panose="020B0503020202020204" pitchFamily="34" charset="0"/>
              </a:rPr>
              <a:t> / CIO </a:t>
            </a:r>
            <a:r>
              <a:rPr lang="fr-FR" sz="2200" dirty="0" err="1">
                <a:latin typeface="Avenir Next" panose="020B0503020202020204" pitchFamily="34" charset="0"/>
              </a:rPr>
              <a:t>Safetyn</a:t>
            </a:r>
            <a:r>
              <a:rPr lang="fr-FR" sz="2200" dirty="0">
                <a:latin typeface="Avenir Next" panose="020B0503020202020204" pitchFamily="34" charset="0"/>
              </a:rPr>
              <a:t> Associated </a:t>
            </a:r>
            <a:r>
              <a:rPr lang="fr-FR" sz="2200" dirty="0" err="1">
                <a:latin typeface="Avenir Next" panose="020B0503020202020204" pitchFamily="34" charset="0"/>
              </a:rPr>
              <a:t>Scientist</a:t>
            </a:r>
            <a:r>
              <a:rPr lang="fr-FR" sz="2200" dirty="0">
                <a:latin typeface="Avenir Next" panose="020B0503020202020204" pitchFamily="34" charset="0"/>
              </a:rPr>
              <a:t> @ French </a:t>
            </a:r>
            <a:r>
              <a:rPr lang="fr-FR" sz="2200" dirty="0" err="1">
                <a:latin typeface="Avenir Next" panose="020B0503020202020204" pitchFamily="34" charset="0"/>
              </a:rPr>
              <a:t>Space</a:t>
            </a:r>
            <a:r>
              <a:rPr lang="fr-FR" sz="2200" dirty="0">
                <a:latin typeface="Avenir Next" panose="020B0503020202020204" pitchFamily="34" charset="0"/>
              </a:rPr>
              <a:t> &amp; Air Force </a:t>
            </a:r>
            <a:r>
              <a:rPr lang="fr-FR" sz="2200" dirty="0" err="1">
                <a:latin typeface="Avenir Next" panose="020B0503020202020204" pitchFamily="34" charset="0"/>
              </a:rPr>
              <a:t>Research</a:t>
            </a:r>
            <a:r>
              <a:rPr lang="fr-FR" sz="2200" dirty="0">
                <a:latin typeface="Avenir Next" panose="020B0503020202020204" pitchFamily="34" charset="0"/>
              </a:rPr>
              <a:t> Center Col (</a:t>
            </a:r>
            <a:r>
              <a:rPr lang="fr-FR" sz="2200" dirty="0" err="1">
                <a:latin typeface="Avenir Next" panose="020B0503020202020204" pitchFamily="34" charset="0"/>
              </a:rPr>
              <a:t>rc</a:t>
            </a:r>
            <a:r>
              <a:rPr lang="fr-FR" sz="2200" dirty="0">
                <a:latin typeface="Avenir Next" panose="020B0503020202020204" pitchFamily="34" charset="0"/>
              </a:rPr>
              <a:t>) ADER, CSO Cognitive </a:t>
            </a:r>
            <a:r>
              <a:rPr lang="fr-FR" sz="2200" dirty="0" err="1">
                <a:latin typeface="Avenir Next" panose="020B0503020202020204" pitchFamily="34" charset="0"/>
              </a:rPr>
              <a:t>Guild</a:t>
            </a:r>
            <a:r>
              <a:rPr lang="fr-FR" sz="2200" dirty="0">
                <a:latin typeface="Avenir Next" panose="020B0503020202020204" pitchFamily="34" charset="0"/>
              </a:rPr>
              <a:t> </a:t>
            </a:r>
            <a:r>
              <a:rPr lang="fr-FR" sz="2200" dirty="0" err="1">
                <a:latin typeface="Avenir Next" panose="020B0503020202020204" pitchFamily="34" charset="0"/>
              </a:rPr>
              <a:t>www.researchgate.net</a:t>
            </a:r>
            <a:r>
              <a:rPr lang="fr-FR" sz="2200" dirty="0">
                <a:latin typeface="Avenir Next" panose="020B0503020202020204" pitchFamily="34" charset="0"/>
              </a:rPr>
              <a:t>/profile/</a:t>
            </a:r>
            <a:r>
              <a:rPr lang="fr-FR" sz="2200" dirty="0" err="1">
                <a:latin typeface="Avenir Next" panose="020B0503020202020204" pitchFamily="34" charset="0"/>
              </a:rPr>
              <a:t>Laurent_ChaudronÊ</a:t>
            </a:r>
            <a:endParaRPr lang="en-GB" altLang="en-US" sz="2200" b="1" dirty="0">
              <a:solidFill>
                <a:srgbClr val="000000"/>
              </a:solidFill>
              <a:latin typeface="Avenir Next" panose="020B0503020202020204" pitchFamily="34" charset="0"/>
            </a:endParaRP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Roland </a:t>
            </a:r>
            <a:r>
              <a:rPr lang="en-GB" altLang="en-US" sz="2200" b="1" dirty="0" err="1">
                <a:solidFill>
                  <a:srgbClr val="000000"/>
                </a:solidFill>
                <a:latin typeface="Avenir Next" panose="020B0503020202020204" pitchFamily="34" charset="0"/>
              </a:rPr>
              <a:t>Genier</a:t>
            </a:r>
            <a:r>
              <a:rPr lang="en-GB" altLang="en-US" sz="2200" b="1" dirty="0">
                <a:solidFill>
                  <a:srgbClr val="000000"/>
                </a:solidFill>
                <a:latin typeface="Avenir Next" panose="020B0503020202020204" pitchFamily="34" charset="0"/>
              </a:rPr>
              <a:t>, </a:t>
            </a:r>
            <a:r>
              <a:rPr lang="fr-FR" sz="2200" dirty="0">
                <a:latin typeface="Avenir Next" panose="020B0503020202020204" pitchFamily="34" charset="0"/>
              </a:rPr>
              <a:t>chef de Développement Durable chez EDF, co-directeur de la première thèse en France en Economie de la Fonctionnalité </a:t>
            </a:r>
            <a:endParaRPr lang="en-GB" altLang="en-US" sz="2200" dirty="0">
              <a:solidFill>
                <a:srgbClr val="000000"/>
              </a:solidFill>
              <a:latin typeface="Avenir Next" panose="020B0503020202020204" pitchFamily="34" charset="0"/>
            </a:endParaRPr>
          </a:p>
          <a:p>
            <a:pPr>
              <a:spcBef>
                <a:spcPts val="600"/>
              </a:spcBef>
              <a:buClr>
                <a:srgbClr val="9CBEBD"/>
              </a:buClr>
              <a:buSzPct val="100000"/>
              <a:buFont typeface="Arial" charset="0"/>
              <a:buChar char="•"/>
              <a:defRPr/>
            </a:pPr>
            <a:r>
              <a:rPr lang="en-GB" altLang="en-US" sz="2200" b="1" dirty="0">
                <a:solidFill>
                  <a:srgbClr val="000000"/>
                </a:solidFill>
                <a:latin typeface="Avenir Next" panose="020B0503020202020204" pitchFamily="34" charset="0"/>
              </a:rPr>
              <a:t>Alexandre </a:t>
            </a:r>
            <a:r>
              <a:rPr lang="en-GB" altLang="en-US" sz="2200" b="1" dirty="0" err="1">
                <a:solidFill>
                  <a:srgbClr val="000000"/>
                </a:solidFill>
                <a:latin typeface="Avenir Next" panose="020B0503020202020204" pitchFamily="34" charset="0"/>
              </a:rPr>
              <a:t>Almajeanu</a:t>
            </a:r>
            <a:r>
              <a:rPr lang="en-GB" altLang="en-US" sz="2200" b="1" dirty="0">
                <a:solidFill>
                  <a:srgbClr val="000000"/>
                </a:solidFill>
                <a:latin typeface="Avenir Next" panose="020B0503020202020204" pitchFamily="34" charset="0"/>
              </a:rPr>
              <a:t> </a:t>
            </a:r>
            <a:r>
              <a:rPr lang="en-GB" altLang="en-US" sz="2200" dirty="0">
                <a:solidFill>
                  <a:srgbClr val="000000"/>
                </a:solidFill>
                <a:latin typeface="Avenir Next" panose="020B0503020202020204" pitchFamily="34" charset="0"/>
              </a:rPr>
              <a:t>– Entrepreneur </a:t>
            </a:r>
            <a:r>
              <a:rPr lang="en-GB" altLang="en-US" sz="2200" dirty="0" err="1">
                <a:solidFill>
                  <a:srgbClr val="000000"/>
                </a:solidFill>
                <a:latin typeface="Avenir Next" panose="020B0503020202020204" pitchFamily="34" charset="0"/>
              </a:rPr>
              <a:t>européen</a:t>
            </a:r>
            <a:r>
              <a:rPr lang="en-GB" altLang="en-US" sz="2200" dirty="0">
                <a:solidFill>
                  <a:srgbClr val="000000"/>
                </a:solidFill>
                <a:latin typeface="Avenir Next" panose="020B0503020202020204" pitchFamily="34" charset="0"/>
              </a:rPr>
              <a:t>, co-</a:t>
            </a:r>
            <a:r>
              <a:rPr lang="en-GB" altLang="en-US" sz="2200" dirty="0" err="1">
                <a:solidFill>
                  <a:srgbClr val="000000"/>
                </a:solidFill>
                <a:latin typeface="Avenir Next" panose="020B0503020202020204" pitchFamily="34" charset="0"/>
              </a:rPr>
              <a:t>fondateur</a:t>
            </a:r>
            <a:r>
              <a:rPr lang="en-GB" altLang="en-US" sz="2200" dirty="0">
                <a:solidFill>
                  <a:srgbClr val="000000"/>
                </a:solidFill>
                <a:latin typeface="Avenir Next" panose="020B0503020202020204" pitchFamily="34" charset="0"/>
              </a:rPr>
              <a:t> </a:t>
            </a:r>
            <a:r>
              <a:rPr lang="fr-FR" sz="2200" dirty="0" err="1">
                <a:latin typeface="Avenir Next" panose="020B0503020202020204" pitchFamily="34" charset="0"/>
              </a:rPr>
              <a:t>VoyagerMoinsCher.com</a:t>
            </a:r>
            <a:r>
              <a:rPr lang="fr-FR" sz="2200" dirty="0">
                <a:latin typeface="Avenir Next" panose="020B0503020202020204" pitchFamily="34" charset="0"/>
              </a:rPr>
              <a:t>, </a:t>
            </a:r>
            <a:r>
              <a:rPr lang="fr-FR" sz="2200" dirty="0" err="1">
                <a:latin typeface="Avenir Next" panose="020B0503020202020204" pitchFamily="34" charset="0"/>
              </a:rPr>
              <a:t>sold</a:t>
            </a:r>
            <a:r>
              <a:rPr lang="fr-FR" sz="2200" dirty="0">
                <a:latin typeface="Avenir Next" panose="020B0503020202020204" pitchFamily="34" charset="0"/>
              </a:rPr>
              <a:t> to </a:t>
            </a:r>
            <a:r>
              <a:rPr lang="fr-FR" sz="2200" dirty="0" err="1">
                <a:latin typeface="Avenir Next" panose="020B0503020202020204" pitchFamily="34" charset="0"/>
              </a:rPr>
              <a:t>PriceMinister</a:t>
            </a:r>
            <a:r>
              <a:rPr lang="fr-FR" sz="2200" dirty="0">
                <a:latin typeface="Avenir Next" panose="020B0503020202020204" pitchFamily="34" charset="0"/>
              </a:rPr>
              <a:t> in 2007</a:t>
            </a:r>
            <a:endParaRPr lang="en-GB" altLang="en-US" sz="2200" dirty="0">
              <a:solidFill>
                <a:srgbClr val="000000"/>
              </a:solidFill>
              <a:latin typeface="Avenir Next" panose="020B0503020202020204" pitchFamily="34" charset="0"/>
            </a:endParaRPr>
          </a:p>
          <a:p>
            <a:endParaRPr lang="fr-FR" dirty="0"/>
          </a:p>
        </p:txBody>
      </p:sp>
      <p:sp>
        <p:nvSpPr>
          <p:cNvPr id="20" name="ZoneTexte 36">
            <a:extLst>
              <a:ext uri="{FF2B5EF4-FFF2-40B4-BE49-F238E27FC236}">
                <a16:creationId xmlns:a16="http://schemas.microsoft.com/office/drawing/2014/main" id="{183A5C61-E241-F741-8B20-E4A8B46E6FEA}"/>
              </a:ext>
            </a:extLst>
          </p:cNvPr>
          <p:cNvSpPr txBox="1"/>
          <p:nvPr/>
        </p:nvSpPr>
        <p:spPr>
          <a:xfrm>
            <a:off x="1128288" y="2956004"/>
            <a:ext cx="2225062" cy="584775"/>
          </a:xfrm>
          <a:prstGeom prst="rect">
            <a:avLst/>
          </a:prstGeom>
          <a:noFill/>
        </p:spPr>
        <p:txBody>
          <a:bodyPr wrap="square" rtlCol="0">
            <a:spAutoFit/>
          </a:bodyPr>
          <a:lstStyle/>
          <a:p>
            <a:pPr algn="just"/>
            <a:r>
              <a:rPr lang="fr-FR" dirty="0">
                <a:latin typeface="Montserrat Medium" panose="00000600000000000000"/>
                <a:hlinkClick r:id="rId5"/>
              </a:rPr>
              <a:t>Gerard Schoun</a:t>
            </a:r>
            <a:r>
              <a:rPr lang="fr-FR" dirty="0">
                <a:latin typeface="Montserrat Medium" panose="00000600000000000000"/>
              </a:rPr>
              <a:t> </a:t>
            </a:r>
            <a:r>
              <a:rPr lang="fr-FR" sz="1400" dirty="0">
                <a:latin typeface="Montserrat Medium" panose="00000600000000000000"/>
              </a:rPr>
              <a:t>Le Pape de la RSE en France </a:t>
            </a:r>
          </a:p>
        </p:txBody>
      </p:sp>
    </p:spTree>
    <p:extLst>
      <p:ext uri="{BB962C8B-B14F-4D97-AF65-F5344CB8AC3E}">
        <p14:creationId xmlns:p14="http://schemas.microsoft.com/office/powerpoint/2010/main" val="140643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7">
            <a:extLst>
              <a:ext uri="{FF2B5EF4-FFF2-40B4-BE49-F238E27FC236}">
                <a16:creationId xmlns:a16="http://schemas.microsoft.com/office/drawing/2014/main" id="{0A6D0A09-C43B-7141-91A1-2C6CDD7B24D1}"/>
              </a:ext>
            </a:extLst>
          </p:cNvPr>
          <p:cNvSpPr txBox="1"/>
          <p:nvPr/>
        </p:nvSpPr>
        <p:spPr>
          <a:xfrm>
            <a:off x="2708146" y="1210805"/>
            <a:ext cx="3077100" cy="338554"/>
          </a:xfrm>
          <a:prstGeom prst="rect">
            <a:avLst/>
          </a:prstGeom>
          <a:noFill/>
        </p:spPr>
        <p:txBody>
          <a:bodyPr wrap="square">
            <a:spAutoFit/>
          </a:bodyPr>
          <a:lstStyle/>
          <a:p>
            <a:r>
              <a:rPr lang="fr-FR" sz="1600" b="1" u="sng" dirty="0">
                <a:solidFill>
                  <a:schemeClr val="bg1">
                    <a:lumMod val="50000"/>
                  </a:schemeClr>
                </a:solidFill>
                <a:latin typeface="Montserrat Medium" panose="00000600000000000000"/>
              </a:rPr>
              <a:t>Scientific </a:t>
            </a:r>
            <a:r>
              <a:rPr lang="fr-FR" sz="1600" b="1" u="sng" dirty="0" err="1">
                <a:solidFill>
                  <a:schemeClr val="bg1">
                    <a:lumMod val="50000"/>
                  </a:schemeClr>
                </a:solidFill>
                <a:latin typeface="Montserrat Medium" panose="00000600000000000000"/>
              </a:rPr>
              <a:t>Partners</a:t>
            </a:r>
            <a:endParaRPr lang="fr-FR" sz="1600" b="1" u="sng" dirty="0">
              <a:solidFill>
                <a:schemeClr val="bg1">
                  <a:lumMod val="50000"/>
                </a:schemeClr>
              </a:solidFill>
              <a:latin typeface="Montserrat Medium" panose="00000600000000000000"/>
            </a:endParaRPr>
          </a:p>
        </p:txBody>
      </p:sp>
      <p:sp>
        <p:nvSpPr>
          <p:cNvPr id="5" name="ZoneTexte 9">
            <a:extLst>
              <a:ext uri="{FF2B5EF4-FFF2-40B4-BE49-F238E27FC236}">
                <a16:creationId xmlns:a16="http://schemas.microsoft.com/office/drawing/2014/main" id="{DFE91698-5C8B-D24B-9C0E-90E48A528FEF}"/>
              </a:ext>
            </a:extLst>
          </p:cNvPr>
          <p:cNvSpPr txBox="1"/>
          <p:nvPr/>
        </p:nvSpPr>
        <p:spPr>
          <a:xfrm>
            <a:off x="2977393" y="2138696"/>
            <a:ext cx="2417742" cy="523220"/>
          </a:xfrm>
          <a:prstGeom prst="rect">
            <a:avLst/>
          </a:prstGeom>
          <a:noFill/>
        </p:spPr>
        <p:txBody>
          <a:bodyPr wrap="square">
            <a:spAutoFit/>
          </a:bodyPr>
          <a:lstStyle/>
          <a:p>
            <a:pPr algn="just"/>
            <a:r>
              <a:rPr lang="fr-FR" sz="1400" dirty="0" err="1"/>
              <a:t>Semantic</a:t>
            </a:r>
            <a:r>
              <a:rPr lang="fr-FR" sz="1400" dirty="0"/>
              <a:t> Web </a:t>
            </a:r>
            <a:r>
              <a:rPr lang="fr-FR" sz="1400" dirty="0" err="1"/>
              <a:t>Research</a:t>
            </a:r>
            <a:r>
              <a:rPr lang="fr-FR" sz="1400" dirty="0"/>
              <a:t> </a:t>
            </a:r>
            <a:r>
              <a:rPr lang="fr-FR" sz="1400" dirty="0" err="1"/>
              <a:t>Partnership</a:t>
            </a:r>
            <a:endParaRPr lang="fr-FR" sz="1400" b="1" baseline="30000" dirty="0">
              <a:solidFill>
                <a:srgbClr val="0C428F"/>
              </a:solidFill>
              <a:latin typeface="Montserrat Medium" panose="00000600000000000000"/>
            </a:endParaRPr>
          </a:p>
        </p:txBody>
      </p:sp>
      <p:sp>
        <p:nvSpPr>
          <p:cNvPr id="6" name="ZoneTexte 16">
            <a:extLst>
              <a:ext uri="{FF2B5EF4-FFF2-40B4-BE49-F238E27FC236}">
                <a16:creationId xmlns:a16="http://schemas.microsoft.com/office/drawing/2014/main" id="{C13D7D21-B3A1-8045-AEB3-2D7AD1700E4A}"/>
              </a:ext>
            </a:extLst>
          </p:cNvPr>
          <p:cNvSpPr txBox="1"/>
          <p:nvPr/>
        </p:nvSpPr>
        <p:spPr>
          <a:xfrm>
            <a:off x="2977393" y="3378120"/>
            <a:ext cx="2417743" cy="523220"/>
          </a:xfrm>
          <a:prstGeom prst="rect">
            <a:avLst/>
          </a:prstGeom>
          <a:noFill/>
        </p:spPr>
        <p:txBody>
          <a:bodyPr wrap="square">
            <a:spAutoFit/>
          </a:bodyPr>
          <a:lstStyle/>
          <a:p>
            <a:pPr algn="just"/>
            <a:r>
              <a:rPr lang="fr-FR" sz="1400" dirty="0" err="1"/>
              <a:t>Predictive</a:t>
            </a:r>
            <a:r>
              <a:rPr lang="fr-FR" sz="1400" dirty="0"/>
              <a:t> </a:t>
            </a:r>
            <a:r>
              <a:rPr lang="fr-FR" sz="1400" dirty="0" err="1"/>
              <a:t>Algorithm</a:t>
            </a:r>
            <a:r>
              <a:rPr lang="fr-FR" sz="1400" dirty="0"/>
              <a:t> </a:t>
            </a:r>
            <a:r>
              <a:rPr lang="fr-FR" sz="1400" dirty="0" err="1"/>
              <a:t>Research</a:t>
            </a:r>
            <a:r>
              <a:rPr lang="fr-FR" sz="1400" dirty="0"/>
              <a:t> </a:t>
            </a:r>
            <a:r>
              <a:rPr lang="fr-FR" sz="1400" dirty="0" err="1"/>
              <a:t>Partnership</a:t>
            </a:r>
            <a:endParaRPr lang="fr-FR" sz="1400" b="1" baseline="30000" dirty="0">
              <a:solidFill>
                <a:srgbClr val="0C428F"/>
              </a:solidFill>
              <a:latin typeface="Montserrat Medium" panose="00000600000000000000"/>
            </a:endParaRPr>
          </a:p>
        </p:txBody>
      </p:sp>
      <p:sp>
        <p:nvSpPr>
          <p:cNvPr id="7" name="ZoneTexte 21">
            <a:extLst>
              <a:ext uri="{FF2B5EF4-FFF2-40B4-BE49-F238E27FC236}">
                <a16:creationId xmlns:a16="http://schemas.microsoft.com/office/drawing/2014/main" id="{50D0630E-50F7-C54A-AD51-3A0A254F51DC}"/>
              </a:ext>
            </a:extLst>
          </p:cNvPr>
          <p:cNvSpPr txBox="1"/>
          <p:nvPr/>
        </p:nvSpPr>
        <p:spPr>
          <a:xfrm>
            <a:off x="2977393" y="4767880"/>
            <a:ext cx="2417744" cy="1384995"/>
          </a:xfrm>
          <a:prstGeom prst="rect">
            <a:avLst/>
          </a:prstGeom>
          <a:noFill/>
        </p:spPr>
        <p:txBody>
          <a:bodyPr wrap="square">
            <a:spAutoFit/>
          </a:bodyPr>
          <a:lstStyle/>
          <a:p>
            <a:pPr algn="just"/>
            <a:r>
              <a:rPr lang="fr-FR" sz="1400" dirty="0" err="1"/>
              <a:t>Research</a:t>
            </a:r>
            <a:r>
              <a:rPr lang="fr-FR" sz="1400" dirty="0"/>
              <a:t> </a:t>
            </a:r>
            <a:r>
              <a:rPr lang="fr-FR" sz="1400" dirty="0" err="1"/>
              <a:t>partnership</a:t>
            </a:r>
            <a:r>
              <a:rPr lang="fr-FR" sz="1400" dirty="0"/>
              <a:t> in </a:t>
            </a:r>
            <a:r>
              <a:rPr lang="fr-FR" sz="1400" dirty="0" err="1"/>
              <a:t>economics</a:t>
            </a:r>
            <a:r>
              <a:rPr lang="fr-FR" sz="1400" dirty="0"/>
              <a:t> on the </a:t>
            </a:r>
            <a:r>
              <a:rPr lang="fr-FR" sz="1400" dirty="0" err="1"/>
              <a:t>analysis</a:t>
            </a:r>
            <a:r>
              <a:rPr lang="fr-FR" sz="1400" dirty="0"/>
              <a:t> of the </a:t>
            </a:r>
            <a:r>
              <a:rPr lang="fr-FR" sz="1400" dirty="0" err="1"/>
              <a:t>role</a:t>
            </a:r>
            <a:r>
              <a:rPr lang="fr-FR" sz="1400" dirty="0"/>
              <a:t> of </a:t>
            </a:r>
            <a:r>
              <a:rPr lang="fr-FR" sz="1400" dirty="0" err="1"/>
              <a:t>XValuator</a:t>
            </a:r>
            <a:r>
              <a:rPr lang="fr-FR" sz="1400" dirty="0"/>
              <a:t> in the </a:t>
            </a:r>
            <a:r>
              <a:rPr lang="fr-FR" sz="1400" dirty="0" err="1"/>
              <a:t>growth</a:t>
            </a:r>
            <a:r>
              <a:rPr lang="fr-FR" sz="1400" dirty="0"/>
              <a:t> of the </a:t>
            </a:r>
            <a:r>
              <a:rPr lang="fr-FR" sz="1400" dirty="0" err="1"/>
              <a:t>resilience</a:t>
            </a:r>
            <a:r>
              <a:rPr lang="fr-FR" sz="1400" dirty="0"/>
              <a:t> and performance of </a:t>
            </a:r>
            <a:r>
              <a:rPr lang="fr-FR" sz="1400" dirty="0" err="1"/>
              <a:t>companies</a:t>
            </a:r>
            <a:r>
              <a:rPr lang="fr-FR" sz="1400" dirty="0"/>
              <a:t> and </a:t>
            </a:r>
            <a:r>
              <a:rPr lang="fr-FR" sz="1400" dirty="0" err="1"/>
              <a:t>territories</a:t>
            </a:r>
            <a:endParaRPr lang="fr-FR" sz="1400" baseline="30000" dirty="0">
              <a:latin typeface="Montserrat Medium" panose="00000600000000000000"/>
            </a:endParaRPr>
          </a:p>
        </p:txBody>
      </p:sp>
      <p:sp>
        <p:nvSpPr>
          <p:cNvPr id="8" name="ZoneTexte 24">
            <a:extLst>
              <a:ext uri="{FF2B5EF4-FFF2-40B4-BE49-F238E27FC236}">
                <a16:creationId xmlns:a16="http://schemas.microsoft.com/office/drawing/2014/main" id="{28C387A3-80ED-B745-93E9-FBE5B384C1CB}"/>
              </a:ext>
            </a:extLst>
          </p:cNvPr>
          <p:cNvSpPr txBox="1"/>
          <p:nvPr/>
        </p:nvSpPr>
        <p:spPr>
          <a:xfrm>
            <a:off x="8299418" y="1210805"/>
            <a:ext cx="3077100" cy="338554"/>
          </a:xfrm>
          <a:prstGeom prst="rect">
            <a:avLst/>
          </a:prstGeom>
          <a:noFill/>
        </p:spPr>
        <p:txBody>
          <a:bodyPr wrap="square">
            <a:spAutoFit/>
          </a:bodyPr>
          <a:lstStyle/>
          <a:p>
            <a:r>
              <a:rPr lang="fr-FR" sz="1600" b="1" u="sng" dirty="0" err="1">
                <a:solidFill>
                  <a:schemeClr val="bg1">
                    <a:lumMod val="50000"/>
                  </a:schemeClr>
                </a:solidFill>
                <a:latin typeface="Montserrat Medium" panose="00000600000000000000"/>
              </a:rPr>
              <a:t>Institutional</a:t>
            </a:r>
            <a:r>
              <a:rPr lang="fr-FR" sz="1600" b="1" u="sng" dirty="0">
                <a:solidFill>
                  <a:schemeClr val="bg1">
                    <a:lumMod val="50000"/>
                  </a:schemeClr>
                </a:solidFill>
                <a:latin typeface="Montserrat Medium" panose="00000600000000000000"/>
              </a:rPr>
              <a:t> </a:t>
            </a:r>
            <a:r>
              <a:rPr lang="fr-FR" sz="1600" b="1" u="sng" dirty="0" err="1">
                <a:solidFill>
                  <a:schemeClr val="bg1">
                    <a:lumMod val="50000"/>
                  </a:schemeClr>
                </a:solidFill>
                <a:latin typeface="Montserrat Medium" panose="00000600000000000000"/>
              </a:rPr>
              <a:t>partners</a:t>
            </a:r>
            <a:r>
              <a:rPr lang="fr-FR" sz="1600" b="1" u="sng" dirty="0">
                <a:solidFill>
                  <a:schemeClr val="bg1">
                    <a:lumMod val="50000"/>
                  </a:schemeClr>
                </a:solidFill>
                <a:latin typeface="Montserrat Medium" panose="00000600000000000000"/>
              </a:rPr>
              <a:t> </a:t>
            </a:r>
          </a:p>
        </p:txBody>
      </p:sp>
      <p:sp>
        <p:nvSpPr>
          <p:cNvPr id="9" name="ZoneTexte 27">
            <a:extLst>
              <a:ext uri="{FF2B5EF4-FFF2-40B4-BE49-F238E27FC236}">
                <a16:creationId xmlns:a16="http://schemas.microsoft.com/office/drawing/2014/main" id="{54382983-7303-AD4E-A30E-2DC8AAC8C61E}"/>
              </a:ext>
            </a:extLst>
          </p:cNvPr>
          <p:cNvSpPr txBox="1"/>
          <p:nvPr/>
        </p:nvSpPr>
        <p:spPr>
          <a:xfrm>
            <a:off x="8817495" y="2405141"/>
            <a:ext cx="2737526" cy="523220"/>
          </a:xfrm>
          <a:prstGeom prst="rect">
            <a:avLst/>
          </a:prstGeom>
          <a:noFill/>
        </p:spPr>
        <p:txBody>
          <a:bodyPr wrap="square">
            <a:spAutoFit/>
          </a:bodyPr>
          <a:lstStyle/>
          <a:p>
            <a:pPr algn="just"/>
            <a:r>
              <a:rPr lang="fr-FR" sz="1400" dirty="0"/>
              <a:t>Promotion of </a:t>
            </a:r>
            <a:r>
              <a:rPr lang="fr-FR" sz="1400" dirty="0" err="1"/>
              <a:t>XValuator</a:t>
            </a:r>
            <a:r>
              <a:rPr lang="fr-FR" sz="1400" dirty="0"/>
              <a:t> to </a:t>
            </a:r>
            <a:r>
              <a:rPr lang="fr-FR" sz="1400" dirty="0" err="1"/>
              <a:t>young</a:t>
            </a:r>
            <a:r>
              <a:rPr lang="fr-FR" sz="1400" dirty="0"/>
              <a:t> people</a:t>
            </a:r>
            <a:endParaRPr lang="fr-FR" sz="1400" b="1" baseline="30000" dirty="0">
              <a:solidFill>
                <a:srgbClr val="0C428F"/>
              </a:solidFill>
              <a:latin typeface="Montserrat Medium" panose="00000600000000000000"/>
            </a:endParaRPr>
          </a:p>
        </p:txBody>
      </p:sp>
      <p:sp>
        <p:nvSpPr>
          <p:cNvPr id="10" name="ZoneTexte 29">
            <a:extLst>
              <a:ext uri="{FF2B5EF4-FFF2-40B4-BE49-F238E27FC236}">
                <a16:creationId xmlns:a16="http://schemas.microsoft.com/office/drawing/2014/main" id="{09377C92-061F-9746-A4C0-735F69A87F1D}"/>
              </a:ext>
            </a:extLst>
          </p:cNvPr>
          <p:cNvSpPr txBox="1"/>
          <p:nvPr/>
        </p:nvSpPr>
        <p:spPr>
          <a:xfrm>
            <a:off x="8817495" y="3287513"/>
            <a:ext cx="2737526" cy="523220"/>
          </a:xfrm>
          <a:prstGeom prst="rect">
            <a:avLst/>
          </a:prstGeom>
          <a:noFill/>
        </p:spPr>
        <p:txBody>
          <a:bodyPr wrap="square">
            <a:spAutoFit/>
          </a:bodyPr>
          <a:lstStyle/>
          <a:p>
            <a:pPr algn="just"/>
            <a:r>
              <a:rPr lang="fr-FR" sz="1400" dirty="0" err="1"/>
              <a:t>Promoting</a:t>
            </a:r>
            <a:r>
              <a:rPr lang="fr-FR" sz="1400" dirty="0"/>
              <a:t> </a:t>
            </a:r>
            <a:r>
              <a:rPr lang="fr-FR" sz="1400" dirty="0" err="1"/>
              <a:t>XValuator</a:t>
            </a:r>
            <a:r>
              <a:rPr lang="fr-FR" sz="1400" dirty="0"/>
              <a:t> to </a:t>
            </a:r>
            <a:r>
              <a:rPr lang="fr-FR" sz="1400" dirty="0" err="1"/>
              <a:t>town</a:t>
            </a:r>
            <a:r>
              <a:rPr lang="fr-FR" sz="1400" dirty="0"/>
              <a:t> halls and local </a:t>
            </a:r>
            <a:r>
              <a:rPr lang="fr-FR" sz="1400" dirty="0" err="1"/>
              <a:t>authorities</a:t>
            </a:r>
            <a:endParaRPr lang="fr-FR" sz="1400" b="1" baseline="30000" dirty="0">
              <a:solidFill>
                <a:srgbClr val="0C428F"/>
              </a:solidFill>
              <a:latin typeface="Montserrat Medium" panose="00000600000000000000"/>
            </a:endParaRPr>
          </a:p>
        </p:txBody>
      </p:sp>
      <p:sp>
        <p:nvSpPr>
          <p:cNvPr id="11" name="ZoneTexte 36">
            <a:extLst>
              <a:ext uri="{FF2B5EF4-FFF2-40B4-BE49-F238E27FC236}">
                <a16:creationId xmlns:a16="http://schemas.microsoft.com/office/drawing/2014/main" id="{06B57F9D-BCFD-A049-A39E-029B0D34337A}"/>
              </a:ext>
            </a:extLst>
          </p:cNvPr>
          <p:cNvSpPr txBox="1"/>
          <p:nvPr/>
        </p:nvSpPr>
        <p:spPr>
          <a:xfrm>
            <a:off x="6988271" y="4950756"/>
            <a:ext cx="3077100" cy="338554"/>
          </a:xfrm>
          <a:prstGeom prst="rect">
            <a:avLst/>
          </a:prstGeom>
          <a:noFill/>
        </p:spPr>
        <p:txBody>
          <a:bodyPr wrap="square">
            <a:spAutoFit/>
          </a:bodyPr>
          <a:lstStyle/>
          <a:p>
            <a:r>
              <a:rPr lang="fr-FR" sz="1600" dirty="0" err="1"/>
              <a:t>Competitiveness</a:t>
            </a:r>
            <a:r>
              <a:rPr lang="fr-FR" sz="1600" dirty="0"/>
              <a:t> clusters</a:t>
            </a:r>
            <a:endParaRPr lang="fr-FR" sz="1600" b="1" u="sng" dirty="0">
              <a:solidFill>
                <a:schemeClr val="bg1">
                  <a:lumMod val="50000"/>
                </a:schemeClr>
              </a:solidFill>
              <a:latin typeface="Montserrat Medium" panose="00000600000000000000"/>
            </a:endParaRPr>
          </a:p>
        </p:txBody>
      </p:sp>
      <p:sp>
        <p:nvSpPr>
          <p:cNvPr id="12" name="ZoneTexte 31">
            <a:extLst>
              <a:ext uri="{FF2B5EF4-FFF2-40B4-BE49-F238E27FC236}">
                <a16:creationId xmlns:a16="http://schemas.microsoft.com/office/drawing/2014/main" id="{7855B056-7E6A-104A-992C-810C990A3453}"/>
              </a:ext>
            </a:extLst>
          </p:cNvPr>
          <p:cNvSpPr txBox="1"/>
          <p:nvPr/>
        </p:nvSpPr>
        <p:spPr>
          <a:xfrm>
            <a:off x="971199" y="361849"/>
            <a:ext cx="6017072" cy="461665"/>
          </a:xfrm>
          <a:prstGeom prst="rect">
            <a:avLst/>
          </a:prstGeom>
          <a:noFill/>
        </p:spPr>
        <p:txBody>
          <a:bodyPr wrap="square" rtlCol="0">
            <a:spAutoFit/>
          </a:bodyPr>
          <a:lstStyle/>
          <a:p>
            <a:r>
              <a:rPr lang="fr-FR" sz="2400" b="1" dirty="0" err="1"/>
              <a:t>Surrounded</a:t>
            </a:r>
            <a:r>
              <a:rPr lang="fr-FR" sz="2400" b="1" dirty="0"/>
              <a:t> by a dense </a:t>
            </a:r>
            <a:r>
              <a:rPr lang="fr-FR" sz="2400" b="1" dirty="0" err="1"/>
              <a:t>scientific</a:t>
            </a:r>
            <a:r>
              <a:rPr lang="fr-FR" sz="2400" b="1" dirty="0"/>
              <a:t> </a:t>
            </a:r>
            <a:r>
              <a:rPr lang="fr-FR" sz="2400" b="1" dirty="0" err="1"/>
              <a:t>ecosystem</a:t>
            </a:r>
            <a:endParaRPr lang="fr-FR" sz="2400" b="1" dirty="0">
              <a:solidFill>
                <a:srgbClr val="0C428F"/>
              </a:solidFill>
              <a:latin typeface="Montserrat Medium" panose="00000600000000000000"/>
            </a:endParaRPr>
          </a:p>
        </p:txBody>
      </p:sp>
      <p:sp>
        <p:nvSpPr>
          <p:cNvPr id="13" name="ZoneTexte 33">
            <a:extLst>
              <a:ext uri="{FF2B5EF4-FFF2-40B4-BE49-F238E27FC236}">
                <a16:creationId xmlns:a16="http://schemas.microsoft.com/office/drawing/2014/main" id="{2488B86F-4754-3240-9036-0167BE4E11A6}"/>
              </a:ext>
            </a:extLst>
          </p:cNvPr>
          <p:cNvSpPr txBox="1"/>
          <p:nvPr/>
        </p:nvSpPr>
        <p:spPr>
          <a:xfrm>
            <a:off x="2977393" y="4015846"/>
            <a:ext cx="2417743" cy="523220"/>
          </a:xfrm>
          <a:prstGeom prst="rect">
            <a:avLst/>
          </a:prstGeom>
          <a:noFill/>
        </p:spPr>
        <p:txBody>
          <a:bodyPr wrap="square">
            <a:spAutoFit/>
          </a:bodyPr>
          <a:lstStyle/>
          <a:p>
            <a:pPr algn="just"/>
            <a:r>
              <a:rPr lang="fr-FR" sz="1400" dirty="0" err="1"/>
              <a:t>Artificial</a:t>
            </a:r>
            <a:r>
              <a:rPr lang="fr-FR" sz="1400" dirty="0"/>
              <a:t> intelligence </a:t>
            </a:r>
            <a:r>
              <a:rPr lang="fr-FR" sz="1400" dirty="0" err="1"/>
              <a:t>research</a:t>
            </a:r>
            <a:r>
              <a:rPr lang="fr-FR" sz="1400" dirty="0"/>
              <a:t> </a:t>
            </a:r>
            <a:r>
              <a:rPr lang="fr-FR" sz="1400" dirty="0" err="1"/>
              <a:t>partnership</a:t>
            </a:r>
            <a:endParaRPr lang="fr-FR" sz="1400" b="1" baseline="30000" dirty="0">
              <a:solidFill>
                <a:srgbClr val="0C428F"/>
              </a:solidFill>
              <a:latin typeface="Montserrat Medium" panose="00000600000000000000"/>
            </a:endParaRPr>
          </a:p>
        </p:txBody>
      </p:sp>
      <p:pic>
        <p:nvPicPr>
          <p:cNvPr id="14" name="Image 3">
            <a:extLst>
              <a:ext uri="{FF2B5EF4-FFF2-40B4-BE49-F238E27FC236}">
                <a16:creationId xmlns:a16="http://schemas.microsoft.com/office/drawing/2014/main" id="{101AA50E-782F-CD40-BCE7-1BFF10A1CB50}"/>
              </a:ext>
            </a:extLst>
          </p:cNvPr>
          <p:cNvPicPr>
            <a:picLocks noChangeAspect="1"/>
          </p:cNvPicPr>
          <p:nvPr/>
        </p:nvPicPr>
        <p:blipFill>
          <a:blip r:embed="rId2"/>
          <a:stretch>
            <a:fillRect/>
          </a:stretch>
        </p:blipFill>
        <p:spPr>
          <a:xfrm>
            <a:off x="2005263" y="1016353"/>
            <a:ext cx="702883" cy="727459"/>
          </a:xfrm>
          <a:prstGeom prst="rect">
            <a:avLst/>
          </a:prstGeom>
        </p:spPr>
      </p:pic>
      <p:pic>
        <p:nvPicPr>
          <p:cNvPr id="15" name="Picture 6" descr="ISEP : Avis, prix, admission, classement, portes ouvertes">
            <a:extLst>
              <a:ext uri="{FF2B5EF4-FFF2-40B4-BE49-F238E27FC236}">
                <a16:creationId xmlns:a16="http://schemas.microsoft.com/office/drawing/2014/main" id="{1D9656A0-82C7-C043-B0B1-279F30D57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674" y="2531865"/>
            <a:ext cx="1133975" cy="4772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Softwin Solutions">
            <a:extLst>
              <a:ext uri="{FF2B5EF4-FFF2-40B4-BE49-F238E27FC236}">
                <a16:creationId xmlns:a16="http://schemas.microsoft.com/office/drawing/2014/main" id="{E7ACEE64-D51D-694B-A4A5-8762C6623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264" y="3369676"/>
            <a:ext cx="1116362" cy="549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Live – ATEMIS-LIR">
            <a:extLst>
              <a:ext uri="{FF2B5EF4-FFF2-40B4-BE49-F238E27FC236}">
                <a16:creationId xmlns:a16="http://schemas.microsoft.com/office/drawing/2014/main" id="{AD0839E7-161D-B34C-8C5E-8ABEF390C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046" y="4748737"/>
            <a:ext cx="1154775" cy="6188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Innovations – RRI">
            <a:extLst>
              <a:ext uri="{FF2B5EF4-FFF2-40B4-BE49-F238E27FC236}">
                <a16:creationId xmlns:a16="http://schemas.microsoft.com/office/drawing/2014/main" id="{B93E3DC4-B507-5B49-8430-5064804EC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0885" y="5559193"/>
            <a:ext cx="1233801" cy="674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SB - Parcoursup et Concours Sesame - Ecole de Commerce (ex ESG MS)">
            <a:extLst>
              <a:ext uri="{FF2B5EF4-FFF2-40B4-BE49-F238E27FC236}">
                <a16:creationId xmlns:a16="http://schemas.microsoft.com/office/drawing/2014/main" id="{27B179EA-FCDF-9247-8065-68D2A64EB1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50" y="5139729"/>
            <a:ext cx="1069769" cy="5232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umalis | LinkedIn">
            <a:extLst>
              <a:ext uri="{FF2B5EF4-FFF2-40B4-BE49-F238E27FC236}">
                <a16:creationId xmlns:a16="http://schemas.microsoft.com/office/drawing/2014/main" id="{DB253960-4E50-3E41-8C1B-9D2C00BFEDC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351" b="31079"/>
          <a:stretch/>
        </p:blipFill>
        <p:spPr bwMode="auto">
          <a:xfrm>
            <a:off x="1621183" y="4077401"/>
            <a:ext cx="1196955" cy="4616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QuantCube Technology | LinkedIn">
            <a:extLst>
              <a:ext uri="{FF2B5EF4-FFF2-40B4-BE49-F238E27FC236}">
                <a16:creationId xmlns:a16="http://schemas.microsoft.com/office/drawing/2014/main" id="{0D1886D0-5266-2644-933C-BD2713E80A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593" y="3343094"/>
            <a:ext cx="593271" cy="5932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23BA4E3A-F952-544B-B436-B6023A33FE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7213" y="2007301"/>
            <a:ext cx="903454" cy="4616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Moovjee - Mouvement pour les jeunes et les étudiants entrepreneurs">
            <a:extLst>
              <a:ext uri="{FF2B5EF4-FFF2-40B4-BE49-F238E27FC236}">
                <a16:creationId xmlns:a16="http://schemas.microsoft.com/office/drawing/2014/main" id="{1A14B892-EAA5-DE4C-8536-2396DF87BF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4057" y="2362502"/>
            <a:ext cx="1434612" cy="4994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IME Mont de Marsan – Solutions Ecoresponsables">
            <a:extLst>
              <a:ext uri="{FF2B5EF4-FFF2-40B4-BE49-F238E27FC236}">
                <a16:creationId xmlns:a16="http://schemas.microsoft.com/office/drawing/2014/main" id="{5EBE5CB9-81D1-454F-BCD8-9DF31DBEFBC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0515" t="27988" r="11715" b="25895"/>
          <a:stretch/>
        </p:blipFill>
        <p:spPr bwMode="auto">
          <a:xfrm>
            <a:off x="7264466" y="2244852"/>
            <a:ext cx="1301262" cy="7347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Villes de France">
            <a:extLst>
              <a:ext uri="{FF2B5EF4-FFF2-40B4-BE49-F238E27FC236}">
                <a16:creationId xmlns:a16="http://schemas.microsoft.com/office/drawing/2014/main" id="{4F355F2C-681E-B24B-8721-802A7C0CBC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6744" y="3207100"/>
            <a:ext cx="888984" cy="6840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FINANCE INNOVATION - Pôle de compétitivité mondial">
            <a:extLst>
              <a:ext uri="{FF2B5EF4-FFF2-40B4-BE49-F238E27FC236}">
                <a16:creationId xmlns:a16="http://schemas.microsoft.com/office/drawing/2014/main" id="{62367ADF-401C-8746-90ED-9F83EC8974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42614" y="5823801"/>
            <a:ext cx="1137587" cy="33511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8" descr="Systematic Paris-Region, Pôle européen des Deep Tech">
            <a:extLst>
              <a:ext uri="{FF2B5EF4-FFF2-40B4-BE49-F238E27FC236}">
                <a16:creationId xmlns:a16="http://schemas.microsoft.com/office/drawing/2014/main" id="{65B3FE97-52CA-1B41-8630-E72D9532F0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9840" y="5781879"/>
            <a:ext cx="1245919" cy="436072"/>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38">
            <a:extLst>
              <a:ext uri="{FF2B5EF4-FFF2-40B4-BE49-F238E27FC236}">
                <a16:creationId xmlns:a16="http://schemas.microsoft.com/office/drawing/2014/main" id="{6ED0D32A-EE18-CB45-9D8B-7908B5B766A6}"/>
              </a:ext>
            </a:extLst>
          </p:cNvPr>
          <p:cNvPicPr>
            <a:picLocks noChangeAspect="1"/>
          </p:cNvPicPr>
          <p:nvPr/>
        </p:nvPicPr>
        <p:blipFill>
          <a:blip r:embed="rId16"/>
          <a:stretch>
            <a:fillRect/>
          </a:stretch>
        </p:blipFill>
        <p:spPr>
          <a:xfrm>
            <a:off x="6130448" y="4673880"/>
            <a:ext cx="852025" cy="727459"/>
          </a:xfrm>
          <a:prstGeom prst="rect">
            <a:avLst/>
          </a:prstGeom>
        </p:spPr>
      </p:pic>
      <p:pic>
        <p:nvPicPr>
          <p:cNvPr id="29" name="Image 17">
            <a:extLst>
              <a:ext uri="{FF2B5EF4-FFF2-40B4-BE49-F238E27FC236}">
                <a16:creationId xmlns:a16="http://schemas.microsoft.com/office/drawing/2014/main" id="{68075379-EC18-5C45-8307-64473B98AFEB}"/>
              </a:ext>
            </a:extLst>
          </p:cNvPr>
          <p:cNvPicPr>
            <a:picLocks noChangeAspect="1"/>
          </p:cNvPicPr>
          <p:nvPr/>
        </p:nvPicPr>
        <p:blipFill>
          <a:blip r:embed="rId17"/>
          <a:stretch>
            <a:fillRect/>
          </a:stretch>
        </p:blipFill>
        <p:spPr>
          <a:xfrm>
            <a:off x="7509890" y="981787"/>
            <a:ext cx="708541" cy="759885"/>
          </a:xfrm>
          <a:prstGeom prst="rect">
            <a:avLst/>
          </a:prstGeom>
        </p:spPr>
      </p:pic>
    </p:spTree>
    <p:extLst>
      <p:ext uri="{BB962C8B-B14F-4D97-AF65-F5344CB8AC3E}">
        <p14:creationId xmlns:p14="http://schemas.microsoft.com/office/powerpoint/2010/main" val="82742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1">
            <a:extLst>
              <a:ext uri="{FF2B5EF4-FFF2-40B4-BE49-F238E27FC236}">
                <a16:creationId xmlns:a16="http://schemas.microsoft.com/office/drawing/2014/main" id="{AF010B80-BA68-0342-9EEC-43F6390AF7F4}"/>
              </a:ext>
            </a:extLst>
          </p:cNvPr>
          <p:cNvSpPr txBox="1"/>
          <p:nvPr/>
        </p:nvSpPr>
        <p:spPr>
          <a:xfrm>
            <a:off x="561794" y="887941"/>
            <a:ext cx="10545672" cy="646331"/>
          </a:xfrm>
          <a:prstGeom prst="rect">
            <a:avLst/>
          </a:prstGeom>
          <a:noFill/>
        </p:spPr>
        <p:txBody>
          <a:bodyPr wrap="square" rtlCol="0">
            <a:spAutoFit/>
          </a:bodyPr>
          <a:lstStyle/>
          <a:p>
            <a:pPr algn="ctr"/>
            <a:r>
              <a:rPr lang="fr-FR" dirty="0" err="1"/>
              <a:t>XValuator</a:t>
            </a:r>
            <a:r>
              <a:rPr lang="fr-FR" dirty="0"/>
              <a:t> </a:t>
            </a:r>
            <a:r>
              <a:rPr lang="fr-FR" dirty="0" err="1"/>
              <a:t>is</a:t>
            </a:r>
            <a:r>
              <a:rPr lang="fr-FR" dirty="0"/>
              <a:t> the </a:t>
            </a:r>
            <a:r>
              <a:rPr lang="fr-FR" dirty="0" err="1"/>
              <a:t>customizable</a:t>
            </a:r>
            <a:r>
              <a:rPr lang="fr-FR" dirty="0"/>
              <a:t> </a:t>
            </a:r>
            <a:r>
              <a:rPr lang="fr-FR" dirty="0" err="1"/>
              <a:t>universal</a:t>
            </a:r>
            <a:r>
              <a:rPr lang="fr-FR" dirty="0"/>
              <a:t> </a:t>
            </a:r>
            <a:r>
              <a:rPr lang="fr-FR" dirty="0" err="1"/>
              <a:t>toolkit</a:t>
            </a:r>
            <a:r>
              <a:rPr lang="fr-FR" dirty="0"/>
              <a:t> for </a:t>
            </a:r>
            <a:r>
              <a:rPr lang="fr-FR" dirty="0" err="1"/>
              <a:t>voluntary</a:t>
            </a:r>
            <a:r>
              <a:rPr lang="fr-FR" dirty="0"/>
              <a:t> and </a:t>
            </a:r>
            <a:r>
              <a:rPr lang="fr-FR" dirty="0" err="1"/>
              <a:t>highly</a:t>
            </a:r>
            <a:r>
              <a:rPr lang="fr-FR" dirty="0"/>
              <a:t> </a:t>
            </a:r>
            <a:r>
              <a:rPr lang="fr-FR" dirty="0" err="1"/>
              <a:t>democratic</a:t>
            </a:r>
            <a:r>
              <a:rPr lang="fr-FR" dirty="0"/>
              <a:t> </a:t>
            </a:r>
            <a:r>
              <a:rPr lang="fr-FR" dirty="0" err="1"/>
              <a:t>participatory</a:t>
            </a:r>
            <a:r>
              <a:rPr lang="fr-FR" dirty="0"/>
              <a:t> polling 3.0 by the inclusive "open </a:t>
            </a:r>
            <a:r>
              <a:rPr lang="fr-FR" dirty="0" err="1"/>
              <a:t>participatory</a:t>
            </a:r>
            <a:r>
              <a:rPr lang="fr-FR" dirty="0"/>
              <a:t> qualification" of all topics in all areas </a:t>
            </a:r>
            <a:r>
              <a:rPr lang="fr-FR" dirty="0" err="1"/>
              <a:t>requiring</a:t>
            </a:r>
            <a:r>
              <a:rPr lang="fr-FR" dirty="0"/>
              <a:t> collaborative </a:t>
            </a:r>
            <a:r>
              <a:rPr lang="fr-FR" dirty="0" err="1"/>
              <a:t>decision-making</a:t>
            </a:r>
            <a:endParaRPr lang="fr-FR" dirty="0">
              <a:latin typeface="Montserrat Medium" panose="00000600000000000000"/>
            </a:endParaRPr>
          </a:p>
        </p:txBody>
      </p:sp>
      <p:sp>
        <p:nvSpPr>
          <p:cNvPr id="3" name="ZoneTexte 14">
            <a:extLst>
              <a:ext uri="{FF2B5EF4-FFF2-40B4-BE49-F238E27FC236}">
                <a16:creationId xmlns:a16="http://schemas.microsoft.com/office/drawing/2014/main" id="{59B0BAB7-61D2-774C-9FD2-2583F88E3717}"/>
              </a:ext>
            </a:extLst>
          </p:cNvPr>
          <p:cNvSpPr txBox="1"/>
          <p:nvPr/>
        </p:nvSpPr>
        <p:spPr>
          <a:xfrm>
            <a:off x="665746" y="264963"/>
            <a:ext cx="6807232" cy="461665"/>
          </a:xfrm>
          <a:prstGeom prst="rect">
            <a:avLst/>
          </a:prstGeom>
          <a:noFill/>
        </p:spPr>
        <p:txBody>
          <a:bodyPr wrap="square" rtlCol="0">
            <a:spAutoFit/>
          </a:bodyPr>
          <a:lstStyle/>
          <a:p>
            <a:r>
              <a:rPr lang="fr-FR" sz="2400" b="1" dirty="0">
                <a:solidFill>
                  <a:srgbClr val="0C428F"/>
                </a:solidFill>
                <a:latin typeface="Montserrat Medium" panose="00000600000000000000"/>
              </a:rPr>
              <a:t>Our Business Model </a:t>
            </a:r>
          </a:p>
        </p:txBody>
      </p:sp>
      <p:sp>
        <p:nvSpPr>
          <p:cNvPr id="4" name="ZoneTexte 18">
            <a:extLst>
              <a:ext uri="{FF2B5EF4-FFF2-40B4-BE49-F238E27FC236}">
                <a16:creationId xmlns:a16="http://schemas.microsoft.com/office/drawing/2014/main" id="{6D57A4EE-7E0A-1B49-925E-ED1316287BF7}"/>
              </a:ext>
            </a:extLst>
          </p:cNvPr>
          <p:cNvSpPr txBox="1"/>
          <p:nvPr/>
        </p:nvSpPr>
        <p:spPr>
          <a:xfrm>
            <a:off x="2725484" y="6082393"/>
            <a:ext cx="9298075" cy="276999"/>
          </a:xfrm>
          <a:prstGeom prst="rect">
            <a:avLst/>
          </a:prstGeom>
          <a:noFill/>
        </p:spPr>
        <p:txBody>
          <a:bodyPr wrap="square" rtlCol="0">
            <a:spAutoFit/>
          </a:bodyPr>
          <a:lstStyle/>
          <a:p>
            <a:pPr algn="r"/>
            <a:r>
              <a:rPr lang="fr-FR" sz="1200" dirty="0"/>
              <a:t>(1) The data </a:t>
            </a:r>
            <a:r>
              <a:rPr lang="fr-FR" sz="1200" dirty="0" err="1"/>
              <a:t>is</a:t>
            </a:r>
            <a:r>
              <a:rPr lang="fr-FR" sz="1200" dirty="0"/>
              <a:t> </a:t>
            </a:r>
            <a:r>
              <a:rPr lang="fr-FR" sz="1200" dirty="0" err="1"/>
              <a:t>processed</a:t>
            </a:r>
            <a:r>
              <a:rPr lang="fr-FR" sz="1200" dirty="0"/>
              <a:t> in </a:t>
            </a:r>
            <a:r>
              <a:rPr lang="fr-FR" sz="1200" dirty="0" err="1"/>
              <a:t>order</a:t>
            </a:r>
            <a:r>
              <a:rPr lang="fr-FR" sz="1200" dirty="0"/>
              <a:t> to </a:t>
            </a:r>
            <a:r>
              <a:rPr lang="fr-FR" sz="1200" dirty="0" err="1"/>
              <a:t>be</a:t>
            </a:r>
            <a:r>
              <a:rPr lang="fr-FR" sz="1200" dirty="0"/>
              <a:t> </a:t>
            </a:r>
            <a:r>
              <a:rPr lang="fr-FR" sz="1200" dirty="0" err="1"/>
              <a:t>structured</a:t>
            </a:r>
            <a:r>
              <a:rPr lang="fr-FR" sz="1200" dirty="0"/>
              <a:t> and </a:t>
            </a:r>
            <a:r>
              <a:rPr lang="fr-FR" sz="1200" dirty="0" err="1"/>
              <a:t>anonymised</a:t>
            </a:r>
            <a:r>
              <a:rPr lang="fr-FR" sz="1200" dirty="0"/>
              <a:t>; the </a:t>
            </a:r>
            <a:r>
              <a:rPr lang="fr-FR" sz="1200" dirty="0" err="1"/>
              <a:t>process</a:t>
            </a:r>
            <a:r>
              <a:rPr lang="fr-FR" sz="1200" dirty="0"/>
              <a:t> </a:t>
            </a:r>
            <a:r>
              <a:rPr lang="fr-FR" sz="1200" dirty="0" err="1"/>
              <a:t>is</a:t>
            </a:r>
            <a:r>
              <a:rPr lang="fr-FR" sz="1200" dirty="0"/>
              <a:t> 100% GDPR </a:t>
            </a:r>
            <a:r>
              <a:rPr lang="fr-FR" sz="1200" dirty="0" err="1"/>
              <a:t>compliant</a:t>
            </a:r>
            <a:endParaRPr lang="fr-FR" sz="1200" i="1" dirty="0">
              <a:latin typeface="Montserrat Medium" panose="00000600000000000000"/>
            </a:endParaRPr>
          </a:p>
        </p:txBody>
      </p:sp>
      <p:sp>
        <p:nvSpPr>
          <p:cNvPr id="5" name="ZoneTexte 17">
            <a:extLst>
              <a:ext uri="{FF2B5EF4-FFF2-40B4-BE49-F238E27FC236}">
                <a16:creationId xmlns:a16="http://schemas.microsoft.com/office/drawing/2014/main" id="{4113D987-47FB-774B-85E2-7D536F240E3E}"/>
              </a:ext>
            </a:extLst>
          </p:cNvPr>
          <p:cNvSpPr txBox="1"/>
          <p:nvPr/>
        </p:nvSpPr>
        <p:spPr>
          <a:xfrm>
            <a:off x="2466175" y="4376682"/>
            <a:ext cx="2234232" cy="1015663"/>
          </a:xfrm>
          <a:prstGeom prst="rect">
            <a:avLst/>
          </a:prstGeom>
          <a:noFill/>
        </p:spPr>
        <p:txBody>
          <a:bodyPr wrap="square" rtlCol="0">
            <a:spAutoFit/>
          </a:bodyPr>
          <a:lstStyle/>
          <a:p>
            <a:r>
              <a:rPr lang="fr-FR" sz="1200" dirty="0"/>
              <a:t>"</a:t>
            </a:r>
            <a:r>
              <a:rPr lang="fr-FR" sz="1200" dirty="0" err="1"/>
              <a:t>Knowing</a:t>
            </a:r>
            <a:r>
              <a:rPr lang="fr-FR" sz="1200" dirty="0"/>
              <a:t> </a:t>
            </a:r>
            <a:r>
              <a:rPr lang="fr-FR" sz="1200" dirty="0" err="1"/>
              <a:t>its</a:t>
            </a:r>
            <a:r>
              <a:rPr lang="fr-FR" sz="1200" dirty="0"/>
              <a:t> </a:t>
            </a:r>
            <a:r>
              <a:rPr lang="fr-FR" sz="1200" dirty="0" err="1"/>
              <a:t>perceived</a:t>
            </a:r>
            <a:r>
              <a:rPr lang="fr-FR" sz="1200" dirty="0"/>
              <a:t> value in real time and </a:t>
            </a:r>
            <a:r>
              <a:rPr lang="fr-FR" sz="1200" dirty="0" err="1"/>
              <a:t>its</a:t>
            </a:r>
            <a:r>
              <a:rPr lang="fr-FR" sz="1200" dirty="0"/>
              <a:t> </a:t>
            </a:r>
            <a:r>
              <a:rPr lang="fr-FR" sz="1200" dirty="0" err="1"/>
              <a:t>context</a:t>
            </a:r>
            <a:r>
              <a:rPr lang="fr-FR" sz="1200" dirty="0"/>
              <a:t>, </a:t>
            </a:r>
            <a:r>
              <a:rPr lang="fr-FR" sz="1200" dirty="0" err="1"/>
              <a:t>criteria</a:t>
            </a:r>
            <a:r>
              <a:rPr lang="fr-FR" sz="1200" dirty="0"/>
              <a:t> for </a:t>
            </a:r>
            <a:r>
              <a:rPr lang="fr-FR" sz="1200" dirty="0" err="1"/>
              <a:t>understanding</a:t>
            </a:r>
            <a:r>
              <a:rPr lang="fr-FR" sz="1200" dirty="0"/>
              <a:t> and </a:t>
            </a:r>
            <a:r>
              <a:rPr lang="fr-FR" sz="1200" dirty="0" err="1"/>
              <a:t>comparing</a:t>
            </a:r>
            <a:r>
              <a:rPr lang="fr-FR" sz="1200" dirty="0"/>
              <a:t> CUSTOMER EXPERIENCES"</a:t>
            </a:r>
            <a:endParaRPr lang="fr-FR" sz="1200" b="1" i="1" dirty="0">
              <a:solidFill>
                <a:srgbClr val="0C428F"/>
              </a:solidFill>
              <a:latin typeface="Montserrat Medium" panose="00000600000000000000"/>
            </a:endParaRPr>
          </a:p>
        </p:txBody>
      </p:sp>
      <p:grpSp>
        <p:nvGrpSpPr>
          <p:cNvPr id="6" name="Groupe 6">
            <a:extLst>
              <a:ext uri="{FF2B5EF4-FFF2-40B4-BE49-F238E27FC236}">
                <a16:creationId xmlns:a16="http://schemas.microsoft.com/office/drawing/2014/main" id="{D73205F0-7808-8542-B1D0-6CBE70B9E3A7}"/>
              </a:ext>
            </a:extLst>
          </p:cNvPr>
          <p:cNvGrpSpPr/>
          <p:nvPr/>
        </p:nvGrpSpPr>
        <p:grpSpPr>
          <a:xfrm>
            <a:off x="440559" y="2157249"/>
            <a:ext cx="4259848" cy="3606594"/>
            <a:chOff x="3879205" y="1814816"/>
            <a:chExt cx="2498050" cy="1671587"/>
          </a:xfrm>
        </p:grpSpPr>
        <p:grpSp>
          <p:nvGrpSpPr>
            <p:cNvPr id="7" name="Groupe 5">
              <a:extLst>
                <a:ext uri="{FF2B5EF4-FFF2-40B4-BE49-F238E27FC236}">
                  <a16:creationId xmlns:a16="http://schemas.microsoft.com/office/drawing/2014/main" id="{99EEE8D7-9C3A-CF41-816E-44EE86CD0D2B}"/>
                </a:ext>
              </a:extLst>
            </p:cNvPr>
            <p:cNvGrpSpPr/>
            <p:nvPr/>
          </p:nvGrpSpPr>
          <p:grpSpPr>
            <a:xfrm>
              <a:off x="3879205" y="1814816"/>
              <a:ext cx="2375714" cy="1671587"/>
              <a:chOff x="3702836" y="1995497"/>
              <a:chExt cx="2375714" cy="1671587"/>
            </a:xfrm>
          </p:grpSpPr>
          <p:sp>
            <p:nvSpPr>
              <p:cNvPr id="9" name="ZoneTexte 16">
                <a:extLst>
                  <a:ext uri="{FF2B5EF4-FFF2-40B4-BE49-F238E27FC236}">
                    <a16:creationId xmlns:a16="http://schemas.microsoft.com/office/drawing/2014/main" id="{501AFBF7-C85F-8343-8324-4BCCA1FD09EF}"/>
                  </a:ext>
                </a:extLst>
              </p:cNvPr>
              <p:cNvSpPr txBox="1"/>
              <p:nvPr/>
            </p:nvSpPr>
            <p:spPr>
              <a:xfrm>
                <a:off x="3702836" y="2334440"/>
                <a:ext cx="1128556" cy="1332644"/>
              </a:xfrm>
              <a:prstGeom prst="rect">
                <a:avLst/>
              </a:prstGeom>
              <a:noFill/>
            </p:spPr>
            <p:txBody>
              <a:bodyPr wrap="square" rtlCol="0">
                <a:spAutoFit/>
              </a:bodyPr>
              <a:lstStyle/>
              <a:p>
                <a:pPr algn="just"/>
                <a:r>
                  <a:rPr lang="fr-FR" sz="1200" dirty="0" err="1"/>
                  <a:t>Targets</a:t>
                </a:r>
                <a:r>
                  <a:rPr lang="fr-FR" sz="1200" dirty="0"/>
                  <a:t>: </a:t>
                </a:r>
                <a:r>
                  <a:rPr lang="fr-FR" sz="1200" dirty="0" err="1"/>
                  <a:t>Town</a:t>
                </a:r>
                <a:r>
                  <a:rPr lang="fr-FR" sz="1200" dirty="0"/>
                  <a:t> halls and </a:t>
                </a:r>
                <a:r>
                  <a:rPr lang="fr-FR" sz="1200" dirty="0" err="1"/>
                  <a:t>SMEs</a:t>
                </a:r>
                <a:r>
                  <a:rPr lang="fr-FR" sz="1200" dirty="0"/>
                  <a:t> All free </a:t>
                </a:r>
                <a:r>
                  <a:rPr lang="fr-FR" sz="1200" dirty="0" err="1"/>
                  <a:t>features</a:t>
                </a:r>
                <a:r>
                  <a:rPr lang="fr-FR" sz="1200" dirty="0"/>
                  <a:t> </a:t>
                </a:r>
                <a:r>
                  <a:rPr lang="fr-FR" sz="1200" dirty="0" err="1"/>
                  <a:t>Adjustable</a:t>
                </a:r>
                <a:r>
                  <a:rPr lang="fr-FR" sz="1200" dirty="0"/>
                  <a:t> </a:t>
                </a:r>
                <a:r>
                  <a:rPr lang="fr-FR" sz="1200" dirty="0" err="1"/>
                  <a:t>survey</a:t>
                </a:r>
                <a:r>
                  <a:rPr lang="fr-FR" sz="1200" dirty="0"/>
                  <a:t> </a:t>
                </a:r>
                <a:r>
                  <a:rPr lang="fr-FR" sz="1200" dirty="0" err="1"/>
                  <a:t>parameters</a:t>
                </a:r>
                <a:r>
                  <a:rPr lang="fr-FR" sz="1200" dirty="0"/>
                  <a:t> Access to </a:t>
                </a:r>
                <a:r>
                  <a:rPr lang="fr-FR" sz="1200" dirty="0" err="1"/>
                  <a:t>detailed</a:t>
                </a:r>
                <a:r>
                  <a:rPr lang="fr-FR" sz="1200" dirty="0"/>
                  <a:t> </a:t>
                </a:r>
                <a:r>
                  <a:rPr lang="fr-FR" sz="1200" dirty="0" err="1"/>
                  <a:t>results</a:t>
                </a:r>
                <a:r>
                  <a:rPr lang="fr-FR" sz="1200" dirty="0"/>
                  <a:t> by </a:t>
                </a:r>
                <a:r>
                  <a:rPr lang="fr-FR" sz="1200" dirty="0" err="1"/>
                  <a:t>criteria</a:t>
                </a:r>
                <a:r>
                  <a:rPr lang="fr-FR" sz="1200" dirty="0"/>
                  <a:t> of </a:t>
                </a:r>
                <a:r>
                  <a:rPr lang="fr-FR" sz="1200" dirty="0" err="1"/>
                  <a:t>rankings</a:t>
                </a:r>
                <a:r>
                  <a:rPr lang="fr-FR" sz="1200" dirty="0"/>
                  <a:t> and </a:t>
                </a:r>
                <a:r>
                  <a:rPr lang="fr-FR" sz="1200" dirty="0" err="1"/>
                  <a:t>participatory</a:t>
                </a:r>
                <a:r>
                  <a:rPr lang="fr-FR" sz="1200" dirty="0"/>
                  <a:t> </a:t>
                </a:r>
                <a:r>
                  <a:rPr lang="fr-FR" sz="1200" dirty="0" err="1"/>
                  <a:t>surveys</a:t>
                </a:r>
                <a:r>
                  <a:rPr lang="fr-FR" sz="1200" dirty="0"/>
                  <a:t> </a:t>
                </a:r>
                <a:r>
                  <a:rPr lang="fr-FR" sz="1200" dirty="0" err="1"/>
                  <a:t>Targets</a:t>
                </a:r>
                <a:r>
                  <a:rPr lang="fr-FR" sz="1200" dirty="0"/>
                  <a:t>: </a:t>
                </a:r>
                <a:r>
                  <a:rPr lang="fr-FR" sz="1200" dirty="0" err="1"/>
                  <a:t>Everyone</a:t>
                </a:r>
                <a:r>
                  <a:rPr lang="fr-FR" sz="1200" dirty="0"/>
                  <a:t> Start an online </a:t>
                </a:r>
                <a:r>
                  <a:rPr lang="fr-FR" sz="1200" dirty="0" err="1"/>
                  <a:t>ranking</a:t>
                </a:r>
                <a:r>
                  <a:rPr lang="fr-FR" sz="1200" dirty="0"/>
                  <a:t> Know the </a:t>
                </a:r>
                <a:r>
                  <a:rPr lang="fr-FR" sz="1200" dirty="0" err="1"/>
                  <a:t>overall</a:t>
                </a:r>
                <a:r>
                  <a:rPr lang="fr-FR" sz="1200" dirty="0"/>
                  <a:t> score or by </a:t>
                </a:r>
                <a:r>
                  <a:rPr lang="fr-FR" sz="1200" dirty="0" err="1"/>
                  <a:t>region</a:t>
                </a:r>
                <a:r>
                  <a:rPr lang="fr-FR" sz="1200" dirty="0"/>
                  <a:t> by </a:t>
                </a:r>
                <a:r>
                  <a:rPr lang="fr-FR" sz="1200" dirty="0" err="1"/>
                  <a:t>sector</a:t>
                </a:r>
                <a:r>
                  <a:rPr lang="fr-FR" sz="1200" dirty="0"/>
                  <a:t>, by </a:t>
                </a:r>
                <a:r>
                  <a:rPr lang="fr-FR" sz="1200" dirty="0" err="1"/>
                  <a:t>subject</a:t>
                </a:r>
                <a:r>
                  <a:rPr lang="fr-FR" sz="1200" dirty="0"/>
                  <a:t> of </a:t>
                </a:r>
                <a:r>
                  <a:rPr lang="fr-FR" sz="1200" dirty="0" err="1"/>
                  <a:t>interest</a:t>
                </a:r>
                <a:r>
                  <a:rPr lang="fr-FR" sz="1200" dirty="0"/>
                  <a:t> Pie chart on the </a:t>
                </a:r>
                <a:r>
                  <a:rPr lang="fr-FR" sz="1200" dirty="0" err="1"/>
                  <a:t>typology</a:t>
                </a:r>
                <a:r>
                  <a:rPr lang="fr-FR" sz="1200" dirty="0"/>
                  <a:t> of </a:t>
                </a:r>
                <a:r>
                  <a:rPr lang="fr-FR" sz="1200" dirty="0" err="1"/>
                  <a:t>evaluators</a:t>
                </a:r>
                <a:endParaRPr lang="fr-FR" sz="1200" b="1" dirty="0">
                  <a:solidFill>
                    <a:srgbClr val="0C428F"/>
                  </a:solidFill>
                  <a:latin typeface="Montserrat Medium" panose="00000600000000000000"/>
                </a:endParaRPr>
              </a:p>
            </p:txBody>
          </p:sp>
          <p:sp>
            <p:nvSpPr>
              <p:cNvPr id="10" name="ZoneTexte 25">
                <a:extLst>
                  <a:ext uri="{FF2B5EF4-FFF2-40B4-BE49-F238E27FC236}">
                    <a16:creationId xmlns:a16="http://schemas.microsoft.com/office/drawing/2014/main" id="{151C4557-555B-8048-B741-3033E4F1B82C}"/>
                  </a:ext>
                </a:extLst>
              </p:cNvPr>
              <p:cNvSpPr txBox="1"/>
              <p:nvPr/>
            </p:nvSpPr>
            <p:spPr>
              <a:xfrm>
                <a:off x="3702836" y="1995497"/>
                <a:ext cx="2375714" cy="213973"/>
              </a:xfrm>
              <a:prstGeom prst="rect">
                <a:avLst/>
              </a:prstGeom>
              <a:noFill/>
            </p:spPr>
            <p:txBody>
              <a:bodyPr wrap="square">
                <a:spAutoFit/>
              </a:bodyPr>
              <a:lstStyle/>
              <a:p>
                <a:r>
                  <a:rPr lang="fr-FR" sz="1200" dirty="0"/>
                  <a:t>XV </a:t>
                </a:r>
                <a:r>
                  <a:rPr lang="fr-FR" sz="1200" dirty="0" err="1"/>
                  <a:t>subscriptions</a:t>
                </a:r>
                <a:r>
                  <a:rPr lang="fr-FR" sz="1200" dirty="0"/>
                  <a:t> </a:t>
                </a:r>
                <a:r>
                  <a:rPr lang="fr-FR" sz="1200" b="1" dirty="0"/>
                  <a:t>- 120€ / </a:t>
                </a:r>
                <a:r>
                  <a:rPr lang="fr-FR" sz="1200" b="1" dirty="0" err="1"/>
                  <a:t>year</a:t>
                </a:r>
                <a:r>
                  <a:rPr lang="fr-FR" sz="1200" b="1" dirty="0"/>
                  <a:t> for </a:t>
                </a:r>
                <a:r>
                  <a:rPr lang="fr-FR" sz="1200" b="1" dirty="0" err="1"/>
                  <a:t>companies</a:t>
                </a:r>
                <a:r>
                  <a:rPr lang="fr-FR" sz="1200" b="1" dirty="0"/>
                  <a:t> </a:t>
                </a:r>
              </a:p>
              <a:p>
                <a:r>
                  <a:rPr lang="fr-FR" sz="1200" b="1" dirty="0"/>
                  <a:t>et 12 € / </a:t>
                </a:r>
                <a:r>
                  <a:rPr lang="fr-FR" sz="1200" b="1" dirty="0" err="1"/>
                  <a:t>year</a:t>
                </a:r>
                <a:r>
                  <a:rPr lang="fr-FR" sz="1200" b="1" dirty="0"/>
                  <a:t>  for </a:t>
                </a:r>
                <a:r>
                  <a:rPr lang="fr-FR" sz="1200" b="1" dirty="0" err="1"/>
                  <a:t>individuals</a:t>
                </a:r>
                <a:endParaRPr lang="fr-FR" sz="1200" b="1" u="sng" baseline="30000" dirty="0">
                  <a:solidFill>
                    <a:schemeClr val="bg1">
                      <a:lumMod val="50000"/>
                    </a:schemeClr>
                  </a:solidFill>
                  <a:latin typeface="Montserrat Medium" panose="00000600000000000000"/>
                </a:endParaRPr>
              </a:p>
            </p:txBody>
          </p:sp>
        </p:grpSp>
        <p:sp>
          <p:nvSpPr>
            <p:cNvPr id="8" name="ZoneTexte 19">
              <a:extLst>
                <a:ext uri="{FF2B5EF4-FFF2-40B4-BE49-F238E27FC236}">
                  <a16:creationId xmlns:a16="http://schemas.microsoft.com/office/drawing/2014/main" id="{13395E41-820E-194E-801B-7290BC32BB5C}"/>
                </a:ext>
              </a:extLst>
            </p:cNvPr>
            <p:cNvSpPr txBox="1"/>
            <p:nvPr/>
          </p:nvSpPr>
          <p:spPr>
            <a:xfrm>
              <a:off x="5067062" y="2153759"/>
              <a:ext cx="1310193" cy="299562"/>
            </a:xfrm>
            <a:prstGeom prst="rect">
              <a:avLst/>
            </a:prstGeom>
            <a:noFill/>
          </p:spPr>
          <p:txBody>
            <a:bodyPr wrap="square" rtlCol="0">
              <a:spAutoFit/>
            </a:bodyPr>
            <a:lstStyle/>
            <a:p>
              <a:r>
                <a:rPr lang="fr-FR" sz="1200" dirty="0"/>
                <a:t>"</a:t>
              </a:r>
              <a:r>
                <a:rPr lang="fr-FR" sz="1200" dirty="0" err="1"/>
                <a:t>Identify</a:t>
              </a:r>
              <a:r>
                <a:rPr lang="fr-FR" sz="1200" dirty="0"/>
                <a:t> the axes to </a:t>
              </a:r>
              <a:r>
                <a:rPr lang="fr-FR" sz="1200" dirty="0" err="1"/>
                <a:t>improve</a:t>
              </a:r>
              <a:r>
                <a:rPr lang="fr-FR" sz="1200" dirty="0"/>
                <a:t> </a:t>
              </a:r>
              <a:r>
                <a:rPr lang="fr-FR" sz="1200" dirty="0" err="1"/>
                <a:t>its</a:t>
              </a:r>
              <a:r>
                <a:rPr lang="fr-FR" sz="1200" dirty="0"/>
                <a:t> image, </a:t>
              </a:r>
              <a:r>
                <a:rPr lang="fr-FR" sz="1200" dirty="0" err="1"/>
                <a:t>products</a:t>
              </a:r>
              <a:r>
                <a:rPr lang="fr-FR" sz="1200" dirty="0"/>
                <a:t>, services, </a:t>
              </a:r>
              <a:r>
                <a:rPr lang="fr-FR" sz="1200" dirty="0" err="1"/>
                <a:t>projects</a:t>
              </a:r>
              <a:r>
                <a:rPr lang="fr-FR" sz="1200" dirty="0"/>
                <a:t>"</a:t>
              </a:r>
              <a:endParaRPr lang="fr-FR" sz="1200" b="1" i="1" dirty="0">
                <a:solidFill>
                  <a:srgbClr val="0C428F"/>
                </a:solidFill>
                <a:latin typeface="Montserrat Medium" panose="00000600000000000000"/>
              </a:endParaRPr>
            </a:p>
          </p:txBody>
        </p:sp>
      </p:grpSp>
      <p:grpSp>
        <p:nvGrpSpPr>
          <p:cNvPr id="11" name="Groupe 4">
            <a:extLst>
              <a:ext uri="{FF2B5EF4-FFF2-40B4-BE49-F238E27FC236}">
                <a16:creationId xmlns:a16="http://schemas.microsoft.com/office/drawing/2014/main" id="{3774AC5B-81D5-9747-8FEB-B0B87795ABC3}"/>
              </a:ext>
            </a:extLst>
          </p:cNvPr>
          <p:cNvGrpSpPr/>
          <p:nvPr/>
        </p:nvGrpSpPr>
        <p:grpSpPr>
          <a:xfrm>
            <a:off x="4364704" y="2157250"/>
            <a:ext cx="3511100" cy="3332944"/>
            <a:chOff x="7229718" y="2703461"/>
            <a:chExt cx="4038740" cy="3573303"/>
          </a:xfrm>
        </p:grpSpPr>
        <p:grpSp>
          <p:nvGrpSpPr>
            <p:cNvPr id="12" name="Groupe 2">
              <a:extLst>
                <a:ext uri="{FF2B5EF4-FFF2-40B4-BE49-F238E27FC236}">
                  <a16:creationId xmlns:a16="http://schemas.microsoft.com/office/drawing/2014/main" id="{5BADECA2-F2CF-9546-AF99-7BA90568F285}"/>
                </a:ext>
              </a:extLst>
            </p:cNvPr>
            <p:cNvGrpSpPr/>
            <p:nvPr/>
          </p:nvGrpSpPr>
          <p:grpSpPr>
            <a:xfrm>
              <a:off x="7229718" y="2703461"/>
              <a:ext cx="4038740" cy="2268969"/>
              <a:chOff x="-1087747" y="2890239"/>
              <a:chExt cx="4038740" cy="2268969"/>
            </a:xfrm>
          </p:grpSpPr>
          <p:sp>
            <p:nvSpPr>
              <p:cNvPr id="14" name="ZoneTexte 20">
                <a:extLst>
                  <a:ext uri="{FF2B5EF4-FFF2-40B4-BE49-F238E27FC236}">
                    <a16:creationId xmlns:a16="http://schemas.microsoft.com/office/drawing/2014/main" id="{08182527-A6C8-F54E-978B-154B6E06E1BE}"/>
                  </a:ext>
                </a:extLst>
              </p:cNvPr>
              <p:cNvSpPr txBox="1"/>
              <p:nvPr/>
            </p:nvSpPr>
            <p:spPr>
              <a:xfrm>
                <a:off x="-1087747" y="2890239"/>
                <a:ext cx="4038740" cy="296975"/>
              </a:xfrm>
              <a:prstGeom prst="rect">
                <a:avLst/>
              </a:prstGeom>
              <a:noFill/>
            </p:spPr>
            <p:txBody>
              <a:bodyPr wrap="square">
                <a:spAutoFit/>
              </a:bodyPr>
              <a:lstStyle/>
              <a:p>
                <a:pPr algn="ctr"/>
                <a:r>
                  <a:rPr lang="fr-FR" sz="1200" dirty="0"/>
                  <a:t>White label </a:t>
                </a:r>
                <a:r>
                  <a:rPr lang="fr-FR" sz="1200" dirty="0" err="1"/>
                  <a:t>Personalization</a:t>
                </a:r>
                <a:r>
                  <a:rPr lang="fr-FR" sz="1200" dirty="0"/>
                  <a:t> -  </a:t>
                </a:r>
                <a:r>
                  <a:rPr lang="fr-FR" sz="1200" b="1" dirty="0"/>
                  <a:t>30 k€ / </a:t>
                </a:r>
                <a:r>
                  <a:rPr lang="fr-FR" sz="1200" b="1" dirty="0" err="1"/>
                  <a:t>year</a:t>
                </a:r>
                <a:endParaRPr lang="fr-FR" sz="1200" b="1" u="sng" baseline="30000" dirty="0">
                  <a:solidFill>
                    <a:schemeClr val="bg1">
                      <a:lumMod val="50000"/>
                    </a:schemeClr>
                  </a:solidFill>
                  <a:latin typeface="Montserrat Medium" panose="00000600000000000000"/>
                </a:endParaRPr>
              </a:p>
            </p:txBody>
          </p:sp>
          <p:sp>
            <p:nvSpPr>
              <p:cNvPr id="15" name="ZoneTexte 24">
                <a:extLst>
                  <a:ext uri="{FF2B5EF4-FFF2-40B4-BE49-F238E27FC236}">
                    <a16:creationId xmlns:a16="http://schemas.microsoft.com/office/drawing/2014/main" id="{B999BD76-DB61-374D-BAC9-3D01E5CA8500}"/>
                  </a:ext>
                </a:extLst>
              </p:cNvPr>
              <p:cNvSpPr txBox="1"/>
              <p:nvPr/>
            </p:nvSpPr>
            <p:spPr>
              <a:xfrm>
                <a:off x="-361140" y="3459114"/>
                <a:ext cx="3106056" cy="1700094"/>
              </a:xfrm>
              <a:prstGeom prst="rect">
                <a:avLst/>
              </a:prstGeom>
              <a:noFill/>
            </p:spPr>
            <p:txBody>
              <a:bodyPr wrap="square" rtlCol="0">
                <a:spAutoFit/>
              </a:bodyPr>
              <a:lstStyle/>
              <a:p>
                <a:r>
                  <a:rPr lang="fr-FR" sz="1200" dirty="0" err="1"/>
                  <a:t>Targets</a:t>
                </a:r>
                <a:r>
                  <a:rPr lang="fr-FR" sz="1200" dirty="0"/>
                  <a:t>: large groups and ETI </a:t>
                </a:r>
                <a:r>
                  <a:rPr lang="fr-FR" sz="1200" dirty="0" err="1"/>
                  <a:t>Customizable</a:t>
                </a:r>
                <a:r>
                  <a:rPr lang="fr-FR" sz="1200" dirty="0"/>
                  <a:t> </a:t>
                </a:r>
                <a:r>
                  <a:rPr lang="fr-FR" sz="1200" dirty="0" err="1"/>
                  <a:t>process</a:t>
                </a:r>
                <a:r>
                  <a:rPr lang="fr-FR" sz="1200" dirty="0"/>
                  <a:t> DIGITALIZATION </a:t>
                </a:r>
                <a:r>
                  <a:rPr lang="fr-FR" sz="1200" dirty="0" err="1"/>
                  <a:t>tool</a:t>
                </a:r>
                <a:r>
                  <a:rPr lang="fr-FR" sz="1200" dirty="0"/>
                  <a:t>: HR, CSR, MARKETING, VALUATION, CONSULTATION AND DECISION-MAKING All XV </a:t>
                </a:r>
                <a:r>
                  <a:rPr lang="fr-FR" sz="1200" dirty="0" err="1"/>
                  <a:t>Features</a:t>
                </a:r>
                <a:r>
                  <a:rPr lang="fr-FR" sz="1200" dirty="0"/>
                  <a:t> </a:t>
                </a:r>
                <a:r>
                  <a:rPr lang="fr-FR" sz="1200" dirty="0" err="1"/>
                  <a:t>Unlimited</a:t>
                </a:r>
                <a:r>
                  <a:rPr lang="fr-FR" sz="1200" dirty="0"/>
                  <a:t> </a:t>
                </a:r>
                <a:r>
                  <a:rPr lang="fr-FR" sz="1200" dirty="0" err="1"/>
                  <a:t>access</a:t>
                </a:r>
                <a:r>
                  <a:rPr lang="fr-FR" sz="1200" dirty="0"/>
                  <a:t> to </a:t>
                </a:r>
                <a:r>
                  <a:rPr lang="fr-FR" sz="1200" dirty="0" err="1"/>
                  <a:t>our</a:t>
                </a:r>
                <a:r>
                  <a:rPr lang="fr-FR" sz="1200" dirty="0"/>
                  <a:t> Datalake1 </a:t>
                </a:r>
                <a:r>
                  <a:rPr lang="fr-FR" sz="1200" dirty="0" err="1"/>
                  <a:t>Predictive</a:t>
                </a:r>
                <a:r>
                  <a:rPr lang="fr-FR" sz="1200" dirty="0"/>
                  <a:t> </a:t>
                </a:r>
                <a:r>
                  <a:rPr lang="fr-FR" sz="1200" dirty="0" err="1"/>
                  <a:t>analysis</a:t>
                </a:r>
                <a:r>
                  <a:rPr lang="fr-FR" sz="1200" dirty="0"/>
                  <a:t> and trend </a:t>
                </a:r>
                <a:r>
                  <a:rPr lang="fr-FR" sz="1200" dirty="0" err="1"/>
                  <a:t>modeling</a:t>
                </a:r>
                <a:r>
                  <a:rPr lang="fr-FR" sz="1200" dirty="0"/>
                  <a:t> in a collaborative, open and </a:t>
                </a:r>
                <a:r>
                  <a:rPr lang="fr-FR" sz="1200" dirty="0" err="1"/>
                  <a:t>voluntary</a:t>
                </a:r>
                <a:r>
                  <a:rPr lang="fr-FR" sz="1200" dirty="0"/>
                  <a:t>, </a:t>
                </a:r>
                <a:r>
                  <a:rPr lang="fr-FR" sz="1200" dirty="0" err="1"/>
                  <a:t>democratic</a:t>
                </a:r>
                <a:r>
                  <a:rPr lang="fr-FR" sz="1200" dirty="0"/>
                  <a:t> </a:t>
                </a:r>
                <a:r>
                  <a:rPr lang="fr-FR" sz="1200" dirty="0" err="1"/>
                  <a:t>way</a:t>
                </a:r>
                <a:endParaRPr lang="fr-FR" sz="1200" b="1" dirty="0">
                  <a:solidFill>
                    <a:srgbClr val="0C428F"/>
                  </a:solidFill>
                  <a:latin typeface="Montserrat Medium" panose="00000600000000000000"/>
                </a:endParaRPr>
              </a:p>
            </p:txBody>
          </p:sp>
        </p:grpSp>
        <p:sp>
          <p:nvSpPr>
            <p:cNvPr id="13" name="ZoneTexte 22">
              <a:extLst>
                <a:ext uri="{FF2B5EF4-FFF2-40B4-BE49-F238E27FC236}">
                  <a16:creationId xmlns:a16="http://schemas.microsoft.com/office/drawing/2014/main" id="{7C2B505C-4364-4142-AB84-B6F660E90193}"/>
                </a:ext>
              </a:extLst>
            </p:cNvPr>
            <p:cNvSpPr txBox="1"/>
            <p:nvPr/>
          </p:nvSpPr>
          <p:spPr>
            <a:xfrm>
              <a:off x="7956325" y="5176703"/>
              <a:ext cx="2585525" cy="1100061"/>
            </a:xfrm>
            <a:prstGeom prst="rect">
              <a:avLst/>
            </a:prstGeom>
            <a:noFill/>
          </p:spPr>
          <p:txBody>
            <a:bodyPr wrap="square" rtlCol="0">
              <a:spAutoFit/>
            </a:bodyPr>
            <a:lstStyle/>
            <a:p>
              <a:r>
                <a:rPr lang="fr-FR" sz="1200" dirty="0"/>
                <a:t>"</a:t>
              </a:r>
              <a:r>
                <a:rPr lang="fr-FR" sz="1200" dirty="0" err="1"/>
                <a:t>Predict</a:t>
              </a:r>
              <a:r>
                <a:rPr lang="fr-FR" sz="1200" dirty="0"/>
                <a:t> and model trends to </a:t>
              </a:r>
              <a:r>
                <a:rPr lang="fr-FR" sz="1200" dirty="0" err="1"/>
                <a:t>anticipate</a:t>
              </a:r>
              <a:r>
                <a:rPr lang="fr-FR" sz="1200" dirty="0"/>
                <a:t> </a:t>
              </a:r>
              <a:r>
                <a:rPr lang="fr-FR" sz="1200" dirty="0" err="1"/>
                <a:t>risks</a:t>
              </a:r>
              <a:r>
                <a:rPr lang="fr-FR" sz="1200" dirty="0"/>
                <a:t>, </a:t>
              </a:r>
              <a:r>
                <a:rPr lang="fr-FR" sz="1200" dirty="0" err="1"/>
                <a:t>reduce</a:t>
              </a:r>
              <a:r>
                <a:rPr lang="fr-FR" sz="1200" dirty="0"/>
                <a:t> </a:t>
              </a:r>
              <a:r>
                <a:rPr lang="fr-FR" sz="1200" dirty="0" err="1"/>
                <a:t>unsold</a:t>
              </a:r>
              <a:r>
                <a:rPr lang="fr-FR" sz="1200" dirty="0"/>
                <a:t> items and </a:t>
              </a:r>
              <a:r>
                <a:rPr lang="fr-FR" sz="1200" dirty="0" err="1"/>
                <a:t>therefore</a:t>
              </a:r>
              <a:r>
                <a:rPr lang="fr-FR" sz="1200" dirty="0"/>
                <a:t> the </a:t>
              </a:r>
              <a:r>
                <a:rPr lang="fr-FR" sz="1200" dirty="0" err="1"/>
                <a:t>ecological</a:t>
              </a:r>
              <a:r>
                <a:rPr lang="fr-FR" sz="1200" dirty="0"/>
                <a:t> </a:t>
              </a:r>
              <a:r>
                <a:rPr lang="fr-FR" sz="1200" dirty="0" err="1"/>
                <a:t>footprint</a:t>
              </a:r>
              <a:r>
                <a:rPr lang="fr-FR" sz="1200" dirty="0"/>
                <a:t>, </a:t>
              </a:r>
              <a:r>
                <a:rPr lang="fr-FR" sz="1200" dirty="0" err="1"/>
                <a:t>reduce</a:t>
              </a:r>
              <a:r>
                <a:rPr lang="fr-FR" sz="1200" dirty="0"/>
                <a:t> data </a:t>
              </a:r>
              <a:r>
                <a:rPr lang="fr-FR" sz="1200" dirty="0" err="1"/>
                <a:t>flows</a:t>
              </a:r>
              <a:r>
                <a:rPr lang="fr-FR" sz="1200" dirty="0"/>
                <a:t> by </a:t>
              </a:r>
              <a:r>
                <a:rPr lang="fr-FR" sz="1200" dirty="0" err="1"/>
                <a:t>detecting</a:t>
              </a:r>
              <a:r>
                <a:rPr lang="fr-FR" sz="1200" dirty="0"/>
                <a:t> FAKE in time"</a:t>
              </a:r>
              <a:endParaRPr lang="fr-FR" sz="1200" b="1" i="1" dirty="0">
                <a:solidFill>
                  <a:srgbClr val="0C428F"/>
                </a:solidFill>
                <a:latin typeface="Montserrat Medium" panose="00000600000000000000"/>
              </a:endParaRPr>
            </a:p>
          </p:txBody>
        </p:sp>
      </p:grpSp>
      <p:grpSp>
        <p:nvGrpSpPr>
          <p:cNvPr id="16" name="Groupe 2">
            <a:extLst>
              <a:ext uri="{FF2B5EF4-FFF2-40B4-BE49-F238E27FC236}">
                <a16:creationId xmlns:a16="http://schemas.microsoft.com/office/drawing/2014/main" id="{FE4963B7-AF40-4744-8099-1C2D41FAEC31}"/>
              </a:ext>
            </a:extLst>
          </p:cNvPr>
          <p:cNvGrpSpPr/>
          <p:nvPr/>
        </p:nvGrpSpPr>
        <p:grpSpPr>
          <a:xfrm>
            <a:off x="8354640" y="2122387"/>
            <a:ext cx="3307133" cy="3371890"/>
            <a:chOff x="-471951" y="2459701"/>
            <a:chExt cx="3422943" cy="3652087"/>
          </a:xfrm>
        </p:grpSpPr>
        <p:sp>
          <p:nvSpPr>
            <p:cNvPr id="17" name="ZoneTexte 20">
              <a:extLst>
                <a:ext uri="{FF2B5EF4-FFF2-40B4-BE49-F238E27FC236}">
                  <a16:creationId xmlns:a16="http://schemas.microsoft.com/office/drawing/2014/main" id="{9B63F1C7-CB41-464E-87C7-9E93143A1FF5}"/>
                </a:ext>
              </a:extLst>
            </p:cNvPr>
            <p:cNvSpPr txBox="1"/>
            <p:nvPr/>
          </p:nvSpPr>
          <p:spPr>
            <a:xfrm>
              <a:off x="-471951" y="2459701"/>
              <a:ext cx="3422943" cy="700040"/>
            </a:xfrm>
            <a:prstGeom prst="rect">
              <a:avLst/>
            </a:prstGeom>
            <a:noFill/>
          </p:spPr>
          <p:txBody>
            <a:bodyPr wrap="square">
              <a:spAutoFit/>
            </a:bodyPr>
            <a:lstStyle/>
            <a:p>
              <a:r>
                <a:rPr lang="fr-FR" sz="1200" dirty="0"/>
                <a:t>Sale of License, </a:t>
              </a:r>
              <a:r>
                <a:rPr lang="fr-FR" sz="1200" dirty="0" err="1"/>
                <a:t>Customization</a:t>
              </a:r>
              <a:r>
                <a:rPr lang="fr-FR" sz="1200" dirty="0"/>
                <a:t> and </a:t>
              </a:r>
              <a:r>
                <a:rPr lang="fr-FR" sz="1200" dirty="0" err="1"/>
                <a:t>Exclusivity</a:t>
              </a:r>
              <a:r>
                <a:rPr lang="fr-FR" sz="1200" dirty="0"/>
                <a:t> on future innovations </a:t>
              </a:r>
              <a:r>
                <a:rPr lang="fr-FR" sz="1200" dirty="0" err="1"/>
                <a:t>resulting</a:t>
              </a:r>
              <a:r>
                <a:rPr lang="fr-FR" sz="1200" dirty="0"/>
                <a:t> </a:t>
              </a:r>
              <a:r>
                <a:rPr lang="fr-FR" sz="1200" dirty="0" err="1"/>
                <a:t>from</a:t>
              </a:r>
              <a:r>
                <a:rPr lang="fr-FR" sz="1200" dirty="0"/>
                <a:t> </a:t>
              </a:r>
              <a:r>
                <a:rPr lang="fr-FR" sz="1200" dirty="0" err="1"/>
                <a:t>customizations</a:t>
              </a:r>
              <a:r>
                <a:rPr lang="fr-FR" sz="1200" dirty="0"/>
                <a:t> - </a:t>
              </a:r>
              <a:r>
                <a:rPr lang="fr-FR" sz="1200" b="1" dirty="0"/>
                <a:t>500 k€ / for 10 </a:t>
              </a:r>
              <a:r>
                <a:rPr lang="fr-FR" sz="1200" b="1" dirty="0" err="1"/>
                <a:t>years</a:t>
              </a:r>
              <a:endParaRPr lang="fr-FR" sz="1200" b="1" u="sng" baseline="30000" dirty="0">
                <a:solidFill>
                  <a:schemeClr val="bg1">
                    <a:lumMod val="50000"/>
                  </a:schemeClr>
                </a:solidFill>
                <a:latin typeface="Montserrat Medium" panose="00000600000000000000"/>
              </a:endParaRPr>
            </a:p>
          </p:txBody>
        </p:sp>
        <p:sp>
          <p:nvSpPr>
            <p:cNvPr id="18" name="ZoneTexte 24">
              <a:extLst>
                <a:ext uri="{FF2B5EF4-FFF2-40B4-BE49-F238E27FC236}">
                  <a16:creationId xmlns:a16="http://schemas.microsoft.com/office/drawing/2014/main" id="{93EDCA0B-A91A-0349-AFE2-140784B9EC3A}"/>
                </a:ext>
              </a:extLst>
            </p:cNvPr>
            <p:cNvSpPr txBox="1"/>
            <p:nvPr/>
          </p:nvSpPr>
          <p:spPr>
            <a:xfrm>
              <a:off x="-471951" y="3611647"/>
              <a:ext cx="3106056" cy="2500141"/>
            </a:xfrm>
            <a:prstGeom prst="rect">
              <a:avLst/>
            </a:prstGeom>
            <a:noFill/>
          </p:spPr>
          <p:txBody>
            <a:bodyPr wrap="square" rtlCol="0">
              <a:spAutoFit/>
            </a:bodyPr>
            <a:lstStyle/>
            <a:p>
              <a:r>
                <a:rPr lang="fr-FR" sz="1200" dirty="0" err="1"/>
                <a:t>Valuation</a:t>
              </a:r>
              <a:r>
                <a:rPr lang="fr-FR" sz="1200" dirty="0"/>
                <a:t> of </a:t>
              </a:r>
              <a:r>
                <a:rPr lang="fr-FR" sz="1200" dirty="0" err="1"/>
                <a:t>Xvaluator</a:t>
              </a:r>
              <a:r>
                <a:rPr lang="fr-FR" sz="1200" dirty="0"/>
                <a:t> by the IP TRUST audit </a:t>
              </a:r>
              <a:r>
                <a:rPr lang="fr-FR" sz="1200" dirty="0" err="1"/>
                <a:t>certified</a:t>
              </a:r>
              <a:r>
                <a:rPr lang="fr-FR" sz="1200" dirty="0"/>
                <a:t> INPI at more </a:t>
              </a:r>
              <a:r>
                <a:rPr lang="fr-FR" sz="1200" dirty="0" err="1"/>
                <a:t>than</a:t>
              </a:r>
              <a:r>
                <a:rPr lang="fr-FR" sz="1200" dirty="0"/>
                <a:t> 6 million euros: https://</a:t>
              </a:r>
              <a:r>
                <a:rPr lang="fr-FR" sz="1200" dirty="0" err="1"/>
                <a:t>www.interviewfrancophone.net</a:t>
              </a:r>
              <a:r>
                <a:rPr lang="fr-FR" sz="1200" dirty="0"/>
                <a:t>/_files/</a:t>
              </a:r>
              <a:r>
                <a:rPr lang="fr-FR" sz="1200" dirty="0" err="1"/>
                <a:t>ugd</a:t>
              </a:r>
              <a:r>
                <a:rPr lang="fr-FR" sz="1200" dirty="0"/>
                <a:t>/53b505_bebf2baa5d4b4c8d81b04c0ef58d3d34.pdf </a:t>
              </a:r>
              <a:r>
                <a:rPr lang="fr-FR" sz="1200" dirty="0" err="1"/>
                <a:t>Targets</a:t>
              </a:r>
              <a:r>
                <a:rPr lang="fr-FR" sz="1200" dirty="0"/>
                <a:t>: large groups, </a:t>
              </a:r>
              <a:r>
                <a:rPr lang="fr-FR" sz="1200" dirty="0" err="1"/>
                <a:t>platforms</a:t>
              </a:r>
              <a:r>
                <a:rPr lang="fr-FR" sz="1200" dirty="0"/>
                <a:t> Sale LICENSE over 10 </a:t>
              </a:r>
              <a:r>
                <a:rPr lang="fr-FR" sz="1200" dirty="0" err="1"/>
                <a:t>years</a:t>
              </a:r>
              <a:r>
                <a:rPr lang="fr-FR" sz="1200" dirty="0"/>
                <a:t> and the USE of the SOFTWARE and the </a:t>
              </a:r>
              <a:r>
                <a:rPr lang="fr-FR" sz="1200" dirty="0" err="1"/>
                <a:t>Xvaluator</a:t>
              </a:r>
              <a:r>
                <a:rPr lang="fr-FR" sz="1200" dirty="0"/>
                <a:t> PATENT </a:t>
              </a:r>
              <a:r>
                <a:rPr lang="fr-FR" sz="1200" dirty="0" err="1"/>
                <a:t>Customize</a:t>
              </a:r>
              <a:r>
                <a:rPr lang="fr-FR" sz="1200" dirty="0"/>
                <a:t> and </a:t>
              </a:r>
              <a:r>
                <a:rPr lang="fr-FR" sz="1200" dirty="0" err="1"/>
                <a:t>innovate</a:t>
              </a:r>
              <a:r>
                <a:rPr lang="fr-FR" sz="1200" dirty="0"/>
                <a:t> for </a:t>
              </a:r>
              <a:r>
                <a:rPr lang="fr-FR" sz="1200" dirty="0" err="1"/>
                <a:t>its</a:t>
              </a:r>
              <a:r>
                <a:rPr lang="fr-FR" sz="1200" dirty="0"/>
                <a:t> </a:t>
              </a:r>
              <a:r>
                <a:rPr lang="fr-FR" sz="1200" dirty="0" err="1"/>
                <a:t>own</a:t>
              </a:r>
              <a:r>
                <a:rPr lang="fr-FR" sz="1200" dirty="0"/>
                <a:t> innovations File new patents (new </a:t>
              </a:r>
              <a:r>
                <a:rPr lang="fr-FR" sz="1200" dirty="0" err="1"/>
                <a:t>innovative</a:t>
              </a:r>
              <a:r>
                <a:rPr lang="fr-FR" sz="1200" dirty="0"/>
                <a:t> uses </a:t>
              </a:r>
              <a:r>
                <a:rPr lang="fr-FR" sz="1200" dirty="0" err="1"/>
                <a:t>that</a:t>
              </a:r>
              <a:r>
                <a:rPr lang="fr-FR" sz="1200" dirty="0"/>
                <a:t> </a:t>
              </a:r>
              <a:r>
                <a:rPr lang="fr-FR" sz="1200" dirty="0" err="1"/>
                <a:t>can</a:t>
              </a:r>
              <a:r>
                <a:rPr lang="fr-FR" sz="1200" dirty="0"/>
                <a:t> </a:t>
              </a:r>
              <a:r>
                <a:rPr lang="fr-FR" sz="1200" dirty="0" err="1"/>
                <a:t>be</a:t>
              </a:r>
              <a:r>
                <a:rPr lang="fr-FR" sz="1200" dirty="0"/>
                <a:t> </a:t>
              </a:r>
              <a:r>
                <a:rPr lang="fr-FR" sz="1200" dirty="0" err="1"/>
                <a:t>patented</a:t>
              </a:r>
              <a:r>
                <a:rPr lang="fr-FR" sz="1200" dirty="0"/>
                <a:t> </a:t>
              </a:r>
              <a:r>
                <a:rPr lang="fr-FR" sz="1200" dirty="0" err="1"/>
                <a:t>together</a:t>
              </a:r>
              <a:r>
                <a:rPr lang="fr-FR" sz="1200" dirty="0"/>
                <a:t> and have exclusive use) All XV </a:t>
              </a:r>
              <a:r>
                <a:rPr lang="fr-FR" sz="1200" dirty="0" err="1"/>
                <a:t>Features</a:t>
              </a:r>
              <a:r>
                <a:rPr lang="fr-FR" sz="1200" dirty="0"/>
                <a:t> </a:t>
              </a:r>
              <a:r>
                <a:rPr lang="fr-FR" sz="1200" dirty="0" err="1"/>
                <a:t>Unlimited</a:t>
              </a:r>
              <a:r>
                <a:rPr lang="fr-FR" sz="1200" dirty="0"/>
                <a:t> </a:t>
              </a:r>
              <a:r>
                <a:rPr lang="fr-FR" sz="1200" dirty="0" err="1"/>
                <a:t>access</a:t>
              </a:r>
              <a:r>
                <a:rPr lang="fr-FR" sz="1200" dirty="0"/>
                <a:t> to </a:t>
              </a:r>
              <a:r>
                <a:rPr lang="fr-FR" sz="1200" dirty="0" err="1"/>
                <a:t>our</a:t>
              </a:r>
              <a:r>
                <a:rPr lang="fr-FR" sz="1200" dirty="0"/>
                <a:t> Datalake1</a:t>
              </a:r>
              <a:endParaRPr lang="fr-FR" sz="1200" dirty="0">
                <a:latin typeface="Montserrat Medium" panose="00000600000000000000"/>
              </a:endParaRPr>
            </a:p>
          </p:txBody>
        </p:sp>
      </p:grpSp>
    </p:spTree>
    <p:extLst>
      <p:ext uri="{BB962C8B-B14F-4D97-AF65-F5344CB8AC3E}">
        <p14:creationId xmlns:p14="http://schemas.microsoft.com/office/powerpoint/2010/main" val="3210474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1237-EA2C-0342-8469-58AC05813698}"/>
              </a:ext>
            </a:extLst>
          </p:cNvPr>
          <p:cNvSpPr txBox="1">
            <a:spLocks/>
          </p:cNvSpPr>
          <p:nvPr/>
        </p:nvSpPr>
        <p:spPr>
          <a:xfrm>
            <a:off x="274279" y="3447748"/>
            <a:ext cx="2676502" cy="156781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t>New DIGITAL COMMUNITY of XVALUATORS – PLATFORM FOR VALORIZING EVERYONE'S EXPERTISE and INFLUENCE: - </a:t>
            </a:r>
            <a:r>
              <a:rPr lang="fr-FR" sz="2400" dirty="0" err="1"/>
              <a:t>remunerated</a:t>
            </a:r>
            <a:r>
              <a:rPr lang="fr-FR" sz="2400" dirty="0"/>
              <a:t> for </a:t>
            </a:r>
            <a:r>
              <a:rPr lang="fr-FR" sz="2400" dirty="0" err="1"/>
              <a:t>their</a:t>
            </a:r>
            <a:r>
              <a:rPr lang="fr-FR" sz="2400" dirty="0"/>
              <a:t> relevance - Co-</a:t>
            </a:r>
            <a:r>
              <a:rPr lang="fr-FR" sz="2400" dirty="0" err="1"/>
              <a:t>builders</a:t>
            </a:r>
            <a:r>
              <a:rPr lang="fr-FR" sz="2400" dirty="0"/>
              <a:t> of </a:t>
            </a:r>
            <a:r>
              <a:rPr lang="fr-FR" sz="2400" dirty="0" err="1"/>
              <a:t>affinity</a:t>
            </a:r>
            <a:r>
              <a:rPr lang="fr-FR" sz="2400" dirty="0"/>
              <a:t> networks and </a:t>
            </a:r>
            <a:r>
              <a:rPr lang="fr-FR" sz="2400" dirty="0" err="1"/>
              <a:t>revealers</a:t>
            </a:r>
            <a:r>
              <a:rPr lang="fr-FR" sz="2400" dirty="0"/>
              <a:t> of </a:t>
            </a:r>
            <a:r>
              <a:rPr lang="fr-FR" sz="2400" dirty="0" err="1"/>
              <a:t>weak</a:t>
            </a:r>
            <a:r>
              <a:rPr lang="fr-FR" sz="2400" dirty="0"/>
              <a:t> </a:t>
            </a:r>
            <a:r>
              <a:rPr lang="fr-FR" sz="2400" dirty="0" err="1"/>
              <a:t>signals</a:t>
            </a:r>
            <a:r>
              <a:rPr lang="fr-FR" sz="2400" dirty="0"/>
              <a:t> </a:t>
            </a:r>
            <a:r>
              <a:rPr lang="fr-FR" sz="2400" dirty="0" err="1"/>
              <a:t>from</a:t>
            </a:r>
            <a:r>
              <a:rPr lang="fr-FR" sz="2400" dirty="0"/>
              <a:t> </a:t>
            </a:r>
            <a:r>
              <a:rPr lang="fr-FR" sz="2400" dirty="0" err="1"/>
              <a:t>XvalueMATES</a:t>
            </a:r>
            <a:r>
              <a:rPr lang="fr-FR" sz="2400" dirty="0"/>
              <a:t> - </a:t>
            </a:r>
            <a:r>
              <a:rPr lang="fr-FR" sz="2400" dirty="0" err="1"/>
              <a:t>transparency</a:t>
            </a:r>
            <a:r>
              <a:rPr lang="fr-FR" sz="2400" dirty="0"/>
              <a:t> and </a:t>
            </a:r>
            <a:r>
              <a:rPr lang="fr-FR" sz="2400" dirty="0" err="1"/>
              <a:t>responsibility</a:t>
            </a:r>
            <a:r>
              <a:rPr lang="fr-FR" sz="2400" dirty="0"/>
              <a:t> to support </a:t>
            </a:r>
            <a:r>
              <a:rPr lang="fr-FR" sz="2400" dirty="0" err="1"/>
              <a:t>what</a:t>
            </a:r>
            <a:r>
              <a:rPr lang="fr-FR" sz="2400" dirty="0"/>
              <a:t> </a:t>
            </a:r>
            <a:r>
              <a:rPr lang="fr-FR" sz="2400" dirty="0" err="1"/>
              <a:t>we</a:t>
            </a:r>
            <a:r>
              <a:rPr lang="fr-FR" sz="2400" dirty="0"/>
              <a:t> love </a:t>
            </a:r>
            <a:r>
              <a:rPr lang="fr-FR" sz="2400" dirty="0" err="1"/>
              <a:t>together</a:t>
            </a:r>
            <a:endParaRPr lang="fr-FR" sz="1000" dirty="0"/>
          </a:p>
        </p:txBody>
      </p:sp>
      <p:sp>
        <p:nvSpPr>
          <p:cNvPr id="3" name="Subtitle 2">
            <a:extLst>
              <a:ext uri="{FF2B5EF4-FFF2-40B4-BE49-F238E27FC236}">
                <a16:creationId xmlns:a16="http://schemas.microsoft.com/office/drawing/2014/main" id="{D3D3929B-4BF5-DD43-82E9-73CDDCA9BC99}"/>
              </a:ext>
            </a:extLst>
          </p:cNvPr>
          <p:cNvSpPr txBox="1">
            <a:spLocks/>
          </p:cNvSpPr>
          <p:nvPr/>
        </p:nvSpPr>
        <p:spPr>
          <a:xfrm>
            <a:off x="4112697" y="2980557"/>
            <a:ext cx="3638900" cy="64711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4000" dirty="0"/>
              <a:t>THE UNIVERSAL AGGREGATOR OF REVIEWS TOOLKIT FOR PARTICIPATORY EVALUATIONS DIGITAL PLATFORM AND CUSTOMIZABLE APPLICATIONS</a:t>
            </a:r>
            <a:r>
              <a:rPr lang="fr-FR" sz="2000" dirty="0"/>
              <a:t>ALGORITHME  innovant </a:t>
            </a:r>
            <a:r>
              <a:rPr lang="fr-FR" sz="2000" dirty="0" err="1"/>
              <a:t>Xvaluator</a:t>
            </a:r>
            <a:r>
              <a:rPr lang="fr-FR" sz="2000" dirty="0"/>
              <a:t> (Brevet et Certificat d’</a:t>
            </a:r>
            <a:r>
              <a:rPr lang="fr-FR" sz="2000" dirty="0" err="1"/>
              <a:t>utilite</a:t>
            </a:r>
            <a:r>
              <a:rPr lang="fr-FR" sz="2000" dirty="0"/>
              <a:t> le 3 aout 2016) </a:t>
            </a:r>
          </a:p>
        </p:txBody>
      </p:sp>
      <p:sp>
        <p:nvSpPr>
          <p:cNvPr id="4" name="Title 1">
            <a:extLst>
              <a:ext uri="{FF2B5EF4-FFF2-40B4-BE49-F238E27FC236}">
                <a16:creationId xmlns:a16="http://schemas.microsoft.com/office/drawing/2014/main" id="{B0420B2F-74C7-174B-8712-167FA9F18770}"/>
              </a:ext>
            </a:extLst>
          </p:cNvPr>
          <p:cNvSpPr txBox="1">
            <a:spLocks/>
          </p:cNvSpPr>
          <p:nvPr/>
        </p:nvSpPr>
        <p:spPr>
          <a:xfrm>
            <a:off x="9134254" y="3037788"/>
            <a:ext cx="2833499" cy="1967054"/>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400" dirty="0"/>
              <a:t>PARTICIPATORY CHOICES VALUING DIVERSITY at all </a:t>
            </a:r>
            <a:r>
              <a:rPr lang="fr-FR" sz="2400" dirty="0" err="1"/>
              <a:t>levels</a:t>
            </a:r>
            <a:r>
              <a:rPr lang="fr-FR" sz="2400" dirty="0"/>
              <a:t> - all areas, services, </a:t>
            </a:r>
            <a:r>
              <a:rPr lang="fr-FR" sz="2400" dirty="0" err="1"/>
              <a:t>projects</a:t>
            </a:r>
            <a:r>
              <a:rPr lang="fr-FR" sz="2400" dirty="0"/>
              <a:t>, </a:t>
            </a:r>
            <a:r>
              <a:rPr lang="fr-FR" sz="2400" dirty="0" err="1"/>
              <a:t>products</a:t>
            </a:r>
            <a:r>
              <a:rPr lang="fr-FR" sz="2400" dirty="0"/>
              <a:t>, etc. - </a:t>
            </a:r>
            <a:r>
              <a:rPr lang="fr-FR" sz="2400" dirty="0" err="1"/>
              <a:t>Choice</a:t>
            </a:r>
            <a:r>
              <a:rPr lang="fr-FR" sz="2400" dirty="0"/>
              <a:t> of </a:t>
            </a:r>
            <a:r>
              <a:rPr lang="fr-FR" sz="2400" dirty="0" err="1"/>
              <a:t>evaluation</a:t>
            </a:r>
            <a:r>
              <a:rPr lang="fr-FR" sz="2400" dirty="0"/>
              <a:t> </a:t>
            </a:r>
            <a:r>
              <a:rPr lang="fr-FR" sz="2400" dirty="0" err="1"/>
              <a:t>criteria</a:t>
            </a:r>
            <a:r>
              <a:rPr lang="fr-FR" sz="2400" dirty="0"/>
              <a:t> </a:t>
            </a:r>
            <a:r>
              <a:rPr lang="fr-FR" sz="2400" dirty="0" err="1"/>
              <a:t>evolving</a:t>
            </a:r>
            <a:r>
              <a:rPr lang="fr-FR" sz="2400" dirty="0"/>
              <a:t> </a:t>
            </a:r>
            <a:r>
              <a:rPr lang="fr-FR" sz="2400" dirty="0" err="1"/>
              <a:t>through</a:t>
            </a:r>
            <a:r>
              <a:rPr lang="fr-FR" sz="2400" dirty="0"/>
              <a:t> use and real - </a:t>
            </a:r>
            <a:r>
              <a:rPr lang="fr-FR" sz="2400" dirty="0" err="1"/>
              <a:t>various</a:t>
            </a:r>
            <a:r>
              <a:rPr lang="fr-FR" sz="2400" dirty="0"/>
              <a:t> </a:t>
            </a:r>
            <a:r>
              <a:rPr lang="fr-FR" sz="2400" dirty="0" err="1"/>
              <a:t>choices</a:t>
            </a:r>
            <a:r>
              <a:rPr lang="fr-FR" sz="2400" dirty="0"/>
              <a:t> of </a:t>
            </a:r>
            <a:r>
              <a:rPr lang="fr-FR" sz="2400" dirty="0" err="1"/>
              <a:t>weightings</a:t>
            </a:r>
            <a:r>
              <a:rPr lang="fr-FR" sz="2400" dirty="0"/>
              <a:t> of opinions </a:t>
            </a:r>
            <a:r>
              <a:rPr lang="fr-FR" sz="2400" dirty="0" err="1"/>
              <a:t>during</a:t>
            </a:r>
            <a:r>
              <a:rPr lang="fr-FR" sz="2400" dirty="0"/>
              <a:t> use </a:t>
            </a:r>
            <a:r>
              <a:rPr lang="fr-FR" sz="2400" dirty="0" err="1"/>
              <a:t>Choice</a:t>
            </a:r>
            <a:r>
              <a:rPr lang="fr-FR" sz="2400" dirty="0"/>
              <a:t> of formats and </a:t>
            </a:r>
            <a:r>
              <a:rPr lang="fr-FR" sz="2400" dirty="0" err="1"/>
              <a:t>comparisons</a:t>
            </a:r>
            <a:r>
              <a:rPr lang="fr-FR" sz="2400" dirty="0"/>
              <a:t> RANKINGS, PARTICIPATORY RANKINGS on </a:t>
            </a:r>
            <a:r>
              <a:rPr lang="fr-FR" sz="2400" dirty="0" err="1"/>
              <a:t>demand</a:t>
            </a:r>
            <a:r>
              <a:rPr lang="fr-FR" sz="2400" dirty="0"/>
              <a:t> by </a:t>
            </a:r>
            <a:r>
              <a:rPr lang="fr-FR" sz="2400" dirty="0" err="1"/>
              <a:t>users</a:t>
            </a:r>
            <a:r>
              <a:rPr lang="fr-FR" sz="2400" dirty="0"/>
              <a:t> and </a:t>
            </a:r>
            <a:r>
              <a:rPr lang="fr-FR" sz="2400" dirty="0" err="1"/>
              <a:t>scalable</a:t>
            </a:r>
            <a:r>
              <a:rPr lang="fr-FR" sz="2400" dirty="0"/>
              <a:t> TRUST, TRANSPARENCY and COLLABORATION LABEL to </a:t>
            </a:r>
            <a:r>
              <a:rPr lang="fr-FR" sz="2400" dirty="0" err="1"/>
              <a:t>be</a:t>
            </a:r>
            <a:r>
              <a:rPr lang="fr-FR" sz="2400" dirty="0"/>
              <a:t> </a:t>
            </a:r>
            <a:r>
              <a:rPr lang="fr-FR" sz="2400" dirty="0" err="1"/>
              <a:t>used</a:t>
            </a:r>
            <a:r>
              <a:rPr lang="fr-FR" sz="2400" dirty="0"/>
              <a:t> on all social networks, </a:t>
            </a:r>
            <a:r>
              <a:rPr lang="fr-FR" sz="2400" dirty="0" err="1"/>
              <a:t>advertising</a:t>
            </a:r>
            <a:r>
              <a:rPr lang="fr-FR" sz="2400" dirty="0"/>
              <a:t> </a:t>
            </a:r>
            <a:r>
              <a:rPr lang="fr-FR" sz="2400" dirty="0" err="1"/>
              <a:t>object</a:t>
            </a:r>
            <a:r>
              <a:rPr lang="fr-FR" sz="2400" dirty="0"/>
              <a:t> </a:t>
            </a:r>
            <a:r>
              <a:rPr lang="fr-FR" sz="2400" dirty="0" err="1"/>
              <a:t>platforms</a:t>
            </a:r>
            <a:endParaRPr lang="fr-FR" sz="1000" dirty="0"/>
          </a:p>
        </p:txBody>
      </p:sp>
      <p:sp>
        <p:nvSpPr>
          <p:cNvPr id="5" name="Title 1">
            <a:extLst>
              <a:ext uri="{FF2B5EF4-FFF2-40B4-BE49-F238E27FC236}">
                <a16:creationId xmlns:a16="http://schemas.microsoft.com/office/drawing/2014/main" id="{E19CB30A-92D0-164E-9675-961F973F8E55}"/>
              </a:ext>
            </a:extLst>
          </p:cNvPr>
          <p:cNvSpPr txBox="1">
            <a:spLocks/>
          </p:cNvSpPr>
          <p:nvPr/>
        </p:nvSpPr>
        <p:spPr>
          <a:xfrm>
            <a:off x="8992078" y="317242"/>
            <a:ext cx="2975675" cy="1631521"/>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400" dirty="0"/>
              <a:t>PARTICIPATORY CSR REPORTING TOOL in REAL TIME and CONTINUOUS - Access at </a:t>
            </a:r>
            <a:r>
              <a:rPr lang="fr-FR" sz="2400" dirty="0" err="1"/>
              <a:t>any</a:t>
            </a:r>
            <a:r>
              <a:rPr lang="fr-FR" sz="2400" dirty="0"/>
              <a:t> time for </a:t>
            </a:r>
            <a:r>
              <a:rPr lang="fr-FR" sz="2400" dirty="0" err="1"/>
              <a:t>everyone</a:t>
            </a:r>
            <a:r>
              <a:rPr lang="fr-FR" sz="2400" dirty="0"/>
              <a:t> to </a:t>
            </a:r>
            <a:r>
              <a:rPr lang="fr-FR" sz="2400" dirty="0" err="1"/>
              <a:t>contribute</a:t>
            </a:r>
            <a:r>
              <a:rPr lang="fr-FR" sz="2400" dirty="0"/>
              <a:t> to the CSR reports of </a:t>
            </a:r>
            <a:r>
              <a:rPr lang="fr-FR" sz="2400" dirty="0" err="1"/>
              <a:t>products</a:t>
            </a:r>
            <a:r>
              <a:rPr lang="fr-FR" sz="2400" dirty="0"/>
              <a:t>, brands, </a:t>
            </a:r>
            <a:r>
              <a:rPr lang="fr-FR" sz="2400" dirty="0" err="1"/>
              <a:t>cities</a:t>
            </a:r>
            <a:r>
              <a:rPr lang="fr-FR" sz="2400" dirty="0"/>
              <a:t>, services - </a:t>
            </a:r>
            <a:r>
              <a:rPr lang="fr-FR" sz="2400" dirty="0" err="1"/>
              <a:t>transparency</a:t>
            </a:r>
            <a:r>
              <a:rPr lang="fr-FR" sz="2400" dirty="0"/>
              <a:t> and </a:t>
            </a:r>
            <a:r>
              <a:rPr lang="fr-FR" sz="2400" dirty="0" err="1"/>
              <a:t>access</a:t>
            </a:r>
            <a:r>
              <a:rPr lang="fr-FR" sz="2400" dirty="0"/>
              <a:t> to </a:t>
            </a:r>
            <a:r>
              <a:rPr lang="fr-FR" sz="2400" dirty="0" err="1"/>
              <a:t>everyone</a:t>
            </a:r>
            <a:r>
              <a:rPr lang="fr-FR" sz="2400" dirty="0"/>
              <a:t> to </a:t>
            </a:r>
            <a:r>
              <a:rPr lang="fr-FR" sz="2400" dirty="0" err="1"/>
              <a:t>give</a:t>
            </a:r>
            <a:r>
              <a:rPr lang="fr-FR" sz="2400" dirty="0"/>
              <a:t> </a:t>
            </a:r>
            <a:r>
              <a:rPr lang="fr-FR" sz="2400" dirty="0" err="1"/>
              <a:t>their</a:t>
            </a:r>
            <a:r>
              <a:rPr lang="fr-FR" sz="2400" dirty="0"/>
              <a:t> opinion on the </a:t>
            </a:r>
            <a:r>
              <a:rPr lang="fr-FR" sz="2400" dirty="0" err="1"/>
              <a:t>perceived</a:t>
            </a:r>
            <a:r>
              <a:rPr lang="fr-FR" sz="2400" dirty="0"/>
              <a:t> CSR value - </a:t>
            </a:r>
            <a:r>
              <a:rPr lang="fr-FR" sz="2400" dirty="0" err="1"/>
              <a:t>accessibility</a:t>
            </a:r>
            <a:r>
              <a:rPr lang="fr-FR" sz="2400" dirty="0"/>
              <a:t> for Start-ups and </a:t>
            </a:r>
            <a:r>
              <a:rPr lang="fr-FR" sz="2400" dirty="0" err="1"/>
              <a:t>SMEs</a:t>
            </a:r>
            <a:r>
              <a:rPr lang="fr-FR" sz="2400" dirty="0"/>
              <a:t> to </a:t>
            </a:r>
            <a:r>
              <a:rPr lang="fr-FR" sz="2400" dirty="0" err="1"/>
              <a:t>prove</a:t>
            </a:r>
            <a:r>
              <a:rPr lang="fr-FR" sz="2400" dirty="0"/>
              <a:t> </a:t>
            </a:r>
            <a:r>
              <a:rPr lang="fr-FR" sz="2400" dirty="0" err="1"/>
              <a:t>their</a:t>
            </a:r>
            <a:r>
              <a:rPr lang="fr-FR" sz="2400" dirty="0"/>
              <a:t> compatibility in </a:t>
            </a:r>
            <a:r>
              <a:rPr lang="fr-FR" sz="2400" dirty="0" err="1"/>
              <a:t>terms</a:t>
            </a:r>
            <a:r>
              <a:rPr lang="fr-FR" sz="2400" dirty="0"/>
              <a:t> of CSR to </a:t>
            </a:r>
            <a:r>
              <a:rPr lang="fr-FR" sz="2400" dirty="0" err="1"/>
              <a:t>access</a:t>
            </a:r>
            <a:r>
              <a:rPr lang="fr-FR" sz="2400" dirty="0"/>
              <a:t> </a:t>
            </a:r>
            <a:r>
              <a:rPr lang="fr-FR" sz="2400" dirty="0" err="1"/>
              <a:t>customers</a:t>
            </a:r>
            <a:r>
              <a:rPr lang="fr-FR" sz="2400" dirty="0"/>
              <a:t> </a:t>
            </a:r>
            <a:r>
              <a:rPr lang="fr-FR" sz="2400" dirty="0" err="1"/>
              <a:t>subject</a:t>
            </a:r>
            <a:r>
              <a:rPr lang="fr-FR" sz="2400" dirty="0"/>
              <a:t> to CSR reports </a:t>
            </a:r>
            <a:r>
              <a:rPr lang="fr-FR" sz="2400" dirty="0" err="1"/>
              <a:t>including</a:t>
            </a:r>
            <a:r>
              <a:rPr lang="fr-FR" sz="2400" dirty="0"/>
              <a:t> the CSR performance of </a:t>
            </a:r>
            <a:r>
              <a:rPr lang="fr-FR" sz="2400" dirty="0" err="1"/>
              <a:t>suppliers</a:t>
            </a:r>
            <a:endParaRPr lang="fr-FR" sz="1000" dirty="0"/>
          </a:p>
        </p:txBody>
      </p:sp>
      <p:sp>
        <p:nvSpPr>
          <p:cNvPr id="6" name="Title 1">
            <a:extLst>
              <a:ext uri="{FF2B5EF4-FFF2-40B4-BE49-F238E27FC236}">
                <a16:creationId xmlns:a16="http://schemas.microsoft.com/office/drawing/2014/main" id="{1C84F83E-CB54-1140-883B-3513D0DDD265}"/>
              </a:ext>
            </a:extLst>
          </p:cNvPr>
          <p:cNvSpPr txBox="1">
            <a:spLocks/>
          </p:cNvSpPr>
          <p:nvPr/>
        </p:nvSpPr>
        <p:spPr>
          <a:xfrm>
            <a:off x="180536" y="383917"/>
            <a:ext cx="2742955" cy="1631521"/>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2400" dirty="0">
                <a:latin typeface="Times" pitchFamily="2" charset="0"/>
              </a:rPr>
              <a:t>TOOL and HUB for PARTICIPATORY VALUATION of </a:t>
            </a:r>
            <a:r>
              <a:rPr lang="fr-FR" sz="2400" dirty="0" err="1">
                <a:latin typeface="Times" pitchFamily="2" charset="0"/>
              </a:rPr>
              <a:t>Perceived</a:t>
            </a:r>
            <a:r>
              <a:rPr lang="fr-FR" sz="2400" dirty="0">
                <a:latin typeface="Times" pitchFamily="2" charset="0"/>
              </a:rPr>
              <a:t> Value - value the subjective opinions of all </a:t>
            </a:r>
            <a:r>
              <a:rPr lang="fr-FR" sz="2400" dirty="0" err="1">
                <a:latin typeface="Times" pitchFamily="2" charset="0"/>
              </a:rPr>
              <a:t>stakeholders</a:t>
            </a:r>
            <a:r>
              <a:rPr lang="fr-FR" sz="2400" dirty="0">
                <a:latin typeface="Times" pitchFamily="2" charset="0"/>
              </a:rPr>
              <a:t> - </a:t>
            </a:r>
            <a:r>
              <a:rPr lang="fr-FR" sz="2400" dirty="0" err="1">
                <a:latin typeface="Times" pitchFamily="2" charset="0"/>
              </a:rPr>
              <a:t>improvement</a:t>
            </a:r>
            <a:r>
              <a:rPr lang="fr-FR" sz="2400" dirty="0">
                <a:latin typeface="Times" pitchFamily="2" charset="0"/>
              </a:rPr>
              <a:t> of </a:t>
            </a:r>
            <a:r>
              <a:rPr lang="fr-FR" sz="2400" dirty="0" err="1">
                <a:latin typeface="Times" pitchFamily="2" charset="0"/>
              </a:rPr>
              <a:t>offers</a:t>
            </a:r>
            <a:r>
              <a:rPr lang="fr-FR" sz="2400" dirty="0">
                <a:latin typeface="Times" pitchFamily="2" charset="0"/>
              </a:rPr>
              <a:t> and </a:t>
            </a:r>
            <a:r>
              <a:rPr lang="fr-FR" sz="2400" dirty="0" err="1">
                <a:latin typeface="Times" pitchFamily="2" charset="0"/>
              </a:rPr>
              <a:t>products</a:t>
            </a:r>
            <a:r>
              <a:rPr lang="fr-FR" sz="2400" dirty="0">
                <a:latin typeface="Times" pitchFamily="2" charset="0"/>
              </a:rPr>
              <a:t> and services by </a:t>
            </a:r>
            <a:r>
              <a:rPr lang="fr-FR" sz="2400" dirty="0" err="1">
                <a:latin typeface="Times" pitchFamily="2" charset="0"/>
              </a:rPr>
              <a:t>fully</a:t>
            </a:r>
            <a:r>
              <a:rPr lang="fr-FR" sz="2400" dirty="0">
                <a:latin typeface="Times" pitchFamily="2" charset="0"/>
              </a:rPr>
              <a:t> </a:t>
            </a:r>
            <a:r>
              <a:rPr lang="fr-FR" sz="2400" dirty="0" err="1">
                <a:latin typeface="Times" pitchFamily="2" charset="0"/>
              </a:rPr>
              <a:t>integrating</a:t>
            </a:r>
            <a:r>
              <a:rPr lang="fr-FR" sz="2400" dirty="0">
                <a:latin typeface="Times" pitchFamily="2" charset="0"/>
              </a:rPr>
              <a:t> INTANGIBLE value = </a:t>
            </a:r>
            <a:r>
              <a:rPr lang="fr-FR" sz="2400" dirty="0" err="1">
                <a:latin typeface="Times" pitchFamily="2" charset="0"/>
              </a:rPr>
              <a:t>perceived</a:t>
            </a:r>
            <a:r>
              <a:rPr lang="fr-FR" sz="2400" dirty="0">
                <a:latin typeface="Times" pitchFamily="2" charset="0"/>
              </a:rPr>
              <a:t> value, </a:t>
            </a:r>
            <a:r>
              <a:rPr lang="fr-FR" sz="2400" dirty="0" err="1">
                <a:latin typeface="Times" pitchFamily="2" charset="0"/>
              </a:rPr>
              <a:t>evolving</a:t>
            </a:r>
            <a:r>
              <a:rPr lang="fr-FR" sz="2400" dirty="0">
                <a:latin typeface="Times" pitchFamily="2" charset="0"/>
              </a:rPr>
              <a:t> in real time - </a:t>
            </a:r>
            <a:r>
              <a:rPr lang="fr-FR" sz="2400" dirty="0" err="1">
                <a:latin typeface="Times" pitchFamily="2" charset="0"/>
              </a:rPr>
              <a:t>increase</a:t>
            </a:r>
            <a:r>
              <a:rPr lang="fr-FR" sz="2400" dirty="0">
                <a:latin typeface="Times" pitchFamily="2" charset="0"/>
              </a:rPr>
              <a:t> TRUST in </a:t>
            </a:r>
            <a:r>
              <a:rPr lang="fr-FR" sz="2400" dirty="0" err="1">
                <a:latin typeface="Times" pitchFamily="2" charset="0"/>
              </a:rPr>
              <a:t>innovative</a:t>
            </a:r>
            <a:r>
              <a:rPr lang="fr-FR" sz="2400" dirty="0">
                <a:latin typeface="Times" pitchFamily="2" charset="0"/>
              </a:rPr>
              <a:t> start-ups </a:t>
            </a:r>
            <a:r>
              <a:rPr lang="fr-FR" sz="2400" dirty="0" err="1">
                <a:latin typeface="Times" pitchFamily="2" charset="0"/>
              </a:rPr>
              <a:t>thanks</a:t>
            </a:r>
            <a:r>
              <a:rPr lang="fr-FR" sz="2400" dirty="0">
                <a:latin typeface="Times" pitchFamily="2" charset="0"/>
              </a:rPr>
              <a:t> to real-time monitoring of the value </a:t>
            </a:r>
            <a:r>
              <a:rPr lang="fr-FR" sz="2400" dirty="0" err="1">
                <a:latin typeface="Times" pitchFamily="2" charset="0"/>
              </a:rPr>
              <a:t>perceived</a:t>
            </a:r>
            <a:r>
              <a:rPr lang="fr-FR" sz="2400" dirty="0">
                <a:latin typeface="Times" pitchFamily="2" charset="0"/>
              </a:rPr>
              <a:t> by </a:t>
            </a:r>
            <a:r>
              <a:rPr lang="fr-FR" sz="2400" dirty="0" err="1">
                <a:latin typeface="Times" pitchFamily="2" charset="0"/>
              </a:rPr>
              <a:t>their</a:t>
            </a:r>
            <a:r>
              <a:rPr lang="fr-FR" sz="2400" dirty="0">
                <a:latin typeface="Times" pitchFamily="2" charset="0"/>
              </a:rPr>
              <a:t> </a:t>
            </a:r>
            <a:r>
              <a:rPr lang="fr-FR" sz="2400" dirty="0" err="1">
                <a:latin typeface="Times" pitchFamily="2" charset="0"/>
              </a:rPr>
              <a:t>own</a:t>
            </a:r>
            <a:r>
              <a:rPr lang="fr-FR" sz="2400" dirty="0">
                <a:latin typeface="Times" pitchFamily="2" charset="0"/>
              </a:rPr>
              <a:t> </a:t>
            </a:r>
            <a:r>
              <a:rPr lang="fr-FR" sz="2400" dirty="0" err="1">
                <a:latin typeface="Times" pitchFamily="2" charset="0"/>
              </a:rPr>
              <a:t>ecosystems</a:t>
            </a:r>
            <a:r>
              <a:rPr lang="fr-FR" sz="2400" dirty="0">
                <a:latin typeface="Times" pitchFamily="2" charset="0"/>
              </a:rPr>
              <a:t> of all </a:t>
            </a:r>
            <a:r>
              <a:rPr lang="fr-FR" sz="2400" dirty="0" err="1">
                <a:latin typeface="Times" pitchFamily="2" charset="0"/>
              </a:rPr>
              <a:t>stakeholders</a:t>
            </a:r>
            <a:r>
              <a:rPr lang="fr-FR" sz="2400" dirty="0">
                <a:latin typeface="Times" pitchFamily="2" charset="0"/>
              </a:rPr>
              <a:t> ROBOT AND HUMAN, TOGETHER TO ENHANCE ALL WE LOVE</a:t>
            </a:r>
            <a:endParaRPr lang="fr-FR" sz="1000" dirty="0">
              <a:latin typeface="Times" pitchFamily="2" charset="0"/>
            </a:endParaRPr>
          </a:p>
        </p:txBody>
      </p:sp>
      <p:sp>
        <p:nvSpPr>
          <p:cNvPr id="7" name="Subtitle 2">
            <a:extLst>
              <a:ext uri="{FF2B5EF4-FFF2-40B4-BE49-F238E27FC236}">
                <a16:creationId xmlns:a16="http://schemas.microsoft.com/office/drawing/2014/main" id="{25988ECF-B247-5F41-9113-E65D9505AC27}"/>
              </a:ext>
            </a:extLst>
          </p:cNvPr>
          <p:cNvSpPr txBox="1">
            <a:spLocks/>
          </p:cNvSpPr>
          <p:nvPr/>
        </p:nvSpPr>
        <p:spPr>
          <a:xfrm>
            <a:off x="8476803" y="2070939"/>
            <a:ext cx="1287995" cy="502087"/>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900" dirty="0"/>
              <a:t>Real Time and all </a:t>
            </a:r>
            <a:r>
              <a:rPr lang="fr-FR" sz="2900" dirty="0" err="1"/>
              <a:t>temporalities</a:t>
            </a:r>
            <a:r>
              <a:rPr lang="fr-FR" sz="2900" dirty="0"/>
              <a:t> </a:t>
            </a:r>
          </a:p>
          <a:p>
            <a:br>
              <a:rPr lang="fr-FR" sz="1200" dirty="0"/>
            </a:br>
            <a:endParaRPr lang="fr-FR" sz="1200" dirty="0">
              <a:effectLst/>
            </a:endParaRPr>
          </a:p>
        </p:txBody>
      </p:sp>
      <p:sp>
        <p:nvSpPr>
          <p:cNvPr id="8" name="Subtitle 2">
            <a:extLst>
              <a:ext uri="{FF2B5EF4-FFF2-40B4-BE49-F238E27FC236}">
                <a16:creationId xmlns:a16="http://schemas.microsoft.com/office/drawing/2014/main" id="{D018E8AB-46A6-2B48-90F6-D4AE4BA8E331}"/>
              </a:ext>
            </a:extLst>
          </p:cNvPr>
          <p:cNvSpPr txBox="1">
            <a:spLocks/>
          </p:cNvSpPr>
          <p:nvPr/>
        </p:nvSpPr>
        <p:spPr>
          <a:xfrm>
            <a:off x="5531108" y="3686009"/>
            <a:ext cx="1248455" cy="64711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200" dirty="0"/>
              <a:t>ALL SECTORS and USES Professional and </a:t>
            </a:r>
            <a:r>
              <a:rPr lang="fr-FR" sz="1200" dirty="0" err="1"/>
              <a:t>Personal</a:t>
            </a:r>
            <a:endParaRPr lang="fr-FR" sz="1200" b="1" dirty="0"/>
          </a:p>
        </p:txBody>
      </p:sp>
      <p:sp>
        <p:nvSpPr>
          <p:cNvPr id="9" name="Subtitle 2">
            <a:extLst>
              <a:ext uri="{FF2B5EF4-FFF2-40B4-BE49-F238E27FC236}">
                <a16:creationId xmlns:a16="http://schemas.microsoft.com/office/drawing/2014/main" id="{4BC17B0C-406C-5F49-8AF9-FF19E4E4F9CE}"/>
              </a:ext>
            </a:extLst>
          </p:cNvPr>
          <p:cNvSpPr txBox="1">
            <a:spLocks/>
          </p:cNvSpPr>
          <p:nvPr/>
        </p:nvSpPr>
        <p:spPr>
          <a:xfrm>
            <a:off x="2468368" y="2201486"/>
            <a:ext cx="1248455" cy="647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200" dirty="0" err="1"/>
              <a:t>Unlimited</a:t>
            </a:r>
            <a:r>
              <a:rPr lang="fr-FR" sz="1200" dirty="0"/>
              <a:t> </a:t>
            </a:r>
            <a:r>
              <a:rPr lang="fr-FR" sz="1200" dirty="0" err="1"/>
              <a:t>access</a:t>
            </a:r>
            <a:r>
              <a:rPr lang="fr-FR" sz="1200" dirty="0"/>
              <a:t> to ALL STAKEHOLDERS</a:t>
            </a:r>
          </a:p>
        </p:txBody>
      </p:sp>
      <p:cxnSp>
        <p:nvCxnSpPr>
          <p:cNvPr id="10" name="Straight Arrow Connector 9">
            <a:extLst>
              <a:ext uri="{FF2B5EF4-FFF2-40B4-BE49-F238E27FC236}">
                <a16:creationId xmlns:a16="http://schemas.microsoft.com/office/drawing/2014/main" id="{1FB7F030-45E9-0F47-B6AB-DBA8FB353E6D}"/>
              </a:ext>
            </a:extLst>
          </p:cNvPr>
          <p:cNvCxnSpPr/>
          <p:nvPr/>
        </p:nvCxnSpPr>
        <p:spPr>
          <a:xfrm flipV="1">
            <a:off x="3569613" y="1093610"/>
            <a:ext cx="1277721" cy="68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57FF78-9C1C-6C4C-96FC-06D086BD2250}"/>
              </a:ext>
            </a:extLst>
          </p:cNvPr>
          <p:cNvCxnSpPr/>
          <p:nvPr/>
        </p:nvCxnSpPr>
        <p:spPr>
          <a:xfrm flipH="1">
            <a:off x="7379845" y="3402291"/>
            <a:ext cx="1228620" cy="420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3E7E10-FDE2-0E49-959F-9DDFC31926AA}"/>
              </a:ext>
            </a:extLst>
          </p:cNvPr>
          <p:cNvCxnSpPr/>
          <p:nvPr/>
        </p:nvCxnSpPr>
        <p:spPr>
          <a:xfrm>
            <a:off x="7326807" y="1115197"/>
            <a:ext cx="1102973" cy="663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3B2B01-29D6-0546-9914-77F51F61351E}"/>
              </a:ext>
            </a:extLst>
          </p:cNvPr>
          <p:cNvCxnSpPr/>
          <p:nvPr/>
        </p:nvCxnSpPr>
        <p:spPr>
          <a:xfrm flipH="1" flipV="1">
            <a:off x="3788757" y="3351896"/>
            <a:ext cx="1126018" cy="521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36DC87CA-EFC6-DF41-A266-23CFB0749A9C}"/>
              </a:ext>
            </a:extLst>
          </p:cNvPr>
          <p:cNvSpPr txBox="1">
            <a:spLocks/>
          </p:cNvSpPr>
          <p:nvPr/>
        </p:nvSpPr>
        <p:spPr>
          <a:xfrm>
            <a:off x="4962319" y="531487"/>
            <a:ext cx="2249502" cy="569774"/>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900" dirty="0"/>
              <a:t>All </a:t>
            </a:r>
            <a:r>
              <a:rPr lang="fr-FR" sz="2900" dirty="0" err="1"/>
              <a:t>criteria</a:t>
            </a:r>
            <a:r>
              <a:rPr lang="fr-FR" sz="2900" dirty="0"/>
              <a:t> to </a:t>
            </a:r>
            <a:r>
              <a:rPr lang="fr-FR" sz="2900" dirty="0" err="1"/>
              <a:t>qualify</a:t>
            </a:r>
            <a:r>
              <a:rPr lang="fr-FR" sz="2900" dirty="0"/>
              <a:t> the </a:t>
            </a:r>
            <a:r>
              <a:rPr lang="fr-FR" sz="2900" dirty="0" err="1"/>
              <a:t>subjects</a:t>
            </a:r>
            <a:r>
              <a:rPr lang="fr-FR" sz="2900" dirty="0"/>
              <a:t> </a:t>
            </a:r>
          </a:p>
          <a:p>
            <a:br>
              <a:rPr lang="fr-FR" sz="1200" dirty="0"/>
            </a:br>
            <a:endParaRPr lang="fr-FR" sz="1200" dirty="0">
              <a:effectLst/>
            </a:endParaRPr>
          </a:p>
        </p:txBody>
      </p:sp>
      <p:pic>
        <p:nvPicPr>
          <p:cNvPr id="15" name="Picture 10">
            <a:extLst>
              <a:ext uri="{FF2B5EF4-FFF2-40B4-BE49-F238E27FC236}">
                <a16:creationId xmlns:a16="http://schemas.microsoft.com/office/drawing/2014/main" id="{E23A05C9-B76D-CD48-B8EE-8260CE758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211" y="1567289"/>
            <a:ext cx="2427812" cy="77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5">
            <a:extLst>
              <a:ext uri="{FF2B5EF4-FFF2-40B4-BE49-F238E27FC236}">
                <a16:creationId xmlns:a16="http://schemas.microsoft.com/office/drawing/2014/main" id="{9EF7A6EA-5B7B-EE44-87B4-509F4A91C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436" y="4666239"/>
            <a:ext cx="1365470" cy="15891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 name="Picture 3">
            <a:extLst>
              <a:ext uri="{FF2B5EF4-FFF2-40B4-BE49-F238E27FC236}">
                <a16:creationId xmlns:a16="http://schemas.microsoft.com/office/drawing/2014/main" id="{53C6CA10-A125-604E-9F08-440ADDEE6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427" y="4618858"/>
            <a:ext cx="1534885" cy="1660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 name="Picture 5">
            <a:extLst>
              <a:ext uri="{FF2B5EF4-FFF2-40B4-BE49-F238E27FC236}">
                <a16:creationId xmlns:a16="http://schemas.microsoft.com/office/drawing/2014/main" id="{7EFB6D22-23FB-F04E-896E-3588B8B3A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129" y="4652171"/>
            <a:ext cx="1348967" cy="1572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 name="Picture 18">
            <a:extLst>
              <a:ext uri="{FF2B5EF4-FFF2-40B4-BE49-F238E27FC236}">
                <a16:creationId xmlns:a16="http://schemas.microsoft.com/office/drawing/2014/main" id="{48777738-FB14-C144-881D-9FCE394887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4798" y="5155945"/>
            <a:ext cx="1759708" cy="12403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 name="Picture 2">
            <a:extLst>
              <a:ext uri="{FF2B5EF4-FFF2-40B4-BE49-F238E27FC236}">
                <a16:creationId xmlns:a16="http://schemas.microsoft.com/office/drawing/2014/main" id="{90A7C524-6477-8F47-8B4A-5A07B89DE1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31" y="5438490"/>
            <a:ext cx="2511406" cy="1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6622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
            <a:extLst>
              <a:ext uri="{FF2B5EF4-FFF2-40B4-BE49-F238E27FC236}">
                <a16:creationId xmlns:a16="http://schemas.microsoft.com/office/drawing/2014/main" id="{30B563CF-CD51-F44E-932B-7D2898B83C8F}"/>
              </a:ext>
            </a:extLst>
          </p:cNvPr>
          <p:cNvGrpSpPr/>
          <p:nvPr/>
        </p:nvGrpSpPr>
        <p:grpSpPr>
          <a:xfrm>
            <a:off x="349767" y="1544834"/>
            <a:ext cx="3266275" cy="1184940"/>
            <a:chOff x="349767" y="2166035"/>
            <a:chExt cx="3266275" cy="1184940"/>
          </a:xfrm>
        </p:grpSpPr>
        <p:sp>
          <p:nvSpPr>
            <p:cNvPr id="3" name="ZoneTexte 20">
              <a:extLst>
                <a:ext uri="{FF2B5EF4-FFF2-40B4-BE49-F238E27FC236}">
                  <a16:creationId xmlns:a16="http://schemas.microsoft.com/office/drawing/2014/main" id="{D1359759-D209-464C-A2E0-5F548BBA5C43}"/>
                </a:ext>
              </a:extLst>
            </p:cNvPr>
            <p:cNvSpPr txBox="1"/>
            <p:nvPr/>
          </p:nvSpPr>
          <p:spPr>
            <a:xfrm>
              <a:off x="391550" y="2166035"/>
              <a:ext cx="3182709" cy="338554"/>
            </a:xfrm>
            <a:prstGeom prst="rect">
              <a:avLst/>
            </a:prstGeom>
            <a:noFill/>
          </p:spPr>
          <p:txBody>
            <a:bodyPr wrap="square">
              <a:spAutoFit/>
            </a:bodyPr>
            <a:lstStyle/>
            <a:p>
              <a:pPr algn="ctr"/>
              <a:r>
                <a:rPr lang="fr-FR" sz="1600" b="1" u="sng" dirty="0">
                  <a:solidFill>
                    <a:schemeClr val="bg1">
                      <a:lumMod val="50000"/>
                    </a:schemeClr>
                  </a:solidFill>
                  <a:latin typeface="Montserrat Medium" panose="00000600000000000000"/>
                </a:rPr>
                <a:t>Large Groups and ETI</a:t>
              </a:r>
              <a:endParaRPr lang="fr-FR" sz="1400" b="1" u="sng" baseline="30000" dirty="0">
                <a:solidFill>
                  <a:schemeClr val="bg1">
                    <a:lumMod val="50000"/>
                  </a:schemeClr>
                </a:solidFill>
                <a:latin typeface="Montserrat Medium" panose="00000600000000000000"/>
              </a:endParaRPr>
            </a:p>
          </p:txBody>
        </p:sp>
        <p:sp>
          <p:nvSpPr>
            <p:cNvPr id="4" name="ZoneTexte 24">
              <a:extLst>
                <a:ext uri="{FF2B5EF4-FFF2-40B4-BE49-F238E27FC236}">
                  <a16:creationId xmlns:a16="http://schemas.microsoft.com/office/drawing/2014/main" id="{0A5506E8-DF61-E94F-988B-39118E973E69}"/>
                </a:ext>
              </a:extLst>
            </p:cNvPr>
            <p:cNvSpPr txBox="1"/>
            <p:nvPr/>
          </p:nvSpPr>
          <p:spPr>
            <a:xfrm>
              <a:off x="349767" y="2612311"/>
              <a:ext cx="3266275" cy="738664"/>
            </a:xfrm>
            <a:prstGeom prst="rect">
              <a:avLst/>
            </a:prstGeom>
            <a:noFill/>
          </p:spPr>
          <p:txBody>
            <a:bodyPr wrap="square" rtlCol="0">
              <a:spAutoFit/>
            </a:bodyPr>
            <a:lstStyle/>
            <a:p>
              <a:pPr algn="just"/>
              <a:r>
                <a:rPr lang="fr-FR" sz="1400" dirty="0">
                  <a:latin typeface="Montserrat Medium" panose="00000600000000000000"/>
                </a:rPr>
                <a:t>France : </a:t>
              </a:r>
              <a:r>
                <a:rPr lang="fr-FR" sz="1400" b="1" dirty="0">
                  <a:solidFill>
                    <a:srgbClr val="0C428F"/>
                  </a:solidFill>
                  <a:latin typeface="Montserrat Medium" panose="00000600000000000000"/>
                </a:rPr>
                <a:t>5 600 </a:t>
              </a:r>
              <a:r>
                <a:rPr lang="fr-FR" sz="1400" b="1" dirty="0" err="1">
                  <a:solidFill>
                    <a:srgbClr val="0C428F"/>
                  </a:solidFill>
                  <a:latin typeface="Montserrat Medium" panose="00000600000000000000"/>
                </a:rPr>
                <a:t>potential</a:t>
              </a:r>
              <a:r>
                <a:rPr lang="fr-FR" sz="1400" b="1" dirty="0">
                  <a:solidFill>
                    <a:srgbClr val="0C428F"/>
                  </a:solidFill>
                  <a:latin typeface="Montserrat Medium" panose="00000600000000000000"/>
                </a:rPr>
                <a:t> clients</a:t>
              </a:r>
              <a:r>
                <a:rPr lang="fr-FR" sz="1400" baseline="30000" dirty="0">
                  <a:latin typeface="Montserrat Medium" panose="00000600000000000000"/>
                </a:rPr>
                <a:t>(1)</a:t>
              </a:r>
            </a:p>
            <a:p>
              <a:pPr algn="just"/>
              <a:endParaRPr lang="fr-FR" sz="1400" dirty="0">
                <a:latin typeface="Montserrat Medium" panose="00000600000000000000"/>
              </a:endParaRPr>
            </a:p>
            <a:p>
              <a:pPr algn="just"/>
              <a:r>
                <a:rPr lang="fr-FR" sz="1400" dirty="0">
                  <a:latin typeface="Montserrat Medium" panose="00000600000000000000"/>
                </a:rPr>
                <a:t>Europe : </a:t>
              </a:r>
              <a:r>
                <a:rPr lang="fr-FR" sz="1400" b="1" dirty="0">
                  <a:solidFill>
                    <a:srgbClr val="0C428F"/>
                  </a:solidFill>
                  <a:latin typeface="Montserrat Medium" panose="00000600000000000000"/>
                </a:rPr>
                <a:t>46 000  </a:t>
              </a:r>
              <a:r>
                <a:rPr lang="fr-FR" sz="1400" b="1" dirty="0" err="1">
                  <a:solidFill>
                    <a:srgbClr val="0C428F"/>
                  </a:solidFill>
                  <a:latin typeface="Montserrat Medium" panose="00000600000000000000"/>
                </a:rPr>
                <a:t>potential</a:t>
              </a:r>
              <a:r>
                <a:rPr lang="fr-FR" sz="1400" b="1" dirty="0">
                  <a:solidFill>
                    <a:srgbClr val="0C428F"/>
                  </a:solidFill>
                  <a:latin typeface="Montserrat Medium" panose="00000600000000000000"/>
                </a:rPr>
                <a:t> clients</a:t>
              </a:r>
              <a:r>
                <a:rPr lang="fr-FR" sz="1400" baseline="30000" dirty="0">
                  <a:latin typeface="Montserrat Medium" panose="00000600000000000000"/>
                </a:rPr>
                <a:t>(2)</a:t>
              </a:r>
            </a:p>
          </p:txBody>
        </p:sp>
      </p:grpSp>
      <p:grpSp>
        <p:nvGrpSpPr>
          <p:cNvPr id="5" name="Groupe 3">
            <a:extLst>
              <a:ext uri="{FF2B5EF4-FFF2-40B4-BE49-F238E27FC236}">
                <a16:creationId xmlns:a16="http://schemas.microsoft.com/office/drawing/2014/main" id="{B6418035-5C05-6E4B-A4DA-524E8F71C616}"/>
              </a:ext>
            </a:extLst>
          </p:cNvPr>
          <p:cNvGrpSpPr/>
          <p:nvPr/>
        </p:nvGrpSpPr>
        <p:grpSpPr>
          <a:xfrm>
            <a:off x="3553921" y="1544834"/>
            <a:ext cx="5066882" cy="1184940"/>
            <a:chOff x="3386190" y="2166035"/>
            <a:chExt cx="5066882" cy="1184940"/>
          </a:xfrm>
        </p:grpSpPr>
        <p:sp>
          <p:nvSpPr>
            <p:cNvPr id="6" name="ZoneTexte 16">
              <a:extLst>
                <a:ext uri="{FF2B5EF4-FFF2-40B4-BE49-F238E27FC236}">
                  <a16:creationId xmlns:a16="http://schemas.microsoft.com/office/drawing/2014/main" id="{1F4E6534-B5AF-2942-95BE-1282AB413718}"/>
                </a:ext>
              </a:extLst>
            </p:cNvPr>
            <p:cNvSpPr txBox="1"/>
            <p:nvPr/>
          </p:nvSpPr>
          <p:spPr>
            <a:xfrm>
              <a:off x="4453376" y="2612311"/>
              <a:ext cx="2932511" cy="738664"/>
            </a:xfrm>
            <a:prstGeom prst="rect">
              <a:avLst/>
            </a:prstGeom>
            <a:noFill/>
          </p:spPr>
          <p:txBody>
            <a:bodyPr wrap="square" rtlCol="0">
              <a:spAutoFit/>
            </a:bodyPr>
            <a:lstStyle/>
            <a:p>
              <a:pPr algn="just"/>
              <a:r>
                <a:rPr lang="fr-FR" sz="1400" dirty="0">
                  <a:latin typeface="Montserrat Medium" panose="00000600000000000000"/>
                </a:rPr>
                <a:t>France : </a:t>
              </a:r>
              <a:r>
                <a:rPr lang="fr-FR" sz="1400" b="1" dirty="0">
                  <a:solidFill>
                    <a:srgbClr val="0C428F"/>
                  </a:solidFill>
                  <a:latin typeface="Montserrat Medium" panose="00000600000000000000"/>
                </a:rPr>
                <a:t>35 000 </a:t>
              </a:r>
              <a:r>
                <a:rPr lang="fr-FR" sz="1400" b="1" dirty="0" err="1">
                  <a:solidFill>
                    <a:srgbClr val="0C428F"/>
                  </a:solidFill>
                  <a:latin typeface="Montserrat Medium" panose="00000600000000000000"/>
                </a:rPr>
                <a:t>cities</a:t>
              </a:r>
              <a:r>
                <a:rPr lang="fr-FR" sz="1400" b="1" dirty="0">
                  <a:solidFill>
                    <a:srgbClr val="0C428F"/>
                  </a:solidFill>
                  <a:latin typeface="Montserrat Medium" panose="00000600000000000000"/>
                </a:rPr>
                <a:t> and villages</a:t>
              </a:r>
            </a:p>
            <a:p>
              <a:pPr algn="just"/>
              <a:endParaRPr lang="fr-FR" sz="1400" dirty="0">
                <a:latin typeface="Montserrat Medium" panose="00000600000000000000"/>
              </a:endParaRPr>
            </a:p>
            <a:p>
              <a:pPr algn="just"/>
              <a:r>
                <a:rPr lang="fr-FR" sz="1400" dirty="0">
                  <a:latin typeface="Montserrat Medium" panose="00000600000000000000"/>
                </a:rPr>
                <a:t>Europe : </a:t>
              </a:r>
              <a:r>
                <a:rPr lang="fr-FR" sz="1400" b="1" dirty="0">
                  <a:solidFill>
                    <a:srgbClr val="0C428F"/>
                  </a:solidFill>
                  <a:latin typeface="Montserrat Medium" panose="00000600000000000000"/>
                </a:rPr>
                <a:t>89 000 </a:t>
              </a:r>
              <a:r>
                <a:rPr lang="fr-FR" sz="1400" b="1" dirty="0" err="1">
                  <a:solidFill>
                    <a:srgbClr val="0C428F"/>
                  </a:solidFill>
                  <a:latin typeface="Montserrat Medium" panose="00000600000000000000"/>
                </a:rPr>
                <a:t>cities</a:t>
              </a:r>
              <a:r>
                <a:rPr lang="fr-FR" sz="1400" b="1" dirty="0">
                  <a:solidFill>
                    <a:srgbClr val="0C428F"/>
                  </a:solidFill>
                  <a:latin typeface="Montserrat Medium" panose="00000600000000000000"/>
                </a:rPr>
                <a:t> and villages </a:t>
              </a:r>
              <a:r>
                <a:rPr lang="fr-FR" sz="1400" dirty="0">
                  <a:latin typeface="Montserrat Medium" panose="00000600000000000000"/>
                </a:rPr>
                <a:t> </a:t>
              </a:r>
              <a:r>
                <a:rPr lang="fr-FR" sz="1400" baseline="30000" dirty="0">
                  <a:latin typeface="Montserrat Medium" panose="00000600000000000000"/>
                </a:rPr>
                <a:t>(3)</a:t>
              </a:r>
            </a:p>
          </p:txBody>
        </p:sp>
        <p:sp>
          <p:nvSpPr>
            <p:cNvPr id="7" name="ZoneTexte 25">
              <a:extLst>
                <a:ext uri="{FF2B5EF4-FFF2-40B4-BE49-F238E27FC236}">
                  <a16:creationId xmlns:a16="http://schemas.microsoft.com/office/drawing/2014/main" id="{C3A778D9-756F-734B-B121-4FC93D5ADB02}"/>
                </a:ext>
              </a:extLst>
            </p:cNvPr>
            <p:cNvSpPr txBox="1"/>
            <p:nvPr/>
          </p:nvSpPr>
          <p:spPr>
            <a:xfrm>
              <a:off x="3386190" y="2166035"/>
              <a:ext cx="5066882" cy="338554"/>
            </a:xfrm>
            <a:prstGeom prst="rect">
              <a:avLst/>
            </a:prstGeom>
            <a:noFill/>
          </p:spPr>
          <p:txBody>
            <a:bodyPr wrap="square">
              <a:spAutoFit/>
            </a:bodyPr>
            <a:lstStyle/>
            <a:p>
              <a:pPr algn="ctr"/>
              <a:r>
                <a:rPr lang="fr-FR" sz="1600" b="1" u="sng" dirty="0" err="1">
                  <a:solidFill>
                    <a:schemeClr val="bg1">
                      <a:lumMod val="50000"/>
                    </a:schemeClr>
                  </a:solidFill>
                  <a:latin typeface="Montserrat Medium" panose="00000600000000000000"/>
                </a:rPr>
                <a:t>Mayors</a:t>
              </a:r>
              <a:r>
                <a:rPr lang="fr-FR" sz="1600" b="1" u="sng" dirty="0">
                  <a:solidFill>
                    <a:schemeClr val="bg1">
                      <a:lumMod val="50000"/>
                    </a:schemeClr>
                  </a:solidFill>
                  <a:latin typeface="Montserrat Medium" panose="00000600000000000000"/>
                </a:rPr>
                <a:t> and </a:t>
              </a:r>
              <a:r>
                <a:rPr lang="fr-FR" sz="1600" b="1" u="sng" dirty="0" err="1">
                  <a:solidFill>
                    <a:schemeClr val="bg1">
                      <a:lumMod val="50000"/>
                    </a:schemeClr>
                  </a:solidFill>
                  <a:latin typeface="Montserrat Medium" panose="00000600000000000000"/>
                </a:rPr>
                <a:t>Mayors</a:t>
              </a:r>
              <a:r>
                <a:rPr lang="fr-FR" sz="1600" b="1" u="sng" dirty="0">
                  <a:solidFill>
                    <a:schemeClr val="bg1">
                      <a:lumMod val="50000"/>
                    </a:schemeClr>
                  </a:solidFill>
                  <a:latin typeface="Montserrat Medium" panose="00000600000000000000"/>
                </a:rPr>
                <a:t> </a:t>
              </a:r>
              <a:r>
                <a:rPr lang="fr-FR" sz="1600" b="1" u="sng" dirty="0" err="1">
                  <a:solidFill>
                    <a:schemeClr val="bg1">
                      <a:lumMod val="50000"/>
                    </a:schemeClr>
                  </a:solidFill>
                  <a:latin typeface="Montserrat Medium" panose="00000600000000000000"/>
                </a:rPr>
                <a:t>houses</a:t>
              </a:r>
              <a:r>
                <a:rPr lang="fr-FR" sz="1600" b="1" u="sng" dirty="0">
                  <a:solidFill>
                    <a:schemeClr val="bg1">
                      <a:lumMod val="50000"/>
                    </a:schemeClr>
                  </a:solidFill>
                  <a:latin typeface="Montserrat Medium" panose="00000600000000000000"/>
                </a:rPr>
                <a:t> </a:t>
              </a:r>
              <a:endParaRPr lang="fr-FR" sz="1400" b="1" u="sng" baseline="30000" dirty="0">
                <a:solidFill>
                  <a:schemeClr val="bg1">
                    <a:lumMod val="50000"/>
                  </a:schemeClr>
                </a:solidFill>
                <a:latin typeface="Montserrat Medium" panose="00000600000000000000"/>
              </a:endParaRPr>
            </a:p>
          </p:txBody>
        </p:sp>
      </p:grpSp>
      <p:grpSp>
        <p:nvGrpSpPr>
          <p:cNvPr id="8" name="Groupe 1">
            <a:extLst>
              <a:ext uri="{FF2B5EF4-FFF2-40B4-BE49-F238E27FC236}">
                <a16:creationId xmlns:a16="http://schemas.microsoft.com/office/drawing/2014/main" id="{439939F6-67F1-C84B-B349-E84F01D897E1}"/>
              </a:ext>
            </a:extLst>
          </p:cNvPr>
          <p:cNvGrpSpPr/>
          <p:nvPr/>
        </p:nvGrpSpPr>
        <p:grpSpPr>
          <a:xfrm>
            <a:off x="8558682" y="1544834"/>
            <a:ext cx="3524459" cy="1184940"/>
            <a:chOff x="8558682" y="2280339"/>
            <a:chExt cx="3524459" cy="1184940"/>
          </a:xfrm>
        </p:grpSpPr>
        <p:sp>
          <p:nvSpPr>
            <p:cNvPr id="9" name="ZoneTexte 10">
              <a:extLst>
                <a:ext uri="{FF2B5EF4-FFF2-40B4-BE49-F238E27FC236}">
                  <a16:creationId xmlns:a16="http://schemas.microsoft.com/office/drawing/2014/main" id="{69128C6A-A6FD-3949-A96A-CB170189D40C}"/>
                </a:ext>
              </a:extLst>
            </p:cNvPr>
            <p:cNvSpPr txBox="1"/>
            <p:nvPr/>
          </p:nvSpPr>
          <p:spPr>
            <a:xfrm>
              <a:off x="8744452" y="2726615"/>
              <a:ext cx="3152918" cy="738664"/>
            </a:xfrm>
            <a:prstGeom prst="rect">
              <a:avLst/>
            </a:prstGeom>
            <a:noFill/>
          </p:spPr>
          <p:txBody>
            <a:bodyPr wrap="square" rtlCol="0">
              <a:spAutoFit/>
            </a:bodyPr>
            <a:lstStyle/>
            <a:p>
              <a:pPr algn="just"/>
              <a:r>
                <a:rPr lang="fr-FR" sz="1400" dirty="0">
                  <a:latin typeface="Montserrat Medium" panose="00000600000000000000"/>
                </a:rPr>
                <a:t>France : </a:t>
              </a:r>
              <a:r>
                <a:rPr lang="fr-FR" sz="1400" b="1" dirty="0">
                  <a:solidFill>
                    <a:srgbClr val="0C428F"/>
                  </a:solidFill>
                  <a:latin typeface="Montserrat Medium" panose="00000600000000000000"/>
                </a:rPr>
                <a:t>3,8 M </a:t>
              </a:r>
              <a:r>
                <a:rPr lang="fr-FR" sz="1400" b="1" dirty="0" err="1">
                  <a:solidFill>
                    <a:srgbClr val="0C428F"/>
                  </a:solidFill>
                  <a:latin typeface="Montserrat Medium" panose="00000600000000000000"/>
                </a:rPr>
                <a:t>potential</a:t>
              </a:r>
              <a:r>
                <a:rPr lang="fr-FR" sz="1400" b="1" dirty="0">
                  <a:solidFill>
                    <a:srgbClr val="0C428F"/>
                  </a:solidFill>
                  <a:latin typeface="Montserrat Medium" panose="00000600000000000000"/>
                </a:rPr>
                <a:t> clients </a:t>
              </a:r>
            </a:p>
            <a:p>
              <a:pPr algn="just"/>
              <a:endParaRPr lang="fr-FR" sz="1400" dirty="0">
                <a:latin typeface="Montserrat Medium" panose="00000600000000000000"/>
              </a:endParaRPr>
            </a:p>
            <a:p>
              <a:pPr algn="just"/>
              <a:r>
                <a:rPr lang="fr-FR" sz="1400" dirty="0">
                  <a:latin typeface="Montserrat Medium" panose="00000600000000000000"/>
                </a:rPr>
                <a:t>Europe : </a:t>
              </a:r>
              <a:r>
                <a:rPr lang="fr-FR" sz="1400" b="1" dirty="0">
                  <a:solidFill>
                    <a:srgbClr val="0C428F"/>
                  </a:solidFill>
                  <a:latin typeface="Montserrat Medium" panose="00000600000000000000"/>
                </a:rPr>
                <a:t>21,6 M</a:t>
              </a:r>
              <a:r>
                <a:rPr lang="fr-FR" sz="1400" dirty="0">
                  <a:latin typeface="Montserrat Medium" panose="00000600000000000000"/>
                </a:rPr>
                <a:t> </a:t>
              </a:r>
              <a:r>
                <a:rPr lang="fr-FR" sz="1400" dirty="0" err="1">
                  <a:latin typeface="Montserrat Medium" panose="00000600000000000000"/>
                </a:rPr>
                <a:t>potential</a:t>
              </a:r>
              <a:r>
                <a:rPr lang="fr-FR" sz="1400" dirty="0">
                  <a:latin typeface="Montserrat Medium" panose="00000600000000000000"/>
                </a:rPr>
                <a:t> clients </a:t>
              </a:r>
            </a:p>
          </p:txBody>
        </p:sp>
        <p:sp>
          <p:nvSpPr>
            <p:cNvPr id="10" name="ZoneTexte 26">
              <a:extLst>
                <a:ext uri="{FF2B5EF4-FFF2-40B4-BE49-F238E27FC236}">
                  <a16:creationId xmlns:a16="http://schemas.microsoft.com/office/drawing/2014/main" id="{3AB961C5-7539-DB40-8241-0DEC7BEB09DA}"/>
                </a:ext>
              </a:extLst>
            </p:cNvPr>
            <p:cNvSpPr txBox="1"/>
            <p:nvPr/>
          </p:nvSpPr>
          <p:spPr>
            <a:xfrm>
              <a:off x="8558682" y="2280339"/>
              <a:ext cx="3524459" cy="338554"/>
            </a:xfrm>
            <a:prstGeom prst="rect">
              <a:avLst/>
            </a:prstGeom>
            <a:noFill/>
          </p:spPr>
          <p:txBody>
            <a:bodyPr wrap="square">
              <a:spAutoFit/>
            </a:bodyPr>
            <a:lstStyle/>
            <a:p>
              <a:pPr algn="ctr"/>
              <a:r>
                <a:rPr lang="fr-FR" sz="1600" b="1" u="sng" dirty="0">
                  <a:solidFill>
                    <a:schemeClr val="bg1">
                      <a:lumMod val="50000"/>
                    </a:schemeClr>
                  </a:solidFill>
                  <a:latin typeface="Montserrat Medium" panose="00000600000000000000"/>
                </a:rPr>
                <a:t>SME</a:t>
              </a:r>
              <a:endParaRPr lang="fr-FR" sz="1600" b="1" u="sng" baseline="30000" dirty="0">
                <a:solidFill>
                  <a:schemeClr val="bg1">
                    <a:lumMod val="50000"/>
                  </a:schemeClr>
                </a:solidFill>
                <a:latin typeface="Montserrat Medium" panose="00000600000000000000"/>
              </a:endParaRPr>
            </a:p>
          </p:txBody>
        </p:sp>
      </p:grpSp>
      <p:sp>
        <p:nvSpPr>
          <p:cNvPr id="11" name="ZoneTexte 14">
            <a:extLst>
              <a:ext uri="{FF2B5EF4-FFF2-40B4-BE49-F238E27FC236}">
                <a16:creationId xmlns:a16="http://schemas.microsoft.com/office/drawing/2014/main" id="{1C54471A-3D86-E94C-9B22-F5FAF529C6E3}"/>
              </a:ext>
            </a:extLst>
          </p:cNvPr>
          <p:cNvSpPr txBox="1"/>
          <p:nvPr/>
        </p:nvSpPr>
        <p:spPr>
          <a:xfrm>
            <a:off x="388698" y="150345"/>
            <a:ext cx="6807232" cy="461665"/>
          </a:xfrm>
          <a:prstGeom prst="rect">
            <a:avLst/>
          </a:prstGeom>
          <a:noFill/>
        </p:spPr>
        <p:txBody>
          <a:bodyPr wrap="square" rtlCol="0">
            <a:spAutoFit/>
          </a:bodyPr>
          <a:lstStyle/>
          <a:p>
            <a:r>
              <a:rPr lang="fr-FR" sz="2400" b="1" dirty="0">
                <a:solidFill>
                  <a:srgbClr val="0C428F"/>
                </a:solidFill>
                <a:latin typeface="Montserrat Medium" panose="00000600000000000000"/>
              </a:rPr>
              <a:t>Our futur clients and </a:t>
            </a:r>
            <a:r>
              <a:rPr lang="fr-FR" sz="2400" b="1" dirty="0" err="1">
                <a:solidFill>
                  <a:srgbClr val="0C428F"/>
                </a:solidFill>
                <a:latin typeface="Montserrat Medium" panose="00000600000000000000"/>
              </a:rPr>
              <a:t>targets</a:t>
            </a:r>
            <a:endParaRPr lang="fr-FR" sz="2400" b="1" dirty="0">
              <a:solidFill>
                <a:srgbClr val="0C428F"/>
              </a:solidFill>
              <a:latin typeface="Montserrat Medium" panose="00000600000000000000"/>
            </a:endParaRPr>
          </a:p>
        </p:txBody>
      </p:sp>
      <p:sp>
        <p:nvSpPr>
          <p:cNvPr id="12" name="ZoneTexte 18">
            <a:extLst>
              <a:ext uri="{FF2B5EF4-FFF2-40B4-BE49-F238E27FC236}">
                <a16:creationId xmlns:a16="http://schemas.microsoft.com/office/drawing/2014/main" id="{CA68BD3C-D6F6-6444-A3A0-3A243C6343F7}"/>
              </a:ext>
            </a:extLst>
          </p:cNvPr>
          <p:cNvSpPr txBox="1"/>
          <p:nvPr/>
        </p:nvSpPr>
        <p:spPr>
          <a:xfrm>
            <a:off x="1575353" y="6462692"/>
            <a:ext cx="10616648" cy="400110"/>
          </a:xfrm>
          <a:prstGeom prst="rect">
            <a:avLst/>
          </a:prstGeom>
          <a:noFill/>
        </p:spPr>
        <p:txBody>
          <a:bodyPr wrap="square" rtlCol="0">
            <a:spAutoFit/>
          </a:bodyPr>
          <a:lstStyle/>
          <a:p>
            <a:pPr marL="228600" indent="-228600" algn="r">
              <a:buAutoNum type="arabicParenBoth"/>
            </a:pPr>
            <a:r>
              <a:rPr lang="fr-FR" sz="1000" i="1">
                <a:latin typeface="Montserrat Medium" panose="00000600000000000000"/>
              </a:rPr>
              <a:t>Source : INSEE | </a:t>
            </a:r>
            <a:r>
              <a:rPr lang="fr-FR" sz="1000" i="1">
                <a:latin typeface="Montserrat Medium" panose="00000600000000000000"/>
                <a:hlinkClick r:id="rId2"/>
              </a:rPr>
              <a:t>Les entreprises en France</a:t>
            </a:r>
            <a:r>
              <a:rPr lang="fr-FR" sz="1000" i="1">
                <a:latin typeface="Montserrat Medium" panose="00000600000000000000"/>
              </a:rPr>
              <a:t> (2019) ; (2) Source : </a:t>
            </a:r>
            <a:r>
              <a:rPr lang="fr-FR" sz="1000" i="1">
                <a:latin typeface="Montserrat Medium" panose="00000600000000000000"/>
                <a:hlinkClick r:id="rId3"/>
              </a:rPr>
              <a:t>EC EUROPA | Chiffres clés sur l’Europe</a:t>
            </a:r>
            <a:r>
              <a:rPr lang="fr-FR" sz="1000" i="1">
                <a:latin typeface="Montserrat Medium" panose="00000600000000000000"/>
              </a:rPr>
              <a:t> (2018) (3) Source : Courrier des maires | </a:t>
            </a:r>
            <a:r>
              <a:rPr lang="fr-FR" sz="1000" i="1">
                <a:latin typeface="Montserrat Medium" panose="00000600000000000000"/>
                <a:hlinkClick r:id="rId4"/>
              </a:rPr>
              <a:t>En Europe, toujours plus de fusions de communes</a:t>
            </a:r>
            <a:r>
              <a:rPr lang="fr-FR" sz="1000" i="1">
                <a:latin typeface="Montserrat Medium" panose="00000600000000000000"/>
              </a:rPr>
              <a:t> (2018)</a:t>
            </a:r>
          </a:p>
          <a:p>
            <a:pPr algn="r"/>
            <a:r>
              <a:rPr lang="fr-FR" sz="1000" i="1">
                <a:latin typeface="Montserrat Medium" panose="00000600000000000000"/>
              </a:rPr>
              <a:t>(4) Source : Xerfi | Le marché mondial des études et sondages (2021)</a:t>
            </a:r>
          </a:p>
        </p:txBody>
      </p:sp>
      <p:sp>
        <p:nvSpPr>
          <p:cNvPr id="15" name="ZoneTexte 19">
            <a:extLst>
              <a:ext uri="{FF2B5EF4-FFF2-40B4-BE49-F238E27FC236}">
                <a16:creationId xmlns:a16="http://schemas.microsoft.com/office/drawing/2014/main" id="{C60EE8D5-B7F6-7C4C-8BD5-35ECA01FAC5A}"/>
              </a:ext>
            </a:extLst>
          </p:cNvPr>
          <p:cNvSpPr txBox="1"/>
          <p:nvPr/>
        </p:nvSpPr>
        <p:spPr>
          <a:xfrm>
            <a:off x="1379372" y="3629306"/>
            <a:ext cx="4113096" cy="1208344"/>
          </a:xfrm>
          <a:prstGeom prst="rect">
            <a:avLst/>
          </a:prstGeom>
          <a:noFill/>
        </p:spPr>
        <p:txBody>
          <a:bodyPr wrap="square" rtlCol="0">
            <a:spAutoFit/>
          </a:bodyPr>
          <a:lstStyle/>
          <a:p>
            <a:pPr algn="just">
              <a:lnSpc>
                <a:spcPct val="150000"/>
              </a:lnSpc>
            </a:pPr>
            <a:r>
              <a:rPr lang="fr-FR" sz="1600" b="1" u="sng" dirty="0" err="1">
                <a:solidFill>
                  <a:schemeClr val="bg1">
                    <a:lumMod val="50000"/>
                  </a:schemeClr>
                </a:solidFill>
                <a:latin typeface="Montserrat Medium" panose="00000600000000000000"/>
              </a:rPr>
              <a:t>Market</a:t>
            </a:r>
            <a:r>
              <a:rPr lang="fr-FR" sz="1600" b="1" u="sng" dirty="0">
                <a:solidFill>
                  <a:schemeClr val="bg1">
                    <a:lumMod val="50000"/>
                  </a:schemeClr>
                </a:solidFill>
                <a:latin typeface="Montserrat Medium" panose="00000600000000000000"/>
              </a:rPr>
              <a:t> size</a:t>
            </a:r>
          </a:p>
          <a:p>
            <a:pPr algn="just">
              <a:lnSpc>
                <a:spcPct val="150000"/>
              </a:lnSpc>
            </a:pPr>
            <a:r>
              <a:rPr lang="fr-FR" sz="1600" dirty="0"/>
              <a:t>Opinion </a:t>
            </a:r>
            <a:r>
              <a:rPr lang="fr-FR" sz="1600" dirty="0" err="1"/>
              <a:t>poll</a:t>
            </a:r>
            <a:r>
              <a:rPr lang="fr-FR" sz="1600" dirty="0"/>
              <a:t> (2020, world)</a:t>
            </a:r>
            <a:r>
              <a:rPr lang="fr-FR" sz="1600" dirty="0">
                <a:latin typeface="Montserrat Medium" panose="00000600000000000000"/>
              </a:rPr>
              <a:t> : </a:t>
            </a:r>
            <a:r>
              <a:rPr lang="fr-FR" sz="1600" b="1" dirty="0">
                <a:solidFill>
                  <a:srgbClr val="0C428F"/>
                </a:solidFill>
                <a:latin typeface="Montserrat Medium" panose="00000600000000000000"/>
              </a:rPr>
              <a:t>46 Md$</a:t>
            </a:r>
            <a:r>
              <a:rPr lang="fr-FR" sz="1600" baseline="30000" dirty="0">
                <a:latin typeface="Montserrat Medium" panose="00000600000000000000"/>
              </a:rPr>
              <a:t>(4)</a:t>
            </a:r>
          </a:p>
          <a:p>
            <a:pPr algn="just">
              <a:lnSpc>
                <a:spcPct val="150000"/>
              </a:lnSpc>
            </a:pPr>
            <a:r>
              <a:rPr lang="fr-FR" sz="1600" dirty="0"/>
              <a:t>Opinion </a:t>
            </a:r>
            <a:r>
              <a:rPr lang="fr-FR" sz="1600" dirty="0" err="1"/>
              <a:t>poll</a:t>
            </a:r>
            <a:r>
              <a:rPr lang="fr-FR" sz="1600" dirty="0"/>
              <a:t> (2020, France) </a:t>
            </a:r>
            <a:r>
              <a:rPr lang="fr-FR" sz="1600" dirty="0">
                <a:latin typeface="Montserrat Medium" panose="00000600000000000000"/>
              </a:rPr>
              <a:t>: </a:t>
            </a:r>
            <a:r>
              <a:rPr lang="fr-FR" sz="1600" b="1" dirty="0">
                <a:solidFill>
                  <a:srgbClr val="0C428F"/>
                </a:solidFill>
                <a:latin typeface="Montserrat Medium" panose="00000600000000000000"/>
              </a:rPr>
              <a:t>2,47 Md$</a:t>
            </a:r>
            <a:r>
              <a:rPr lang="fr-FR" sz="1600" baseline="30000" dirty="0">
                <a:latin typeface="Montserrat Medium" panose="00000600000000000000"/>
              </a:rPr>
              <a:t>(4)</a:t>
            </a:r>
          </a:p>
        </p:txBody>
      </p:sp>
      <p:sp>
        <p:nvSpPr>
          <p:cNvPr id="16" name="ZoneTexte 27">
            <a:extLst>
              <a:ext uri="{FF2B5EF4-FFF2-40B4-BE49-F238E27FC236}">
                <a16:creationId xmlns:a16="http://schemas.microsoft.com/office/drawing/2014/main" id="{F8421DBA-B724-6445-BAD2-E0453C01A92A}"/>
              </a:ext>
            </a:extLst>
          </p:cNvPr>
          <p:cNvSpPr txBox="1"/>
          <p:nvPr/>
        </p:nvSpPr>
        <p:spPr>
          <a:xfrm>
            <a:off x="7087106" y="3629306"/>
            <a:ext cx="4362772" cy="2147063"/>
          </a:xfrm>
          <a:prstGeom prst="rect">
            <a:avLst/>
          </a:prstGeom>
          <a:noFill/>
        </p:spPr>
        <p:txBody>
          <a:bodyPr wrap="square" rtlCol="0">
            <a:spAutoFit/>
          </a:bodyPr>
          <a:lstStyle/>
          <a:p>
            <a:pPr algn="just">
              <a:lnSpc>
                <a:spcPct val="150000"/>
              </a:lnSpc>
            </a:pPr>
            <a:r>
              <a:rPr lang="fr-FR" sz="1600" b="1" u="sng" baseline="30000" dirty="0">
                <a:solidFill>
                  <a:schemeClr val="bg1">
                    <a:lumMod val="50000"/>
                  </a:schemeClr>
                </a:solidFill>
                <a:latin typeface="Montserrat Medium" panose="00000600000000000000"/>
              </a:rPr>
              <a:t>Main trends </a:t>
            </a:r>
            <a:r>
              <a:rPr lang="fr-FR" sz="1600" baseline="30000" dirty="0">
                <a:latin typeface="Montserrat Medium" panose="00000600000000000000"/>
              </a:rPr>
              <a:t>(4)</a:t>
            </a:r>
          </a:p>
          <a:p>
            <a:pPr algn="just">
              <a:lnSpc>
                <a:spcPct val="150000"/>
              </a:lnSpc>
            </a:pPr>
            <a:r>
              <a:rPr lang="fr-FR" sz="1600" dirty="0"/>
              <a:t>Importance of </a:t>
            </a:r>
            <a:r>
              <a:rPr lang="fr-FR" sz="1600" dirty="0" err="1"/>
              <a:t>using</a:t>
            </a:r>
            <a:r>
              <a:rPr lang="fr-FR" sz="1600" dirty="0"/>
              <a:t> </a:t>
            </a:r>
            <a:r>
              <a:rPr lang="fr-FR" sz="1600" dirty="0" err="1"/>
              <a:t>big</a:t>
            </a:r>
            <a:r>
              <a:rPr lang="fr-FR" sz="1600" dirty="0"/>
              <a:t> data and </a:t>
            </a:r>
            <a:r>
              <a:rPr lang="fr-FR" sz="1600" dirty="0" err="1"/>
              <a:t>aggregating</a:t>
            </a:r>
            <a:r>
              <a:rPr lang="fr-FR" sz="1600" dirty="0"/>
              <a:t> </a:t>
            </a:r>
            <a:r>
              <a:rPr lang="fr-FR" sz="1600" dirty="0" err="1"/>
              <a:t>together</a:t>
            </a:r>
            <a:r>
              <a:rPr lang="fr-FR" sz="1600" dirty="0"/>
              <a:t> expert and non-expert opinions Digital services </a:t>
            </a:r>
            <a:r>
              <a:rPr lang="fr-FR" sz="1600" dirty="0" err="1"/>
              <a:t>work</a:t>
            </a:r>
            <a:r>
              <a:rPr lang="fr-FR" sz="1600" dirty="0"/>
              <a:t> </a:t>
            </a:r>
            <a:r>
              <a:rPr lang="fr-FR" sz="1600" dirty="0" err="1"/>
              <a:t>better</a:t>
            </a:r>
            <a:r>
              <a:rPr lang="fr-FR" sz="1600" dirty="0"/>
              <a:t> Clients </a:t>
            </a:r>
            <a:r>
              <a:rPr lang="fr-FR" sz="1600" dirty="0" err="1"/>
              <a:t>like</a:t>
            </a:r>
            <a:r>
              <a:rPr lang="fr-FR" sz="1600" dirty="0"/>
              <a:t> real time and </a:t>
            </a:r>
            <a:r>
              <a:rPr lang="fr-FR" sz="1600" dirty="0" err="1"/>
              <a:t>sectorization</a:t>
            </a:r>
            <a:r>
              <a:rPr lang="fr-FR" sz="1600" dirty="0"/>
              <a:t> to have </a:t>
            </a:r>
            <a:r>
              <a:rPr lang="fr-FR" sz="1600" dirty="0" err="1"/>
              <a:t>access</a:t>
            </a:r>
            <a:r>
              <a:rPr lang="fr-FR" sz="1600" dirty="0"/>
              <a:t> to </a:t>
            </a:r>
            <a:r>
              <a:rPr lang="fr-FR" sz="1600" dirty="0" err="1"/>
              <a:t>useful</a:t>
            </a:r>
            <a:r>
              <a:rPr lang="fr-FR" sz="1600" dirty="0"/>
              <a:t> and relevant </a:t>
            </a:r>
            <a:r>
              <a:rPr lang="fr-FR" sz="1600" dirty="0" err="1"/>
              <a:t>results</a:t>
            </a:r>
            <a:endParaRPr lang="fr-FR" sz="1600" b="1" dirty="0">
              <a:solidFill>
                <a:srgbClr val="0C428F"/>
              </a:solidFill>
              <a:latin typeface="Montserrat Medium" panose="00000600000000000000"/>
            </a:endParaRPr>
          </a:p>
        </p:txBody>
      </p:sp>
      <p:pic>
        <p:nvPicPr>
          <p:cNvPr id="17" name="Image 7">
            <a:extLst>
              <a:ext uri="{FF2B5EF4-FFF2-40B4-BE49-F238E27FC236}">
                <a16:creationId xmlns:a16="http://schemas.microsoft.com/office/drawing/2014/main" id="{D227F820-A1B5-ED48-A2DE-54C64C5CDB84}"/>
              </a:ext>
            </a:extLst>
          </p:cNvPr>
          <p:cNvPicPr>
            <a:picLocks noChangeAspect="1"/>
          </p:cNvPicPr>
          <p:nvPr/>
        </p:nvPicPr>
        <p:blipFill>
          <a:blip r:embed="rId5"/>
          <a:stretch>
            <a:fillRect/>
          </a:stretch>
        </p:blipFill>
        <p:spPr>
          <a:xfrm>
            <a:off x="742122" y="3935954"/>
            <a:ext cx="548815" cy="548815"/>
          </a:xfrm>
          <a:prstGeom prst="rect">
            <a:avLst/>
          </a:prstGeom>
        </p:spPr>
      </p:pic>
      <p:pic>
        <p:nvPicPr>
          <p:cNvPr id="18" name="Image 11">
            <a:extLst>
              <a:ext uri="{FF2B5EF4-FFF2-40B4-BE49-F238E27FC236}">
                <a16:creationId xmlns:a16="http://schemas.microsoft.com/office/drawing/2014/main" id="{E25AA6A7-68BC-014C-B874-4F797F83247D}"/>
              </a:ext>
            </a:extLst>
          </p:cNvPr>
          <p:cNvPicPr>
            <a:picLocks noChangeAspect="1"/>
          </p:cNvPicPr>
          <p:nvPr/>
        </p:nvPicPr>
        <p:blipFill>
          <a:blip r:embed="rId6"/>
          <a:stretch>
            <a:fillRect/>
          </a:stretch>
        </p:blipFill>
        <p:spPr>
          <a:xfrm>
            <a:off x="6334862" y="3935951"/>
            <a:ext cx="548815" cy="548815"/>
          </a:xfrm>
          <a:prstGeom prst="rect">
            <a:avLst/>
          </a:prstGeom>
        </p:spPr>
      </p:pic>
    </p:spTree>
    <p:extLst>
      <p:ext uri="{BB962C8B-B14F-4D97-AF65-F5344CB8AC3E}">
        <p14:creationId xmlns:p14="http://schemas.microsoft.com/office/powerpoint/2010/main" val="46957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7">
            <a:extLst>
              <a:ext uri="{FF2B5EF4-FFF2-40B4-BE49-F238E27FC236}">
                <a16:creationId xmlns:a16="http://schemas.microsoft.com/office/drawing/2014/main" id="{31FE8006-E6D2-5B43-A46A-CEF825A957A6}"/>
              </a:ext>
            </a:extLst>
          </p:cNvPr>
          <p:cNvSpPr txBox="1"/>
          <p:nvPr/>
        </p:nvSpPr>
        <p:spPr>
          <a:xfrm>
            <a:off x="579757" y="1139334"/>
            <a:ext cx="2354829" cy="2273828"/>
          </a:xfrm>
          <a:prstGeom prst="rect">
            <a:avLst/>
          </a:prstGeom>
          <a:noFill/>
        </p:spPr>
        <p:txBody>
          <a:bodyPr wrap="square" rtlCol="0">
            <a:spAutoFit/>
          </a:bodyPr>
          <a:lstStyle/>
          <a:p>
            <a:pPr>
              <a:lnSpc>
                <a:spcPct val="200000"/>
              </a:lnSpc>
            </a:pPr>
            <a:endParaRPr lang="fr-FR" sz="800" dirty="0"/>
          </a:p>
          <a:p>
            <a:pPr>
              <a:lnSpc>
                <a:spcPct val="200000"/>
              </a:lnSpc>
            </a:pPr>
            <a:r>
              <a:rPr lang="fr-FR" sz="800" dirty="0"/>
              <a:t>The </a:t>
            </a:r>
            <a:r>
              <a:rPr lang="fr-FR" sz="800" dirty="0" err="1"/>
              <a:t>universal</a:t>
            </a:r>
            <a:r>
              <a:rPr lang="fr-FR" sz="800" dirty="0"/>
              <a:t> </a:t>
            </a:r>
            <a:r>
              <a:rPr lang="fr-FR" sz="800" dirty="0" err="1"/>
              <a:t>tool</a:t>
            </a:r>
            <a:r>
              <a:rPr lang="fr-FR" sz="800" dirty="0"/>
              <a:t> for </a:t>
            </a:r>
            <a:r>
              <a:rPr lang="fr-FR" sz="800" dirty="0" err="1"/>
              <a:t>retrieval</a:t>
            </a:r>
            <a:r>
              <a:rPr lang="fr-FR" sz="800" dirty="0"/>
              <a:t>, </a:t>
            </a:r>
            <a:r>
              <a:rPr lang="fr-FR" sz="800" dirty="0" err="1"/>
              <a:t>aggregation</a:t>
            </a:r>
            <a:r>
              <a:rPr lang="fr-FR" sz="800" dirty="0"/>
              <a:t> and open </a:t>
            </a:r>
            <a:r>
              <a:rPr lang="fr-FR" sz="800" dirty="0" err="1"/>
              <a:t>participatory</a:t>
            </a:r>
            <a:r>
              <a:rPr lang="fr-FR" sz="800" dirty="0"/>
              <a:t> qualification of </a:t>
            </a:r>
            <a:r>
              <a:rPr lang="fr-FR" sz="800" dirty="0" err="1"/>
              <a:t>its</a:t>
            </a:r>
            <a:r>
              <a:rPr lang="fr-FR" sz="800" dirty="0"/>
              <a:t> </a:t>
            </a:r>
            <a:r>
              <a:rPr lang="fr-FR" sz="800" dirty="0" err="1"/>
              <a:t>own</a:t>
            </a:r>
            <a:r>
              <a:rPr lang="fr-FR" sz="800" dirty="0"/>
              <a:t> positive opinion data (LIKE) </a:t>
            </a:r>
            <a:r>
              <a:rPr lang="fr-FR" sz="800" dirty="0" err="1"/>
              <a:t>from</a:t>
            </a:r>
            <a:r>
              <a:rPr lang="fr-FR" sz="800" dirty="0"/>
              <a:t> all </a:t>
            </a:r>
            <a:r>
              <a:rPr lang="fr-FR" sz="800" dirty="0" err="1"/>
              <a:t>platforms</a:t>
            </a:r>
            <a:r>
              <a:rPr lang="fr-FR" sz="800" dirty="0"/>
              <a:t> and sources, </a:t>
            </a:r>
            <a:r>
              <a:rPr lang="fr-FR" sz="800" dirty="0" err="1"/>
              <a:t>stakeholders</a:t>
            </a:r>
            <a:r>
              <a:rPr lang="fr-FR" sz="800" dirty="0"/>
              <a:t> (</a:t>
            </a:r>
            <a:r>
              <a:rPr lang="fr-FR" sz="800" dirty="0" err="1"/>
              <a:t>Patented</a:t>
            </a:r>
            <a:r>
              <a:rPr lang="fr-FR" sz="800" dirty="0"/>
              <a:t> </a:t>
            </a:r>
            <a:r>
              <a:rPr lang="fr-FR" sz="800" dirty="0" err="1"/>
              <a:t>Xvaluator</a:t>
            </a:r>
            <a:r>
              <a:rPr lang="fr-FR" sz="800" dirty="0"/>
              <a:t> Innovation) </a:t>
            </a:r>
            <a:r>
              <a:rPr lang="fr-FR" sz="800" dirty="0" err="1"/>
              <a:t>which</a:t>
            </a:r>
            <a:r>
              <a:rPr lang="fr-FR" sz="800" dirty="0"/>
              <a:t> </a:t>
            </a:r>
            <a:r>
              <a:rPr lang="fr-FR" sz="800" dirty="0" err="1"/>
              <a:t>allows</a:t>
            </a:r>
            <a:r>
              <a:rPr lang="fr-FR" sz="800" dirty="0"/>
              <a:t> </a:t>
            </a:r>
            <a:r>
              <a:rPr lang="fr-FR" sz="800" dirty="0" err="1"/>
              <a:t>everyone</a:t>
            </a:r>
            <a:r>
              <a:rPr lang="fr-FR" sz="800" dirty="0"/>
              <a:t> (</a:t>
            </a:r>
            <a:r>
              <a:rPr lang="fr-FR" sz="800" dirty="0" err="1"/>
              <a:t>individual</a:t>
            </a:r>
            <a:r>
              <a:rPr lang="fr-FR" sz="800" dirty="0"/>
              <a:t> or </a:t>
            </a:r>
            <a:r>
              <a:rPr lang="fr-FR" sz="800" dirty="0" err="1"/>
              <a:t>company</a:t>
            </a:r>
            <a:r>
              <a:rPr lang="fr-FR" sz="800" dirty="0"/>
              <a:t>) to </a:t>
            </a:r>
            <a:r>
              <a:rPr lang="fr-FR" sz="800" dirty="0" err="1"/>
              <a:t>build</a:t>
            </a:r>
            <a:r>
              <a:rPr lang="fr-FR" sz="800" dirty="0"/>
              <a:t> </a:t>
            </a:r>
            <a:r>
              <a:rPr lang="fr-FR" sz="800" dirty="0" err="1"/>
              <a:t>their</a:t>
            </a:r>
            <a:r>
              <a:rPr lang="fr-FR" sz="800" dirty="0"/>
              <a:t> EXPERTISE, </a:t>
            </a:r>
            <a:r>
              <a:rPr lang="fr-FR" sz="800" dirty="0" err="1"/>
              <a:t>their</a:t>
            </a:r>
            <a:r>
              <a:rPr lang="fr-FR" sz="800" dirty="0"/>
              <a:t> RELEVANCE as an INFLUENCER and </a:t>
            </a:r>
            <a:r>
              <a:rPr lang="fr-FR" sz="800" dirty="0" err="1"/>
              <a:t>their</a:t>
            </a:r>
            <a:r>
              <a:rPr lang="fr-FR" sz="800" dirty="0"/>
              <a:t> OPEN CV for </a:t>
            </a:r>
            <a:r>
              <a:rPr lang="fr-FR" sz="800" dirty="0" err="1"/>
              <a:t>individuals</a:t>
            </a:r>
            <a:r>
              <a:rPr lang="fr-FR" sz="800" dirty="0"/>
              <a:t> and </a:t>
            </a:r>
            <a:r>
              <a:rPr lang="fr-FR" sz="800" dirty="0" err="1"/>
              <a:t>influencers</a:t>
            </a:r>
            <a:r>
              <a:rPr lang="fr-FR" sz="800" dirty="0"/>
              <a:t> (or </a:t>
            </a:r>
            <a:r>
              <a:rPr lang="fr-FR" sz="800" dirty="0" err="1"/>
              <a:t>participatory</a:t>
            </a:r>
            <a:r>
              <a:rPr lang="fr-FR" sz="800" dirty="0"/>
              <a:t> CSR for </a:t>
            </a:r>
            <a:r>
              <a:rPr lang="fr-FR" sz="800" dirty="0" err="1"/>
              <a:t>companies</a:t>
            </a:r>
            <a:r>
              <a:rPr lang="fr-FR" sz="800" dirty="0"/>
              <a:t>)</a:t>
            </a:r>
            <a:endParaRPr lang="fr-FR" sz="800" b="1" dirty="0">
              <a:solidFill>
                <a:srgbClr val="0C428F"/>
              </a:solidFill>
              <a:latin typeface="Montserrat Medium" panose="00000600000000000000"/>
            </a:endParaRPr>
          </a:p>
        </p:txBody>
      </p:sp>
      <p:sp>
        <p:nvSpPr>
          <p:cNvPr id="3" name="ZoneTexte 7">
            <a:extLst>
              <a:ext uri="{FF2B5EF4-FFF2-40B4-BE49-F238E27FC236}">
                <a16:creationId xmlns:a16="http://schemas.microsoft.com/office/drawing/2014/main" id="{7462CE12-7AA6-6B46-B3C2-917ACECA0AD6}"/>
              </a:ext>
            </a:extLst>
          </p:cNvPr>
          <p:cNvSpPr txBox="1"/>
          <p:nvPr/>
        </p:nvSpPr>
        <p:spPr>
          <a:xfrm>
            <a:off x="548655" y="3677688"/>
            <a:ext cx="2385931" cy="2800767"/>
          </a:xfrm>
          <a:prstGeom prst="rect">
            <a:avLst/>
          </a:prstGeom>
          <a:noFill/>
        </p:spPr>
        <p:txBody>
          <a:bodyPr wrap="square" rtlCol="0">
            <a:spAutoFit/>
          </a:bodyPr>
          <a:lstStyle/>
          <a:p>
            <a:r>
              <a:rPr lang="fr-FR" sz="800" dirty="0" err="1"/>
              <a:t>XValuator</a:t>
            </a:r>
            <a:r>
              <a:rPr lang="fr-FR" sz="800" dirty="0"/>
              <a:t> </a:t>
            </a:r>
            <a:r>
              <a:rPr lang="fr-FR" sz="800" dirty="0" err="1"/>
              <a:t>is</a:t>
            </a:r>
            <a:r>
              <a:rPr lang="fr-FR" sz="800" dirty="0"/>
              <a:t> a </a:t>
            </a:r>
            <a:r>
              <a:rPr lang="fr-FR" sz="800" dirty="0" err="1"/>
              <a:t>tool</a:t>
            </a:r>
            <a:r>
              <a:rPr lang="fr-FR" sz="800" dirty="0"/>
              <a:t> </a:t>
            </a:r>
            <a:r>
              <a:rPr lang="fr-FR" sz="800" dirty="0" err="1"/>
              <a:t>that</a:t>
            </a:r>
            <a:r>
              <a:rPr lang="fr-FR" sz="800" dirty="0"/>
              <a:t> </a:t>
            </a:r>
            <a:r>
              <a:rPr lang="fr-FR" sz="800" dirty="0" err="1"/>
              <a:t>automatically</a:t>
            </a:r>
            <a:r>
              <a:rPr lang="fr-FR" sz="800" dirty="0"/>
              <a:t> </a:t>
            </a:r>
            <a:r>
              <a:rPr lang="fr-FR" sz="800" dirty="0" err="1"/>
              <a:t>detects</a:t>
            </a:r>
            <a:r>
              <a:rPr lang="fr-FR" sz="800" dirty="0"/>
              <a:t> and </a:t>
            </a:r>
            <a:r>
              <a:rPr lang="fr-FR" sz="800" dirty="0" err="1"/>
              <a:t>integrate</a:t>
            </a:r>
            <a:r>
              <a:rPr lang="fr-FR" sz="800" dirty="0"/>
              <a:t> (</a:t>
            </a:r>
            <a:r>
              <a:rPr lang="fr-FR" sz="800" dirty="0" err="1"/>
              <a:t>thanks</a:t>
            </a:r>
            <a:r>
              <a:rPr lang="fr-FR" sz="800" dirty="0"/>
              <a:t> to a mandate and RGPD) all the </a:t>
            </a:r>
            <a:r>
              <a:rPr lang="fr-FR" sz="800" dirty="0" err="1"/>
              <a:t>diversity</a:t>
            </a:r>
            <a:r>
              <a:rPr lang="fr-FR" sz="800" dirty="0"/>
              <a:t> of the positive opinions of a </a:t>
            </a:r>
            <a:r>
              <a:rPr lang="fr-FR" sz="800" dirty="0" err="1"/>
              <a:t>community</a:t>
            </a:r>
            <a:r>
              <a:rPr lang="fr-FR" sz="800" dirty="0"/>
              <a:t> in relation to a publication on digital </a:t>
            </a:r>
            <a:r>
              <a:rPr lang="fr-FR" sz="800" dirty="0" err="1"/>
              <a:t>channels</a:t>
            </a:r>
            <a:r>
              <a:rPr lang="fr-FR" sz="800" dirty="0"/>
              <a:t> </a:t>
            </a:r>
          </a:p>
          <a:p>
            <a:endParaRPr lang="fr-FR" sz="800" dirty="0"/>
          </a:p>
          <a:p>
            <a:r>
              <a:rPr lang="fr-FR" sz="800" dirty="0" err="1"/>
              <a:t>XValuator</a:t>
            </a:r>
            <a:r>
              <a:rPr lang="fr-FR" sz="800" dirty="0"/>
              <a:t> </a:t>
            </a:r>
            <a:r>
              <a:rPr lang="fr-FR" sz="800" dirty="0" err="1"/>
              <a:t>automatically</a:t>
            </a:r>
            <a:r>
              <a:rPr lang="fr-FR" sz="800" dirty="0"/>
              <a:t> </a:t>
            </a:r>
            <a:r>
              <a:rPr lang="fr-FR" sz="800" dirty="0" err="1"/>
              <a:t>reads</a:t>
            </a:r>
            <a:r>
              <a:rPr lang="fr-FR" sz="800" dirty="0"/>
              <a:t> and </a:t>
            </a:r>
            <a:r>
              <a:rPr lang="fr-FR" sz="800" dirty="0" err="1"/>
              <a:t>analyzes</a:t>
            </a:r>
            <a:r>
              <a:rPr lang="fr-FR" sz="800" dirty="0"/>
              <a:t> the </a:t>
            </a:r>
            <a:r>
              <a:rPr lang="fr-FR" sz="800" dirty="0" err="1"/>
              <a:t>reactions</a:t>
            </a:r>
            <a:r>
              <a:rPr lang="fr-FR" sz="800" dirty="0"/>
              <a:t> of the audience, </a:t>
            </a:r>
            <a:r>
              <a:rPr lang="fr-FR" sz="800" dirty="0" err="1"/>
              <a:t>evaluates</a:t>
            </a:r>
            <a:r>
              <a:rPr lang="fr-FR" sz="800" dirty="0"/>
              <a:t> </a:t>
            </a:r>
            <a:r>
              <a:rPr lang="fr-FR" sz="800" dirty="0" err="1"/>
              <a:t>their</a:t>
            </a:r>
            <a:r>
              <a:rPr lang="fr-FR" sz="800" dirty="0"/>
              <a:t> relevance </a:t>
            </a:r>
            <a:r>
              <a:rPr lang="fr-FR" sz="800" dirty="0" err="1"/>
              <a:t>thanks</a:t>
            </a:r>
            <a:r>
              <a:rPr lang="fr-FR" sz="800" dirty="0"/>
              <a:t> to a </a:t>
            </a:r>
            <a:r>
              <a:rPr lang="fr-FR" sz="800" dirty="0" err="1"/>
              <a:t>highly</a:t>
            </a:r>
            <a:r>
              <a:rPr lang="fr-FR" sz="800" dirty="0"/>
              <a:t> </a:t>
            </a:r>
            <a:r>
              <a:rPr lang="fr-FR" sz="800" dirty="0" err="1"/>
              <a:t>democratic</a:t>
            </a:r>
            <a:r>
              <a:rPr lang="fr-FR" sz="800" dirty="0"/>
              <a:t> and collaborative </a:t>
            </a:r>
            <a:r>
              <a:rPr lang="fr-FR" sz="800" dirty="0" err="1"/>
              <a:t>process</a:t>
            </a:r>
            <a:r>
              <a:rPr lang="fr-FR" sz="800" dirty="0"/>
              <a:t> (</a:t>
            </a:r>
            <a:r>
              <a:rPr lang="fr-FR" sz="800" dirty="0" err="1"/>
              <a:t>patented</a:t>
            </a:r>
            <a:r>
              <a:rPr lang="fr-FR" sz="800" dirty="0"/>
              <a:t>) and </a:t>
            </a:r>
            <a:r>
              <a:rPr lang="fr-FR" sz="800" dirty="0" err="1"/>
              <a:t>aggregates</a:t>
            </a:r>
            <a:r>
              <a:rPr lang="fr-FR" sz="800" dirty="0"/>
              <a:t>, </a:t>
            </a:r>
            <a:r>
              <a:rPr lang="fr-FR" sz="800" dirty="0" err="1"/>
              <a:t>according</a:t>
            </a:r>
            <a:r>
              <a:rPr lang="fr-FR" sz="800" dirty="0"/>
              <a:t> to </a:t>
            </a:r>
            <a:r>
              <a:rPr lang="fr-FR" sz="800" dirty="0" err="1"/>
              <a:t>criteria</a:t>
            </a:r>
            <a:r>
              <a:rPr lang="fr-FR" sz="800" dirty="0"/>
              <a:t> </a:t>
            </a:r>
            <a:r>
              <a:rPr lang="fr-FR" sz="800" dirty="0" err="1"/>
              <a:t>customizable</a:t>
            </a:r>
            <a:r>
              <a:rPr lang="fr-FR" sz="800" dirty="0"/>
              <a:t> by </a:t>
            </a:r>
            <a:r>
              <a:rPr lang="fr-FR" sz="800" dirty="0" err="1"/>
              <a:t>each</a:t>
            </a:r>
            <a:r>
              <a:rPr lang="fr-FR" sz="800" dirty="0"/>
              <a:t> </a:t>
            </a:r>
            <a:r>
              <a:rPr lang="fr-FR" sz="800" dirty="0" err="1"/>
              <a:t>voluntary</a:t>
            </a:r>
            <a:r>
              <a:rPr lang="fr-FR" sz="800" dirty="0"/>
              <a:t> user, the </a:t>
            </a:r>
            <a:r>
              <a:rPr lang="fr-FR" sz="800" dirty="0" err="1"/>
              <a:t>results</a:t>
            </a:r>
            <a:r>
              <a:rPr lang="fr-FR" sz="800" dirty="0"/>
              <a:t> </a:t>
            </a:r>
            <a:r>
              <a:rPr lang="fr-FR" sz="800" dirty="0" err="1"/>
              <a:t>obtained</a:t>
            </a:r>
            <a:r>
              <a:rPr lang="fr-FR" sz="800" dirty="0"/>
              <a:t> in a single </a:t>
            </a:r>
            <a:r>
              <a:rPr lang="fr-FR" sz="800" dirty="0" err="1"/>
              <a:t>space</a:t>
            </a:r>
            <a:r>
              <a:rPr lang="fr-FR" sz="800" dirty="0"/>
              <a:t> (</a:t>
            </a:r>
            <a:r>
              <a:rPr lang="fr-FR" sz="800" dirty="0" err="1"/>
              <a:t>Xvaluator</a:t>
            </a:r>
            <a:r>
              <a:rPr lang="fr-FR" sz="800" dirty="0"/>
              <a:t>) for </a:t>
            </a:r>
            <a:r>
              <a:rPr lang="fr-FR" sz="800" dirty="0" err="1"/>
              <a:t>individual</a:t>
            </a:r>
            <a:r>
              <a:rPr lang="fr-FR" sz="800" dirty="0"/>
              <a:t> expertise (Open CV), </a:t>
            </a:r>
            <a:r>
              <a:rPr lang="fr-FR" sz="800" dirty="0" err="1"/>
              <a:t>companies</a:t>
            </a:r>
            <a:r>
              <a:rPr lang="fr-FR" sz="800" dirty="0"/>
              <a:t> (Open RSE, Digital </a:t>
            </a:r>
            <a:r>
              <a:rPr lang="fr-FR" sz="800" dirty="0" err="1"/>
              <a:t>reputation</a:t>
            </a:r>
            <a:r>
              <a:rPr lang="fr-FR" sz="800" dirty="0"/>
              <a:t>), marketing </a:t>
            </a:r>
            <a:r>
              <a:rPr lang="fr-FR" sz="800" dirty="0" err="1"/>
              <a:t>agencies</a:t>
            </a:r>
            <a:r>
              <a:rPr lang="fr-FR" sz="800" dirty="0"/>
              <a:t> and institutions, </a:t>
            </a:r>
          </a:p>
          <a:p>
            <a:r>
              <a:rPr lang="fr-FR" sz="800" dirty="0" err="1"/>
              <a:t>XValuator</a:t>
            </a:r>
            <a:r>
              <a:rPr lang="fr-FR" sz="800" dirty="0"/>
              <a:t> </a:t>
            </a:r>
            <a:r>
              <a:rPr lang="fr-FR" sz="800" dirty="0" err="1"/>
              <a:t>is</a:t>
            </a:r>
            <a:r>
              <a:rPr lang="fr-FR" sz="800" dirty="0"/>
              <a:t> </a:t>
            </a:r>
            <a:r>
              <a:rPr lang="fr-FR" sz="800" dirty="0" err="1"/>
              <a:t>therefore</a:t>
            </a:r>
            <a:r>
              <a:rPr lang="fr-FR" sz="800" dirty="0"/>
              <a:t> the first </a:t>
            </a:r>
            <a:r>
              <a:rPr lang="fr-FR" sz="800" dirty="0" err="1"/>
              <a:t>universal</a:t>
            </a:r>
            <a:r>
              <a:rPr lang="fr-FR" sz="800" dirty="0"/>
              <a:t> </a:t>
            </a:r>
            <a:r>
              <a:rPr lang="fr-FR" sz="800" dirty="0" err="1"/>
              <a:t>aggregator</a:t>
            </a:r>
            <a:r>
              <a:rPr lang="fr-FR" sz="800" dirty="0"/>
              <a:t> </a:t>
            </a:r>
            <a:r>
              <a:rPr lang="fr-FR" sz="800" dirty="0" err="1"/>
              <a:t>tool</a:t>
            </a:r>
            <a:r>
              <a:rPr lang="fr-FR" sz="800" dirty="0"/>
              <a:t> </a:t>
            </a:r>
            <a:r>
              <a:rPr lang="fr-FR" sz="800" dirty="0" err="1"/>
              <a:t>allowing</a:t>
            </a:r>
            <a:r>
              <a:rPr lang="fr-FR" sz="800" dirty="0"/>
              <a:t> the </a:t>
            </a:r>
            <a:r>
              <a:rPr lang="fr-FR" sz="800" dirty="0" err="1"/>
              <a:t>democratisation</a:t>
            </a:r>
            <a:r>
              <a:rPr lang="fr-FR" sz="800" dirty="0"/>
              <a:t> of pertinent collaborative OPEN promotion by </a:t>
            </a:r>
            <a:r>
              <a:rPr lang="fr-FR" sz="800" dirty="0" err="1"/>
              <a:t>offering</a:t>
            </a:r>
            <a:r>
              <a:rPr lang="fr-FR" sz="800" dirty="0"/>
              <a:t> the </a:t>
            </a:r>
            <a:r>
              <a:rPr lang="fr-FR" sz="800" dirty="0" err="1"/>
              <a:t>opportunity</a:t>
            </a:r>
            <a:r>
              <a:rPr lang="fr-FR" sz="800" dirty="0"/>
              <a:t> to </a:t>
            </a:r>
            <a:r>
              <a:rPr lang="fr-FR" sz="800" dirty="0" err="1"/>
              <a:t>everyone</a:t>
            </a:r>
            <a:r>
              <a:rPr lang="fr-FR" sz="800" dirty="0"/>
              <a:t> (</a:t>
            </a:r>
            <a:r>
              <a:rPr lang="fr-FR" sz="800" dirty="0" err="1"/>
              <a:t>without</a:t>
            </a:r>
            <a:r>
              <a:rPr lang="fr-FR" sz="800" dirty="0"/>
              <a:t> discriminations) to carry out multi-source, multi-</a:t>
            </a:r>
            <a:r>
              <a:rPr lang="fr-FR" sz="800" dirty="0" err="1"/>
              <a:t>criteria</a:t>
            </a:r>
            <a:r>
              <a:rPr lang="fr-FR" sz="800" dirty="0"/>
              <a:t> and multi-</a:t>
            </a:r>
            <a:r>
              <a:rPr lang="fr-FR" sz="800" dirty="0" err="1"/>
              <a:t>stakeholder</a:t>
            </a:r>
            <a:r>
              <a:rPr lang="fr-FR" sz="800" dirty="0"/>
              <a:t> POSITIVE opinion </a:t>
            </a:r>
            <a:r>
              <a:rPr lang="fr-FR" sz="800" dirty="0" err="1"/>
              <a:t>studies</a:t>
            </a:r>
            <a:r>
              <a:rPr lang="fr-FR" sz="800" dirty="0"/>
              <a:t> in real time, in </a:t>
            </a:r>
            <a:r>
              <a:rPr lang="fr-FR" sz="800" dirty="0" err="1"/>
              <a:t>order</a:t>
            </a:r>
            <a:r>
              <a:rPr lang="fr-FR" sz="800" dirty="0"/>
              <a:t> to </a:t>
            </a:r>
            <a:r>
              <a:rPr lang="fr-FR" sz="800" dirty="0" err="1"/>
              <a:t>optimize</a:t>
            </a:r>
            <a:r>
              <a:rPr lang="fr-FR" sz="800" dirty="0"/>
              <a:t> the actions </a:t>
            </a:r>
            <a:r>
              <a:rPr lang="fr-FR" sz="800" dirty="0" err="1"/>
              <a:t>carried</a:t>
            </a:r>
            <a:r>
              <a:rPr lang="fr-FR" sz="800" dirty="0"/>
              <a:t> out </a:t>
            </a:r>
            <a:r>
              <a:rPr lang="fr-FR" sz="800" dirty="0" err="1"/>
              <a:t>thanks</a:t>
            </a:r>
            <a:r>
              <a:rPr lang="fr-FR" sz="800" dirty="0"/>
              <a:t> to efficient concertations solutions identification .</a:t>
            </a:r>
            <a:endParaRPr lang="fr-FR" sz="800" dirty="0">
              <a:solidFill>
                <a:srgbClr val="0C428F"/>
              </a:solidFill>
              <a:latin typeface="Avenir Next LT Pro" panose="020B0504020202020204" pitchFamily="34" charset="0"/>
            </a:endParaRPr>
          </a:p>
        </p:txBody>
      </p:sp>
      <p:pic>
        <p:nvPicPr>
          <p:cNvPr id="4" name="Picture 10">
            <a:extLst>
              <a:ext uri="{FF2B5EF4-FFF2-40B4-BE49-F238E27FC236}">
                <a16:creationId xmlns:a16="http://schemas.microsoft.com/office/drawing/2014/main" id="{11DF477F-6C23-1E46-8FC6-C3501ECA3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67" y="641726"/>
            <a:ext cx="1765077" cy="5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 name="ZoneTexte 7">
            <a:extLst>
              <a:ext uri="{FF2B5EF4-FFF2-40B4-BE49-F238E27FC236}">
                <a16:creationId xmlns:a16="http://schemas.microsoft.com/office/drawing/2014/main" id="{8CD2DF58-46E2-DD4F-BB98-AD62D7E16083}"/>
              </a:ext>
            </a:extLst>
          </p:cNvPr>
          <p:cNvSpPr txBox="1"/>
          <p:nvPr/>
        </p:nvSpPr>
        <p:spPr>
          <a:xfrm>
            <a:off x="1568094" y="337668"/>
            <a:ext cx="6136268" cy="304058"/>
          </a:xfrm>
          <a:prstGeom prst="rect">
            <a:avLst/>
          </a:prstGeom>
          <a:noFill/>
        </p:spPr>
        <p:txBody>
          <a:bodyPr wrap="square" rtlCol="0">
            <a:spAutoFit/>
          </a:bodyPr>
          <a:lstStyle/>
          <a:p>
            <a:pPr>
              <a:lnSpc>
                <a:spcPct val="200000"/>
              </a:lnSpc>
            </a:pPr>
            <a:r>
              <a:rPr lang="fr-FR" sz="800" dirty="0"/>
              <a:t>Participative and Democratic Creator of Trust, Relevance, Expertise, Concertation, </a:t>
            </a:r>
            <a:r>
              <a:rPr lang="fr-FR" sz="800" dirty="0" err="1"/>
              <a:t>Conflict</a:t>
            </a:r>
            <a:r>
              <a:rPr lang="fr-FR" sz="800" dirty="0"/>
              <a:t> </a:t>
            </a:r>
            <a:r>
              <a:rPr lang="fr-FR" sz="800" dirty="0" err="1"/>
              <a:t>Resolution</a:t>
            </a:r>
            <a:r>
              <a:rPr lang="fr-FR" sz="800" dirty="0"/>
              <a:t>, </a:t>
            </a:r>
            <a:r>
              <a:rPr lang="fr-FR" sz="800" dirty="0" err="1"/>
              <a:t>Decision</a:t>
            </a:r>
            <a:r>
              <a:rPr lang="fr-FR" sz="800" dirty="0"/>
              <a:t> maker</a:t>
            </a:r>
            <a:endParaRPr lang="fr-FR" sz="800" b="1" dirty="0">
              <a:solidFill>
                <a:srgbClr val="0C428F"/>
              </a:solidFill>
              <a:latin typeface="Montserrat Medium" panose="00000600000000000000"/>
            </a:endParaRPr>
          </a:p>
        </p:txBody>
      </p:sp>
      <p:sp>
        <p:nvSpPr>
          <p:cNvPr id="6" name="ZoneTexte 7">
            <a:extLst>
              <a:ext uri="{FF2B5EF4-FFF2-40B4-BE49-F238E27FC236}">
                <a16:creationId xmlns:a16="http://schemas.microsoft.com/office/drawing/2014/main" id="{F2018581-D553-5C4A-898C-F6B86DC82111}"/>
              </a:ext>
            </a:extLst>
          </p:cNvPr>
          <p:cNvSpPr txBox="1"/>
          <p:nvPr/>
        </p:nvSpPr>
        <p:spPr>
          <a:xfrm>
            <a:off x="9906000" y="489697"/>
            <a:ext cx="1889744" cy="3293209"/>
          </a:xfrm>
          <a:prstGeom prst="rect">
            <a:avLst/>
          </a:prstGeom>
          <a:noFill/>
        </p:spPr>
        <p:txBody>
          <a:bodyPr wrap="square" rtlCol="0">
            <a:spAutoFit/>
          </a:bodyPr>
          <a:lstStyle/>
          <a:p>
            <a:pPr algn="r"/>
            <a:r>
              <a:rPr lang="fr-FR" sz="800" b="1" dirty="0"/>
              <a:t>DIGITALIZATION + DEMOCRATIZATION + </a:t>
            </a:r>
          </a:p>
          <a:p>
            <a:pPr algn="r"/>
            <a:r>
              <a:rPr lang="fr-FR" sz="800" b="1" dirty="0"/>
              <a:t>SECURING </a:t>
            </a:r>
          </a:p>
          <a:p>
            <a:pPr algn="r"/>
            <a:r>
              <a:rPr lang="fr-FR" sz="800" dirty="0" err="1"/>
              <a:t>strategies</a:t>
            </a:r>
            <a:r>
              <a:rPr lang="fr-FR" sz="800" dirty="0"/>
              <a:t> and </a:t>
            </a:r>
            <a:r>
              <a:rPr lang="fr-FR" sz="800" dirty="0" err="1"/>
              <a:t>tools</a:t>
            </a:r>
            <a:r>
              <a:rPr lang="fr-FR" sz="800" dirty="0"/>
              <a:t> for: </a:t>
            </a:r>
          </a:p>
          <a:p>
            <a:pPr algn="r"/>
            <a:endParaRPr lang="fr-FR" sz="800" dirty="0"/>
          </a:p>
          <a:p>
            <a:pPr marL="342900" indent="-342900" algn="r">
              <a:buFontTx/>
              <a:buChar char="-"/>
            </a:pPr>
            <a:r>
              <a:rPr lang="fr-FR" sz="800" dirty="0"/>
              <a:t>RECRUITMENT AND HR MANAGEMENT </a:t>
            </a:r>
          </a:p>
          <a:p>
            <a:pPr marL="342900" indent="-342900" algn="r">
              <a:buFontTx/>
              <a:buChar char="-"/>
            </a:pPr>
            <a:endParaRPr lang="fr-FR" sz="800" dirty="0"/>
          </a:p>
          <a:p>
            <a:pPr marL="342900" indent="-342900" algn="r">
              <a:buFontTx/>
              <a:buChar char="-"/>
            </a:pPr>
            <a:r>
              <a:rPr lang="fr-FR" sz="800" dirty="0"/>
              <a:t>- </a:t>
            </a:r>
            <a:r>
              <a:rPr lang="fr-FR" sz="800" dirty="0" err="1"/>
              <a:t>Participatory</a:t>
            </a:r>
            <a:r>
              <a:rPr lang="fr-FR" sz="800" dirty="0"/>
              <a:t> PROMOTION AND SELECTION of EXPERTISE (</a:t>
            </a:r>
            <a:r>
              <a:rPr lang="fr-FR" sz="800" dirty="0" err="1"/>
              <a:t>through</a:t>
            </a:r>
            <a:r>
              <a:rPr lang="fr-FR" sz="800" dirty="0"/>
              <a:t> </a:t>
            </a:r>
            <a:r>
              <a:rPr lang="fr-FR" sz="800" dirty="0" err="1"/>
              <a:t>democratic</a:t>
            </a:r>
            <a:r>
              <a:rPr lang="fr-FR" sz="800" dirty="0"/>
              <a:t> </a:t>
            </a:r>
            <a:r>
              <a:rPr lang="fr-FR" sz="800" dirty="0" err="1"/>
              <a:t>participatory</a:t>
            </a:r>
            <a:r>
              <a:rPr lang="fr-FR" sz="800" dirty="0"/>
              <a:t> </a:t>
            </a:r>
            <a:r>
              <a:rPr lang="fr-FR" sz="800" dirty="0" err="1"/>
              <a:t>aggregation</a:t>
            </a:r>
            <a:r>
              <a:rPr lang="fr-FR" sz="800" dirty="0"/>
              <a:t> and qualification of REAL EXPERIENCES </a:t>
            </a:r>
            <a:r>
              <a:rPr lang="fr-FR" sz="800" dirty="0" err="1"/>
              <a:t>employees</a:t>
            </a:r>
            <a:r>
              <a:rPr lang="fr-FR" sz="800" dirty="0"/>
              <a:t>, </a:t>
            </a:r>
            <a:r>
              <a:rPr lang="fr-FR" sz="800" dirty="0" err="1"/>
              <a:t>consumers</a:t>
            </a:r>
            <a:r>
              <a:rPr lang="fr-FR" sz="800" dirty="0"/>
              <a:t> and </a:t>
            </a:r>
            <a:r>
              <a:rPr lang="fr-FR" sz="800" dirty="0" err="1"/>
              <a:t>stakeholders</a:t>
            </a:r>
            <a:r>
              <a:rPr lang="fr-FR" sz="800" dirty="0"/>
              <a:t>) </a:t>
            </a:r>
          </a:p>
          <a:p>
            <a:pPr marL="342900" indent="-342900" algn="r">
              <a:buFontTx/>
              <a:buChar char="-"/>
            </a:pPr>
            <a:endParaRPr lang="fr-FR" sz="800" dirty="0"/>
          </a:p>
          <a:p>
            <a:pPr marL="342900" indent="-342900" algn="r">
              <a:buFontTx/>
              <a:buChar char="-"/>
            </a:pPr>
            <a:r>
              <a:rPr lang="fr-FR" sz="800" dirty="0"/>
              <a:t>- CONSULTATIONS and DECISION-MAKING by HIGHLY DEMOCRATIC AND EFFECTIVE </a:t>
            </a:r>
            <a:r>
              <a:rPr lang="fr-FR" sz="800" dirty="0" err="1"/>
              <a:t>weighting</a:t>
            </a:r>
            <a:endParaRPr lang="fr-FR" sz="800" dirty="0"/>
          </a:p>
          <a:p>
            <a:pPr marL="342900" indent="-342900" algn="r">
              <a:buFontTx/>
              <a:buChar char="-"/>
            </a:pPr>
            <a:endParaRPr lang="fr-FR" sz="800" dirty="0"/>
          </a:p>
          <a:p>
            <a:pPr marL="342900" indent="-342900" algn="r">
              <a:buFontTx/>
              <a:buChar char="-"/>
            </a:pPr>
            <a:r>
              <a:rPr lang="fr-FR" sz="800" dirty="0"/>
              <a:t>-RECOVERY by </a:t>
            </a:r>
            <a:r>
              <a:rPr lang="fr-FR" sz="800" dirty="0" err="1"/>
              <a:t>each</a:t>
            </a:r>
            <a:r>
              <a:rPr lang="fr-FR" sz="800" dirty="0"/>
              <a:t> of </a:t>
            </a:r>
            <a:r>
              <a:rPr lang="fr-FR" sz="800" dirty="0" err="1"/>
              <a:t>their</a:t>
            </a:r>
            <a:r>
              <a:rPr lang="fr-FR" sz="800" dirty="0"/>
              <a:t> OWN POSITIVE OPINION DATA </a:t>
            </a:r>
            <a:r>
              <a:rPr lang="fr-FR" sz="800" dirty="0" err="1"/>
              <a:t>from</a:t>
            </a:r>
            <a:r>
              <a:rPr lang="fr-FR" sz="800" dirty="0"/>
              <a:t> GAFA </a:t>
            </a:r>
            <a:r>
              <a:rPr lang="fr-FR" sz="800" dirty="0" err="1"/>
              <a:t>platforms</a:t>
            </a:r>
            <a:r>
              <a:rPr lang="fr-FR" sz="800" dirty="0"/>
              <a:t> (</a:t>
            </a:r>
            <a:r>
              <a:rPr lang="fr-FR" sz="800" dirty="0" err="1"/>
              <a:t>thanks</a:t>
            </a:r>
            <a:r>
              <a:rPr lang="fr-FR" sz="800" dirty="0"/>
              <a:t> to RGPD and </a:t>
            </a:r>
            <a:r>
              <a:rPr lang="fr-FR" sz="800" dirty="0" err="1"/>
              <a:t>madat</a:t>
            </a:r>
            <a:r>
              <a:rPr lang="fr-FR" sz="800" dirty="0"/>
              <a:t> </a:t>
            </a:r>
            <a:r>
              <a:rPr lang="fr-FR" sz="800" dirty="0" err="1"/>
              <a:t>Xvaluator</a:t>
            </a:r>
            <a:r>
              <a:rPr lang="fr-FR" sz="800" dirty="0"/>
              <a:t>) </a:t>
            </a:r>
            <a:r>
              <a:rPr lang="fr-FR" sz="800" dirty="0" err="1"/>
              <a:t>which</a:t>
            </a:r>
            <a:r>
              <a:rPr lang="fr-FR" sz="800" dirty="0"/>
              <a:t> </a:t>
            </a:r>
            <a:r>
              <a:rPr lang="fr-FR" sz="800" dirty="0" err="1"/>
              <a:t>today</a:t>
            </a:r>
            <a:r>
              <a:rPr lang="fr-FR" sz="800" dirty="0"/>
              <a:t> are </a:t>
            </a:r>
            <a:r>
              <a:rPr lang="fr-FR" sz="800" dirty="0" err="1"/>
              <a:t>used</a:t>
            </a:r>
            <a:r>
              <a:rPr lang="fr-FR" sz="800" dirty="0"/>
              <a:t> and </a:t>
            </a:r>
            <a:r>
              <a:rPr lang="fr-FR" sz="800" dirty="0" err="1"/>
              <a:t>imprisoned</a:t>
            </a:r>
            <a:r>
              <a:rPr lang="fr-FR" sz="800" dirty="0"/>
              <a:t> by GAFA </a:t>
            </a:r>
            <a:r>
              <a:rPr lang="fr-FR" sz="800" dirty="0" err="1"/>
              <a:t>platforms</a:t>
            </a:r>
            <a:endParaRPr lang="fr-FR" sz="800" dirty="0">
              <a:solidFill>
                <a:srgbClr val="0C428F"/>
              </a:solidFill>
              <a:latin typeface="Avenir Next LT Pro" panose="020B0504020202020204" pitchFamily="34" charset="0"/>
            </a:endParaRPr>
          </a:p>
        </p:txBody>
      </p:sp>
      <p:sp>
        <p:nvSpPr>
          <p:cNvPr id="7" name="ZoneTexte 3">
            <a:extLst>
              <a:ext uri="{FF2B5EF4-FFF2-40B4-BE49-F238E27FC236}">
                <a16:creationId xmlns:a16="http://schemas.microsoft.com/office/drawing/2014/main" id="{5718B893-E120-F343-8EF6-591E894D9BD4}"/>
              </a:ext>
            </a:extLst>
          </p:cNvPr>
          <p:cNvSpPr txBox="1"/>
          <p:nvPr/>
        </p:nvSpPr>
        <p:spPr>
          <a:xfrm>
            <a:off x="20707" y="6554657"/>
            <a:ext cx="12150587" cy="215444"/>
          </a:xfrm>
          <a:prstGeom prst="rect">
            <a:avLst/>
          </a:prstGeom>
          <a:noFill/>
        </p:spPr>
        <p:txBody>
          <a:bodyPr wrap="square" rtlCol="0">
            <a:spAutoFit/>
          </a:bodyPr>
          <a:lstStyle/>
          <a:p>
            <a:pPr algn="ctr"/>
            <a:r>
              <a:rPr lang="fr-FR" sz="800" i="1" dirty="0" err="1">
                <a:solidFill>
                  <a:schemeClr val="bg1">
                    <a:lumMod val="50000"/>
                  </a:schemeClr>
                </a:solidFill>
                <a:latin typeface="Montserrat Medium" panose="00000600000000000000"/>
              </a:rPr>
              <a:t>XValuator</a:t>
            </a:r>
            <a:r>
              <a:rPr lang="fr-FR" sz="800" i="1" dirty="0">
                <a:solidFill>
                  <a:schemeClr val="bg1">
                    <a:lumMod val="50000"/>
                  </a:schemeClr>
                </a:solidFill>
                <a:latin typeface="Montserrat Medium" panose="00000600000000000000"/>
              </a:rPr>
              <a:t>, société par actions simplifiée au capital de 10 400 €, 815 057 310 RCS de NANTERRE, 3 cours saint Vincent, 92 130, </a:t>
            </a:r>
            <a:r>
              <a:rPr lang="fr-FR" sz="800" i="1" dirty="0" err="1">
                <a:solidFill>
                  <a:schemeClr val="bg1">
                    <a:lumMod val="50000"/>
                  </a:schemeClr>
                </a:solidFill>
                <a:latin typeface="Montserrat Medium" panose="00000600000000000000"/>
              </a:rPr>
              <a:t>Issy-les-moulineaux</a:t>
            </a:r>
            <a:r>
              <a:rPr lang="fr-FR" sz="800" i="1" dirty="0">
                <a:solidFill>
                  <a:schemeClr val="bg1">
                    <a:lumMod val="50000"/>
                  </a:schemeClr>
                </a:solidFill>
                <a:latin typeface="Montserrat Medium" panose="00000600000000000000"/>
              </a:rPr>
              <a:t> </a:t>
            </a:r>
          </a:p>
        </p:txBody>
      </p:sp>
      <p:pic>
        <p:nvPicPr>
          <p:cNvPr id="8" name="Picture 7">
            <a:extLst>
              <a:ext uri="{FF2B5EF4-FFF2-40B4-BE49-F238E27FC236}">
                <a16:creationId xmlns:a16="http://schemas.microsoft.com/office/drawing/2014/main" id="{F63D6865-583E-1449-A2D8-114089C599FB}"/>
              </a:ext>
            </a:extLst>
          </p:cNvPr>
          <p:cNvPicPr>
            <a:picLocks noChangeAspect="1"/>
          </p:cNvPicPr>
          <p:nvPr/>
        </p:nvPicPr>
        <p:blipFill>
          <a:blip r:embed="rId3"/>
          <a:stretch>
            <a:fillRect/>
          </a:stretch>
        </p:blipFill>
        <p:spPr>
          <a:xfrm>
            <a:off x="3875650" y="4260685"/>
            <a:ext cx="5445000" cy="1959204"/>
          </a:xfrm>
          <a:prstGeom prst="rect">
            <a:avLst/>
          </a:prstGeom>
        </p:spPr>
      </p:pic>
      <p:pic>
        <p:nvPicPr>
          <p:cNvPr id="9" name="Picture 8">
            <a:extLst>
              <a:ext uri="{FF2B5EF4-FFF2-40B4-BE49-F238E27FC236}">
                <a16:creationId xmlns:a16="http://schemas.microsoft.com/office/drawing/2014/main" id="{40EBB1E0-924B-B545-9972-7B0FF35E7119}"/>
              </a:ext>
            </a:extLst>
          </p:cNvPr>
          <p:cNvPicPr>
            <a:picLocks noChangeAspect="1"/>
          </p:cNvPicPr>
          <p:nvPr/>
        </p:nvPicPr>
        <p:blipFill>
          <a:blip r:embed="rId4"/>
          <a:stretch>
            <a:fillRect/>
          </a:stretch>
        </p:blipFill>
        <p:spPr>
          <a:xfrm>
            <a:off x="3875650" y="1198437"/>
            <a:ext cx="5189973" cy="2009782"/>
          </a:xfrm>
          <a:prstGeom prst="rect">
            <a:avLst/>
          </a:prstGeom>
        </p:spPr>
      </p:pic>
      <p:sp>
        <p:nvSpPr>
          <p:cNvPr id="10" name="TextBox 9">
            <a:extLst>
              <a:ext uri="{FF2B5EF4-FFF2-40B4-BE49-F238E27FC236}">
                <a16:creationId xmlns:a16="http://schemas.microsoft.com/office/drawing/2014/main" id="{A7243A92-8118-B442-8E13-A55491FB00AA}"/>
              </a:ext>
            </a:extLst>
          </p:cNvPr>
          <p:cNvSpPr txBox="1"/>
          <p:nvPr/>
        </p:nvSpPr>
        <p:spPr>
          <a:xfrm>
            <a:off x="3815468" y="815645"/>
            <a:ext cx="5250155" cy="246221"/>
          </a:xfrm>
          <a:prstGeom prst="rect">
            <a:avLst/>
          </a:prstGeom>
          <a:noFill/>
        </p:spPr>
        <p:txBody>
          <a:bodyPr wrap="none" rtlCol="0">
            <a:spAutoFit/>
          </a:bodyPr>
          <a:lstStyle/>
          <a:p>
            <a:r>
              <a:rPr lang="en-GB" sz="1000" dirty="0" err="1"/>
              <a:t>Xvaluaotor</a:t>
            </a:r>
            <a:r>
              <a:rPr lang="en-GB" sz="1000" dirty="0"/>
              <a:t> </a:t>
            </a:r>
            <a:r>
              <a:rPr lang="en-GB" sz="1000" dirty="0" err="1"/>
              <a:t>Bto</a:t>
            </a:r>
            <a:r>
              <a:rPr lang="en-GB" sz="1000" dirty="0"/>
              <a:t> B Deep-Tech Disruptive innovation (technological, social </a:t>
            </a:r>
            <a:r>
              <a:rPr lang="en-GB" sz="1000" dirty="0" err="1"/>
              <a:t>ans</a:t>
            </a:r>
            <a:r>
              <a:rPr lang="en-GB" sz="1000" dirty="0"/>
              <a:t> societal innovation)   </a:t>
            </a:r>
          </a:p>
        </p:txBody>
      </p:sp>
      <p:sp>
        <p:nvSpPr>
          <p:cNvPr id="11" name="TextBox 10">
            <a:extLst>
              <a:ext uri="{FF2B5EF4-FFF2-40B4-BE49-F238E27FC236}">
                <a16:creationId xmlns:a16="http://schemas.microsoft.com/office/drawing/2014/main" id="{F065F069-5CD6-114B-BFB3-7E078BCE1181}"/>
              </a:ext>
            </a:extLst>
          </p:cNvPr>
          <p:cNvSpPr txBox="1"/>
          <p:nvPr/>
        </p:nvSpPr>
        <p:spPr>
          <a:xfrm>
            <a:off x="5327650" y="3741943"/>
            <a:ext cx="2292615" cy="246221"/>
          </a:xfrm>
          <a:prstGeom prst="rect">
            <a:avLst/>
          </a:prstGeom>
          <a:noFill/>
        </p:spPr>
        <p:txBody>
          <a:bodyPr wrap="none" rtlCol="0">
            <a:spAutoFit/>
          </a:bodyPr>
          <a:lstStyle/>
          <a:p>
            <a:r>
              <a:rPr lang="en-GB" sz="1000" dirty="0" err="1"/>
              <a:t>Xvaluator</a:t>
            </a:r>
            <a:r>
              <a:rPr lang="en-GB" sz="1000" dirty="0"/>
              <a:t> Patented Technology in 2019   </a:t>
            </a:r>
          </a:p>
        </p:txBody>
      </p:sp>
    </p:spTree>
    <p:extLst>
      <p:ext uri="{BB962C8B-B14F-4D97-AF65-F5344CB8AC3E}">
        <p14:creationId xmlns:p14="http://schemas.microsoft.com/office/powerpoint/2010/main" val="408011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4">
            <a:extLst>
              <a:ext uri="{FF2B5EF4-FFF2-40B4-BE49-F238E27FC236}">
                <a16:creationId xmlns:a16="http://schemas.microsoft.com/office/drawing/2014/main" id="{FF4B0604-F894-7443-B872-C48FDC67A7D5}"/>
              </a:ext>
            </a:extLst>
          </p:cNvPr>
          <p:cNvSpPr txBox="1"/>
          <p:nvPr/>
        </p:nvSpPr>
        <p:spPr>
          <a:xfrm>
            <a:off x="388698" y="150345"/>
            <a:ext cx="2129913" cy="461665"/>
          </a:xfrm>
          <a:prstGeom prst="rect">
            <a:avLst/>
          </a:prstGeom>
          <a:noFill/>
        </p:spPr>
        <p:txBody>
          <a:bodyPr wrap="square" rtlCol="0">
            <a:spAutoFit/>
          </a:bodyPr>
          <a:lstStyle/>
          <a:p>
            <a:r>
              <a:rPr lang="fr-FR" sz="2400" b="1" dirty="0">
                <a:solidFill>
                  <a:srgbClr val="0C428F"/>
                </a:solidFill>
                <a:latin typeface="Montserrat Medium" panose="00000600000000000000"/>
              </a:rPr>
              <a:t>First use cases </a:t>
            </a:r>
          </a:p>
        </p:txBody>
      </p:sp>
      <p:sp>
        <p:nvSpPr>
          <p:cNvPr id="3" name="ZoneTexte 14">
            <a:extLst>
              <a:ext uri="{FF2B5EF4-FFF2-40B4-BE49-F238E27FC236}">
                <a16:creationId xmlns:a16="http://schemas.microsoft.com/office/drawing/2014/main" id="{7304A672-0993-414F-812A-7E24EF4BB04A}"/>
              </a:ext>
            </a:extLst>
          </p:cNvPr>
          <p:cNvSpPr txBox="1"/>
          <p:nvPr/>
        </p:nvSpPr>
        <p:spPr>
          <a:xfrm>
            <a:off x="3792314" y="180629"/>
            <a:ext cx="7877909" cy="707886"/>
          </a:xfrm>
          <a:prstGeom prst="rect">
            <a:avLst/>
          </a:prstGeom>
          <a:noFill/>
        </p:spPr>
        <p:txBody>
          <a:bodyPr wrap="square" rtlCol="0">
            <a:spAutoFit/>
          </a:bodyPr>
          <a:lstStyle/>
          <a:p>
            <a:pPr algn="ctr"/>
            <a:r>
              <a:rPr lang="fr-FR" sz="2000" dirty="0" err="1"/>
              <a:t>Offer</a:t>
            </a:r>
            <a:r>
              <a:rPr lang="fr-FR" sz="2000" dirty="0"/>
              <a:t> </a:t>
            </a:r>
            <a:r>
              <a:rPr lang="fr-FR" sz="2000" dirty="0" err="1"/>
              <a:t>everyone</a:t>
            </a:r>
            <a:r>
              <a:rPr lang="fr-FR" sz="2000" dirty="0"/>
              <a:t> the solution to </a:t>
            </a:r>
            <a:r>
              <a:rPr lang="fr-FR" sz="2000" dirty="0" err="1"/>
              <a:t>recover</a:t>
            </a:r>
            <a:r>
              <a:rPr lang="fr-FR" sz="2000" dirty="0"/>
              <a:t> </a:t>
            </a:r>
            <a:r>
              <a:rPr lang="fr-FR" sz="2000" dirty="0" err="1"/>
              <a:t>their</a:t>
            </a:r>
            <a:r>
              <a:rPr lang="fr-FR" sz="2000" dirty="0"/>
              <a:t> </a:t>
            </a:r>
            <a:r>
              <a:rPr lang="fr-FR" sz="2000" dirty="0" err="1"/>
              <a:t>own</a:t>
            </a:r>
            <a:r>
              <a:rPr lang="fr-FR" sz="2000" dirty="0"/>
              <a:t> NOTICES – LIKE and XV IA </a:t>
            </a:r>
            <a:r>
              <a:rPr lang="fr-FR" sz="2000" dirty="0" err="1"/>
              <a:t>paid</a:t>
            </a:r>
            <a:r>
              <a:rPr lang="fr-FR" sz="2000" dirty="0"/>
              <a:t> version OFFERS: CUSTOMIZABLE AND ADAPTABLE</a:t>
            </a:r>
            <a:endParaRPr lang="fr-FR" sz="2000" b="1" dirty="0">
              <a:solidFill>
                <a:srgbClr val="0C428F"/>
              </a:solidFill>
              <a:latin typeface="Montserrat Medium" panose="00000600000000000000"/>
            </a:endParaRPr>
          </a:p>
        </p:txBody>
      </p:sp>
      <p:sp>
        <p:nvSpPr>
          <p:cNvPr id="4" name="Subtitle 2">
            <a:extLst>
              <a:ext uri="{FF2B5EF4-FFF2-40B4-BE49-F238E27FC236}">
                <a16:creationId xmlns:a16="http://schemas.microsoft.com/office/drawing/2014/main" id="{19CB3E81-CB6A-3442-922B-D94EFE996576}"/>
              </a:ext>
            </a:extLst>
          </p:cNvPr>
          <p:cNvSpPr txBox="1">
            <a:spLocks/>
          </p:cNvSpPr>
          <p:nvPr/>
        </p:nvSpPr>
        <p:spPr>
          <a:xfrm>
            <a:off x="3744758" y="1363287"/>
            <a:ext cx="4578627" cy="5350918"/>
          </a:xfrm>
          <a:prstGeom prst="rect">
            <a:avLst/>
          </a:prstGeom>
          <a:solidFill>
            <a:schemeClr val="accent5">
              <a:lumMod val="20000"/>
              <a:lumOff val="80000"/>
            </a:schemeClr>
          </a:solid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7200" dirty="0"/>
              <a:t>Settings and </a:t>
            </a:r>
            <a:r>
              <a:rPr lang="fr-FR" sz="7200" dirty="0" err="1"/>
              <a:t>Features</a:t>
            </a:r>
            <a:r>
              <a:rPr lang="fr-FR" sz="7200" dirty="0"/>
              <a:t> Universal </a:t>
            </a:r>
            <a:r>
              <a:rPr lang="fr-FR" sz="7200" dirty="0" err="1"/>
              <a:t>Customizable</a:t>
            </a:r>
            <a:endParaRPr lang="fr-FR" sz="7200" dirty="0"/>
          </a:p>
          <a:p>
            <a:r>
              <a:rPr lang="fr-FR" sz="4000" dirty="0" err="1"/>
              <a:t>Choice</a:t>
            </a:r>
            <a:r>
              <a:rPr lang="fr-FR" sz="4000" dirty="0"/>
              <a:t> and </a:t>
            </a:r>
            <a:r>
              <a:rPr lang="fr-FR" sz="4000" dirty="0" err="1"/>
              <a:t>Customization</a:t>
            </a:r>
            <a:r>
              <a:rPr lang="fr-FR" sz="4000" dirty="0"/>
              <a:t> of </a:t>
            </a:r>
            <a:r>
              <a:rPr lang="fr-FR" sz="4000" dirty="0" err="1"/>
              <a:t>Categories</a:t>
            </a:r>
            <a:r>
              <a:rPr lang="fr-FR" sz="4000" dirty="0"/>
              <a:t> (Typologies) of </a:t>
            </a:r>
            <a:r>
              <a:rPr lang="fr-FR" sz="4000" dirty="0" err="1"/>
              <a:t>Evaluators</a:t>
            </a:r>
            <a:r>
              <a:rPr lang="fr-FR" sz="4000" dirty="0"/>
              <a:t> on </a:t>
            </a:r>
            <a:r>
              <a:rPr lang="fr-FR" sz="4000" dirty="0" err="1"/>
              <a:t>Xvalautor</a:t>
            </a:r>
            <a:r>
              <a:rPr lang="fr-FR" sz="4000" dirty="0"/>
              <a:t>: Clint, Supplier, </a:t>
            </a:r>
            <a:r>
              <a:rPr lang="fr-FR" sz="4000" dirty="0" err="1"/>
              <a:t>Investor</a:t>
            </a:r>
            <a:r>
              <a:rPr lang="fr-FR" sz="4000" dirty="0"/>
              <a:t>, </a:t>
            </a:r>
            <a:r>
              <a:rPr lang="fr-FR" sz="4000" dirty="0" err="1"/>
              <a:t>Independents</a:t>
            </a:r>
            <a:r>
              <a:rPr lang="fr-FR" sz="4000" dirty="0"/>
              <a:t>, </a:t>
            </a:r>
            <a:r>
              <a:rPr lang="fr-FR" sz="4000" dirty="0" err="1"/>
              <a:t>others</a:t>
            </a:r>
            <a:r>
              <a:rPr lang="fr-FR" sz="4000" dirty="0"/>
              <a:t> </a:t>
            </a:r>
            <a:r>
              <a:rPr lang="fr-FR" sz="4000" dirty="0" err="1"/>
              <a:t>Choice</a:t>
            </a:r>
            <a:r>
              <a:rPr lang="fr-FR" sz="4000" dirty="0"/>
              <a:t> of </a:t>
            </a:r>
            <a:r>
              <a:rPr lang="fr-FR" sz="4000" dirty="0" err="1"/>
              <a:t>Subject</a:t>
            </a:r>
            <a:r>
              <a:rPr lang="fr-FR" sz="4000" dirty="0"/>
              <a:t> Evaluation </a:t>
            </a:r>
            <a:r>
              <a:rPr lang="fr-FR" sz="4000" dirty="0" err="1"/>
              <a:t>Criteria</a:t>
            </a:r>
            <a:r>
              <a:rPr lang="fr-FR" sz="4000" dirty="0"/>
              <a:t>: 4 </a:t>
            </a:r>
            <a:r>
              <a:rPr lang="fr-FR" sz="4000" dirty="0" err="1"/>
              <a:t>Xvalautor</a:t>
            </a:r>
            <a:r>
              <a:rPr lang="fr-FR" sz="4000" dirty="0"/>
              <a:t> </a:t>
            </a:r>
            <a:r>
              <a:rPr lang="fr-FR" sz="4000" dirty="0" err="1"/>
              <a:t>Criteria</a:t>
            </a:r>
            <a:r>
              <a:rPr lang="fr-FR" sz="4000" dirty="0"/>
              <a:t> (Good for </a:t>
            </a:r>
            <a:r>
              <a:rPr lang="fr-FR" sz="4000" dirty="0" err="1"/>
              <a:t>Planet</a:t>
            </a:r>
            <a:r>
              <a:rPr lang="fr-FR" sz="4000" dirty="0"/>
              <a:t>, People, Business, future), and/or 4 </a:t>
            </a:r>
            <a:r>
              <a:rPr lang="fr-FR" sz="4000" dirty="0" err="1"/>
              <a:t>other</a:t>
            </a:r>
            <a:r>
              <a:rPr lang="fr-FR" sz="4000" dirty="0"/>
              <a:t> </a:t>
            </a:r>
            <a:r>
              <a:rPr lang="fr-FR" sz="4000" dirty="0" err="1"/>
              <a:t>personalized</a:t>
            </a:r>
            <a:r>
              <a:rPr lang="fr-FR" sz="4000" dirty="0"/>
              <a:t> </a:t>
            </a:r>
            <a:r>
              <a:rPr lang="fr-FR" sz="4000" dirty="0" err="1"/>
              <a:t>criteria</a:t>
            </a:r>
            <a:r>
              <a:rPr lang="fr-FR" sz="4000" dirty="0"/>
              <a:t> </a:t>
            </a:r>
            <a:r>
              <a:rPr lang="fr-FR" sz="4000" dirty="0" err="1"/>
              <a:t>Give</a:t>
            </a:r>
            <a:r>
              <a:rPr lang="fr-FR" sz="4000" dirty="0"/>
              <a:t> Importance Coefficient </a:t>
            </a:r>
            <a:r>
              <a:rPr lang="fr-FR" sz="4000" dirty="0" err="1"/>
              <a:t>Weights</a:t>
            </a:r>
            <a:r>
              <a:rPr lang="fr-FR" sz="4000" dirty="0"/>
              <a:t> to </a:t>
            </a:r>
            <a:r>
              <a:rPr lang="fr-FR" sz="4000" dirty="0" err="1"/>
              <a:t>each</a:t>
            </a:r>
            <a:r>
              <a:rPr lang="fr-FR" sz="4000" dirty="0"/>
              <a:t> </a:t>
            </a:r>
            <a:r>
              <a:rPr lang="fr-FR" sz="4000" dirty="0" err="1"/>
              <a:t>Category</a:t>
            </a:r>
            <a:r>
              <a:rPr lang="fr-FR" sz="4000" dirty="0"/>
              <a:t> or Evaluation </a:t>
            </a:r>
            <a:r>
              <a:rPr lang="fr-FR" sz="4000" dirty="0" err="1"/>
              <a:t>Criteria</a:t>
            </a:r>
            <a:r>
              <a:rPr lang="fr-FR" sz="4000" dirty="0"/>
              <a:t> </a:t>
            </a:r>
            <a:r>
              <a:rPr lang="fr-FR" sz="4000" dirty="0" err="1"/>
              <a:t>Creation</a:t>
            </a:r>
            <a:r>
              <a:rPr lang="fr-FR" sz="4000" dirty="0"/>
              <a:t> of </a:t>
            </a:r>
            <a:r>
              <a:rPr lang="fr-FR" sz="4000" dirty="0" err="1"/>
              <a:t>Rankings</a:t>
            </a:r>
            <a:r>
              <a:rPr lang="fr-FR" sz="4000" dirty="0"/>
              <a:t>, </a:t>
            </a:r>
            <a:r>
              <a:rPr lang="fr-FR" sz="4000" dirty="0" err="1"/>
              <a:t>Participatory</a:t>
            </a:r>
            <a:r>
              <a:rPr lang="fr-FR" sz="4000" dirty="0"/>
              <a:t> and </a:t>
            </a:r>
            <a:r>
              <a:rPr lang="fr-FR" sz="4000" dirty="0" err="1"/>
              <a:t>Private</a:t>
            </a:r>
            <a:r>
              <a:rPr lang="fr-FR" sz="4000" dirty="0"/>
              <a:t> TOP 10 </a:t>
            </a:r>
            <a:r>
              <a:rPr lang="fr-FR" sz="4000" dirty="0" err="1"/>
              <a:t>Competitions</a:t>
            </a:r>
            <a:r>
              <a:rPr lang="fr-FR" sz="4000" dirty="0"/>
              <a:t> on </a:t>
            </a:r>
            <a:r>
              <a:rPr lang="fr-FR" sz="4000" dirty="0" err="1"/>
              <a:t>selection</a:t>
            </a:r>
            <a:r>
              <a:rPr lang="fr-FR" sz="4000" dirty="0"/>
              <a:t> </a:t>
            </a:r>
            <a:r>
              <a:rPr lang="fr-FR" sz="4000" dirty="0" err="1"/>
              <a:t>criteria</a:t>
            </a:r>
            <a:r>
              <a:rPr lang="fr-FR" sz="4000" dirty="0"/>
              <a:t> </a:t>
            </a:r>
            <a:r>
              <a:rPr lang="fr-FR" sz="4000" dirty="0" err="1"/>
              <a:t>Xvaluemates</a:t>
            </a:r>
            <a:r>
              <a:rPr lang="fr-FR" sz="4000" dirty="0"/>
              <a:t> - </a:t>
            </a:r>
            <a:r>
              <a:rPr lang="fr-FR" sz="4000" dirty="0" err="1"/>
              <a:t>View</a:t>
            </a:r>
            <a:r>
              <a:rPr lang="fr-FR" sz="4000" dirty="0"/>
              <a:t> </a:t>
            </a:r>
            <a:r>
              <a:rPr lang="fr-FR" sz="4000" dirty="0" err="1"/>
              <a:t>other</a:t>
            </a:r>
            <a:r>
              <a:rPr lang="fr-FR" sz="4000" dirty="0"/>
              <a:t> </a:t>
            </a:r>
            <a:r>
              <a:rPr lang="fr-FR" sz="4000" dirty="0" err="1"/>
              <a:t>Xvaluator</a:t>
            </a:r>
            <a:r>
              <a:rPr lang="fr-FR" sz="4000" dirty="0"/>
              <a:t> </a:t>
            </a:r>
            <a:r>
              <a:rPr lang="fr-FR" sz="4000" dirty="0" err="1"/>
              <a:t>users</a:t>
            </a:r>
            <a:r>
              <a:rPr lang="fr-FR" sz="4000" dirty="0"/>
              <a:t> </a:t>
            </a:r>
            <a:r>
              <a:rPr lang="fr-FR" sz="4000" dirty="0" err="1"/>
              <a:t>who</a:t>
            </a:r>
            <a:r>
              <a:rPr lang="fr-FR" sz="4000" dirty="0"/>
              <a:t> rate </a:t>
            </a:r>
            <a:r>
              <a:rPr lang="fr-FR" sz="4000" dirty="0" err="1"/>
              <a:t>similarly</a:t>
            </a:r>
            <a:r>
              <a:rPr lang="fr-FR" sz="4000" dirty="0"/>
              <a:t> – Top 10 </a:t>
            </a:r>
            <a:r>
              <a:rPr lang="fr-FR" sz="4000" dirty="0" err="1"/>
              <a:t>Weather</a:t>
            </a:r>
            <a:r>
              <a:rPr lang="fr-FR" sz="4000" dirty="0"/>
              <a:t> – </a:t>
            </a:r>
            <a:r>
              <a:rPr lang="fr-FR" sz="4000" dirty="0" err="1"/>
              <a:t>Termometer</a:t>
            </a:r>
            <a:r>
              <a:rPr lang="fr-FR" sz="4000" dirty="0"/>
              <a:t> of the </a:t>
            </a:r>
            <a:r>
              <a:rPr lang="fr-FR" sz="4000" dirty="0" err="1"/>
              <a:t>Perceived</a:t>
            </a:r>
            <a:r>
              <a:rPr lang="fr-FR" sz="4000" dirty="0"/>
              <a:t> Value in real time and continues of a </a:t>
            </a:r>
            <a:r>
              <a:rPr lang="fr-FR" sz="4000" dirty="0" err="1"/>
              <a:t>Subject</a:t>
            </a:r>
            <a:r>
              <a:rPr lang="fr-FR" sz="4000" dirty="0"/>
              <a:t> Typologies of </a:t>
            </a:r>
            <a:r>
              <a:rPr lang="fr-FR" sz="4000" dirty="0" err="1"/>
              <a:t>Evaluators</a:t>
            </a:r>
            <a:r>
              <a:rPr lang="fr-FR" sz="4000" dirty="0"/>
              <a:t> of a </a:t>
            </a:r>
            <a:r>
              <a:rPr lang="fr-FR" sz="4000" dirty="0" err="1"/>
              <a:t>Subject</a:t>
            </a:r>
            <a:r>
              <a:rPr lang="fr-FR" sz="4000" dirty="0"/>
              <a:t> </a:t>
            </a:r>
            <a:r>
              <a:rPr lang="fr-FR" sz="4000" dirty="0" err="1"/>
              <a:t>with</a:t>
            </a:r>
            <a:r>
              <a:rPr lang="fr-FR" sz="4000" dirty="0"/>
              <a:t> </a:t>
            </a:r>
            <a:r>
              <a:rPr lang="fr-FR" sz="4000" dirty="0" err="1"/>
              <a:t>their</a:t>
            </a:r>
            <a:r>
              <a:rPr lang="fr-FR" sz="4000" dirty="0"/>
              <a:t> participation </a:t>
            </a:r>
            <a:r>
              <a:rPr lang="fr-FR" sz="4000" dirty="0" err="1"/>
              <a:t>percentages</a:t>
            </a:r>
            <a:r>
              <a:rPr lang="fr-FR" sz="4000" dirty="0"/>
              <a:t> </a:t>
            </a:r>
            <a:r>
              <a:rPr lang="fr-FR" sz="4000" dirty="0" err="1"/>
              <a:t>Geolocation</a:t>
            </a:r>
            <a:r>
              <a:rPr lang="fr-FR" sz="4000" dirty="0"/>
              <a:t> of </a:t>
            </a:r>
            <a:r>
              <a:rPr lang="fr-FR" sz="4000" dirty="0" err="1"/>
              <a:t>Evaluators</a:t>
            </a:r>
            <a:r>
              <a:rPr lang="fr-FR" sz="4000" dirty="0"/>
              <a:t> in real time and content</a:t>
            </a:r>
          </a:p>
          <a:p>
            <a:endParaRPr lang="fr-FR" sz="4000" dirty="0"/>
          </a:p>
          <a:p>
            <a:r>
              <a:rPr lang="fr-FR" sz="4000" dirty="0"/>
              <a:t>CUSTOMIZABLE and ADAPTABLE OFFERS (in the </a:t>
            </a:r>
            <a:r>
              <a:rPr lang="fr-FR" sz="4000" dirty="0" err="1"/>
              <a:t>Marketable</a:t>
            </a:r>
            <a:r>
              <a:rPr lang="fr-FR" sz="4000" dirty="0"/>
              <a:t> AI version)</a:t>
            </a:r>
          </a:p>
          <a:p>
            <a:r>
              <a:rPr lang="fr-FR" sz="4000" dirty="0"/>
              <a:t>Classification of Evaluation </a:t>
            </a:r>
            <a:r>
              <a:rPr lang="fr-FR" sz="4000" dirty="0" err="1"/>
              <a:t>Criteria</a:t>
            </a:r>
            <a:r>
              <a:rPr lang="fr-FR" sz="4000" dirty="0"/>
              <a:t> or </a:t>
            </a:r>
            <a:r>
              <a:rPr lang="fr-FR" sz="4000" dirty="0" err="1"/>
              <a:t>Categories</a:t>
            </a:r>
            <a:r>
              <a:rPr lang="fr-FR" sz="4000" dirty="0"/>
              <a:t> of </a:t>
            </a:r>
            <a:r>
              <a:rPr lang="fr-FR" sz="4000" dirty="0" err="1"/>
              <a:t>Popular</a:t>
            </a:r>
            <a:r>
              <a:rPr lang="fr-FR" sz="4000" dirty="0"/>
              <a:t> </a:t>
            </a:r>
            <a:r>
              <a:rPr lang="fr-FR" sz="4000" dirty="0" err="1"/>
              <a:t>Evaluators</a:t>
            </a:r>
            <a:r>
              <a:rPr lang="fr-FR" sz="4000" dirty="0"/>
              <a:t> over a </a:t>
            </a:r>
            <a:r>
              <a:rPr lang="fr-FR" sz="4000" dirty="0" err="1"/>
              <a:t>period</a:t>
            </a:r>
            <a:r>
              <a:rPr lang="fr-FR" sz="4000" dirty="0"/>
              <a:t>, </a:t>
            </a:r>
            <a:r>
              <a:rPr lang="fr-FR" sz="4000" dirty="0" err="1"/>
              <a:t>region</a:t>
            </a:r>
            <a:r>
              <a:rPr lang="fr-FR" sz="4000" dirty="0"/>
              <a:t>, </a:t>
            </a:r>
            <a:r>
              <a:rPr lang="fr-FR" sz="4000" dirty="0" err="1"/>
              <a:t>subject</a:t>
            </a:r>
            <a:r>
              <a:rPr lang="fr-FR" sz="4000" dirty="0"/>
              <a:t> Compare the </a:t>
            </a:r>
            <a:r>
              <a:rPr lang="fr-FR" sz="4000" dirty="0" err="1"/>
              <a:t>evolution</a:t>
            </a:r>
            <a:r>
              <a:rPr lang="fr-FR" sz="4000" dirty="0"/>
              <a:t> of the </a:t>
            </a:r>
            <a:r>
              <a:rPr lang="fr-FR" sz="4000" dirty="0" err="1"/>
              <a:t>Perceived</a:t>
            </a:r>
            <a:r>
              <a:rPr lang="fr-FR" sz="4000" dirty="0"/>
              <a:t> Value of </a:t>
            </a:r>
            <a:r>
              <a:rPr lang="fr-FR" sz="4000" dirty="0" err="1"/>
              <a:t>several</a:t>
            </a:r>
            <a:r>
              <a:rPr lang="fr-FR" sz="4000" dirty="0"/>
              <a:t> </a:t>
            </a:r>
            <a:r>
              <a:rPr lang="fr-FR" sz="4000" dirty="0" err="1"/>
              <a:t>Subjects</a:t>
            </a:r>
            <a:r>
              <a:rPr lang="fr-FR" sz="4000" dirty="0"/>
              <a:t> in the </a:t>
            </a:r>
            <a:r>
              <a:rPr lang="fr-FR" sz="4000" dirty="0" err="1"/>
              <a:t>Same</a:t>
            </a:r>
            <a:r>
              <a:rPr lang="fr-FR" sz="4000" dirty="0"/>
              <a:t> </a:t>
            </a:r>
            <a:r>
              <a:rPr lang="fr-FR" sz="4000" dirty="0" err="1"/>
              <a:t>Sector</a:t>
            </a:r>
            <a:r>
              <a:rPr lang="fr-FR" sz="4000" dirty="0"/>
              <a:t>, </a:t>
            </a:r>
            <a:r>
              <a:rPr lang="fr-FR" sz="4000" dirty="0" err="1"/>
              <a:t>Same</a:t>
            </a:r>
            <a:r>
              <a:rPr lang="fr-FR" sz="4000" dirty="0"/>
              <a:t> </a:t>
            </a:r>
            <a:r>
              <a:rPr lang="fr-FR" sz="4000" dirty="0" err="1"/>
              <a:t>Region</a:t>
            </a:r>
            <a:r>
              <a:rPr lang="fr-FR" sz="4000" dirty="0"/>
              <a:t>, </a:t>
            </a:r>
            <a:r>
              <a:rPr lang="fr-FR" sz="4000" dirty="0" err="1"/>
              <a:t>Same</a:t>
            </a:r>
            <a:r>
              <a:rPr lang="fr-FR" sz="4000" dirty="0"/>
              <a:t> </a:t>
            </a:r>
            <a:r>
              <a:rPr lang="fr-FR" sz="4000" dirty="0" err="1"/>
              <a:t>Period</a:t>
            </a:r>
            <a:r>
              <a:rPr lang="fr-FR" sz="4000" dirty="0"/>
              <a:t> Compare the opinion – </a:t>
            </a:r>
            <a:r>
              <a:rPr lang="fr-FR" sz="4000" dirty="0" err="1"/>
              <a:t>Perceived</a:t>
            </a:r>
            <a:r>
              <a:rPr lang="fr-FR" sz="4000" dirty="0"/>
              <a:t> Value of a </a:t>
            </a:r>
            <a:r>
              <a:rPr lang="fr-FR" sz="4000" dirty="0" err="1"/>
              <a:t>Subject</a:t>
            </a:r>
            <a:r>
              <a:rPr lang="fr-FR" sz="4000" dirty="0"/>
              <a:t> </a:t>
            </a:r>
            <a:r>
              <a:rPr lang="fr-FR" sz="4000" dirty="0" err="1"/>
              <a:t>from</a:t>
            </a:r>
            <a:r>
              <a:rPr lang="fr-FR" sz="4000" dirty="0"/>
              <a:t> one </a:t>
            </a:r>
            <a:r>
              <a:rPr lang="fr-FR" sz="4000" dirty="0" err="1"/>
              <a:t>period</a:t>
            </a:r>
            <a:r>
              <a:rPr lang="fr-FR" sz="4000" dirty="0"/>
              <a:t>, </a:t>
            </a:r>
            <a:r>
              <a:rPr lang="fr-FR" sz="4000" dirty="0" err="1"/>
              <a:t>region</a:t>
            </a:r>
            <a:r>
              <a:rPr lang="fr-FR" sz="4000" dirty="0"/>
              <a:t> or </a:t>
            </a:r>
            <a:r>
              <a:rPr lang="fr-FR" sz="4000" dirty="0" err="1"/>
              <a:t>sector</a:t>
            </a:r>
            <a:r>
              <a:rPr lang="fr-FR" sz="4000" dirty="0"/>
              <a:t> to </a:t>
            </a:r>
            <a:r>
              <a:rPr lang="fr-FR" sz="4000" dirty="0" err="1"/>
              <a:t>another</a:t>
            </a:r>
            <a:r>
              <a:rPr lang="fr-FR" sz="4000" dirty="0"/>
              <a:t> of </a:t>
            </a:r>
            <a:r>
              <a:rPr lang="fr-FR" sz="4000" dirty="0" err="1"/>
              <a:t>your</a:t>
            </a:r>
            <a:r>
              <a:rPr lang="fr-FR" sz="4000" dirty="0"/>
              <a:t> </a:t>
            </a:r>
            <a:r>
              <a:rPr lang="fr-FR" sz="4000" dirty="0" err="1"/>
              <a:t>choice</a:t>
            </a:r>
            <a:r>
              <a:rPr lang="fr-FR" sz="4000" dirty="0"/>
              <a:t> </a:t>
            </a:r>
            <a:r>
              <a:rPr lang="fr-FR" sz="4000" dirty="0" err="1"/>
              <a:t>Ability</a:t>
            </a:r>
            <a:r>
              <a:rPr lang="fr-FR" sz="4000" dirty="0"/>
              <a:t> to </a:t>
            </a:r>
            <a:r>
              <a:rPr lang="fr-FR" sz="4000" dirty="0" err="1"/>
              <a:t>send</a:t>
            </a:r>
            <a:r>
              <a:rPr lang="fr-FR" sz="4000" dirty="0"/>
              <a:t> </a:t>
            </a:r>
            <a:r>
              <a:rPr lang="fr-FR" sz="4000" dirty="0" err="1"/>
              <a:t>Alerts</a:t>
            </a:r>
            <a:r>
              <a:rPr lang="fr-FR" sz="4000" dirty="0"/>
              <a:t> or Invitations to </a:t>
            </a:r>
            <a:r>
              <a:rPr lang="fr-FR" sz="4000" dirty="0" err="1"/>
              <a:t>Xvaluators</a:t>
            </a:r>
            <a:r>
              <a:rPr lang="fr-FR" sz="4000" dirty="0"/>
              <a:t> to </a:t>
            </a:r>
            <a:r>
              <a:rPr lang="fr-FR" sz="4000" dirty="0" err="1"/>
              <a:t>participate</a:t>
            </a:r>
            <a:r>
              <a:rPr lang="fr-FR" sz="4000" dirty="0"/>
              <a:t> in </a:t>
            </a:r>
            <a:r>
              <a:rPr lang="fr-FR" sz="4000" dirty="0" err="1"/>
              <a:t>Assessments</a:t>
            </a:r>
            <a:r>
              <a:rPr lang="fr-FR" sz="4000" dirty="0"/>
              <a:t>, </a:t>
            </a:r>
            <a:r>
              <a:rPr lang="fr-FR" sz="4000" dirty="0" err="1"/>
              <a:t>Rankings</a:t>
            </a:r>
            <a:r>
              <a:rPr lang="fr-FR" sz="4000" dirty="0"/>
              <a:t> or </a:t>
            </a:r>
            <a:r>
              <a:rPr lang="fr-FR" sz="4000" dirty="0" err="1"/>
              <a:t>Competitions</a:t>
            </a:r>
            <a:r>
              <a:rPr lang="fr-FR" sz="4000" dirty="0"/>
              <a:t> Solution for </a:t>
            </a:r>
            <a:r>
              <a:rPr lang="fr-FR" sz="4000" dirty="0" err="1"/>
              <a:t>each</a:t>
            </a:r>
            <a:r>
              <a:rPr lang="fr-FR" sz="4000" dirty="0"/>
              <a:t> user – </a:t>
            </a:r>
            <a:r>
              <a:rPr lang="fr-FR" sz="4000" dirty="0" err="1"/>
              <a:t>Xvaluator</a:t>
            </a:r>
            <a:r>
              <a:rPr lang="fr-FR" sz="4000" dirty="0"/>
              <a:t>- to </a:t>
            </a:r>
            <a:r>
              <a:rPr lang="fr-FR" sz="4000" dirty="0" err="1"/>
              <a:t>recover</a:t>
            </a:r>
            <a:r>
              <a:rPr lang="fr-FR" sz="4000" dirty="0"/>
              <a:t> </a:t>
            </a:r>
            <a:r>
              <a:rPr lang="fr-FR" sz="4000" dirty="0" err="1"/>
              <a:t>their</a:t>
            </a:r>
            <a:r>
              <a:rPr lang="fr-FR" sz="4000" dirty="0"/>
              <a:t> </a:t>
            </a:r>
            <a:r>
              <a:rPr lang="fr-FR" sz="4000" dirty="0" err="1"/>
              <a:t>own</a:t>
            </a:r>
            <a:r>
              <a:rPr lang="fr-FR" sz="4000" dirty="0"/>
              <a:t> </a:t>
            </a:r>
            <a:r>
              <a:rPr lang="fr-FR" sz="4000" dirty="0" err="1"/>
              <a:t>Like</a:t>
            </a:r>
            <a:r>
              <a:rPr lang="fr-FR" sz="4000" dirty="0"/>
              <a:t> </a:t>
            </a:r>
            <a:r>
              <a:rPr lang="fr-FR" sz="4000" dirty="0" err="1"/>
              <a:t>Reviews</a:t>
            </a:r>
            <a:r>
              <a:rPr lang="fr-FR" sz="4000" dirty="0"/>
              <a:t> </a:t>
            </a:r>
            <a:r>
              <a:rPr lang="fr-FR" sz="4000" dirty="0" err="1"/>
              <a:t>from</a:t>
            </a:r>
            <a:r>
              <a:rPr lang="fr-FR" sz="4000" dirty="0"/>
              <a:t> all the </a:t>
            </a:r>
            <a:r>
              <a:rPr lang="fr-FR" sz="4000" dirty="0" err="1"/>
              <a:t>platforms</a:t>
            </a:r>
            <a:r>
              <a:rPr lang="fr-FR" sz="4000" dirty="0"/>
              <a:t> </a:t>
            </a:r>
            <a:r>
              <a:rPr lang="fr-FR" sz="4000" dirty="0" err="1"/>
              <a:t>used</a:t>
            </a:r>
            <a:r>
              <a:rPr lang="fr-FR" sz="4000" dirty="0"/>
              <a:t> (RGPD) to value, compare, </a:t>
            </a:r>
            <a:r>
              <a:rPr lang="fr-FR" sz="4000" dirty="0" err="1"/>
              <a:t>protect</a:t>
            </a:r>
            <a:r>
              <a:rPr lang="fr-FR" sz="4000" dirty="0"/>
              <a:t> or DELETE </a:t>
            </a:r>
            <a:r>
              <a:rPr lang="fr-FR" sz="4000" dirty="0" err="1"/>
              <a:t>them</a:t>
            </a:r>
            <a:r>
              <a:rPr lang="fr-FR" sz="4000" dirty="0"/>
              <a:t>! </a:t>
            </a:r>
            <a:r>
              <a:rPr lang="fr-FR" sz="4000" dirty="0" err="1"/>
              <a:t>Recovery</a:t>
            </a:r>
            <a:r>
              <a:rPr lang="fr-FR" sz="4000" dirty="0"/>
              <a:t> and </a:t>
            </a:r>
            <a:r>
              <a:rPr lang="fr-FR" sz="4000" dirty="0" err="1"/>
              <a:t>Integration</a:t>
            </a:r>
            <a:r>
              <a:rPr lang="fr-FR" sz="4000" dirty="0"/>
              <a:t> in </a:t>
            </a:r>
            <a:r>
              <a:rPr lang="fr-FR" sz="4000" dirty="0" err="1"/>
              <a:t>its</a:t>
            </a:r>
            <a:r>
              <a:rPr lang="fr-FR" sz="4000" dirty="0"/>
              <a:t> </a:t>
            </a:r>
            <a:r>
              <a:rPr lang="fr-FR" sz="4000" dirty="0" err="1"/>
              <a:t>Xvalautor</a:t>
            </a:r>
            <a:r>
              <a:rPr lang="fr-FR" sz="4000" dirty="0"/>
              <a:t> Profile of </a:t>
            </a:r>
            <a:r>
              <a:rPr lang="fr-FR" sz="4000" dirty="0" err="1"/>
              <a:t>Likes</a:t>
            </a:r>
            <a:r>
              <a:rPr lang="fr-FR" sz="4000" dirty="0"/>
              <a:t> and positive impact data on </a:t>
            </a:r>
            <a:r>
              <a:rPr lang="fr-FR" sz="4000" dirty="0" err="1"/>
              <a:t>other</a:t>
            </a:r>
            <a:r>
              <a:rPr lang="fr-FR" sz="4000" dirty="0"/>
              <a:t> </a:t>
            </a:r>
            <a:r>
              <a:rPr lang="fr-FR" sz="4000" dirty="0" err="1"/>
              <a:t>Platforms</a:t>
            </a:r>
            <a:r>
              <a:rPr lang="fr-FR" sz="4000" dirty="0"/>
              <a:t> for </a:t>
            </a:r>
            <a:r>
              <a:rPr lang="fr-FR" sz="4000" dirty="0" err="1"/>
              <a:t>aggregation</a:t>
            </a:r>
            <a:r>
              <a:rPr lang="fr-FR" sz="4000" dirty="0"/>
              <a:t>, </a:t>
            </a:r>
            <a:r>
              <a:rPr lang="fr-FR" sz="4000" dirty="0" err="1"/>
              <a:t>valuation</a:t>
            </a:r>
            <a:r>
              <a:rPr lang="fr-FR" sz="4000" dirty="0"/>
              <a:t>, e-</a:t>
            </a:r>
            <a:r>
              <a:rPr lang="fr-FR" sz="4000" dirty="0" err="1"/>
              <a:t>reputation</a:t>
            </a:r>
            <a:r>
              <a:rPr lang="fr-FR" sz="3200" dirty="0"/>
              <a:t> : </a:t>
            </a:r>
            <a:r>
              <a:rPr lang="fr-FR" sz="3200" dirty="0">
                <a:solidFill>
                  <a:srgbClr val="FF0000"/>
                </a:solidFill>
              </a:rPr>
              <a:t>LIKE FINGER PRINT</a:t>
            </a:r>
            <a:r>
              <a:rPr lang="fr-FR" sz="3200" dirty="0">
                <a:solidFill>
                  <a:srgbClr val="0C428F"/>
                </a:solidFill>
              </a:rPr>
              <a:t>®</a:t>
            </a:r>
            <a:r>
              <a:rPr lang="fr-FR" sz="3200" dirty="0">
                <a:solidFill>
                  <a:srgbClr val="FF0000"/>
                </a:solidFill>
              </a:rPr>
              <a:t> </a:t>
            </a:r>
            <a:endParaRPr lang="fr-FR" sz="3200" dirty="0"/>
          </a:p>
          <a:p>
            <a:pPr marL="685800" indent="-685800">
              <a:buFontTx/>
              <a:buChar char="-"/>
            </a:pPr>
            <a:endParaRPr lang="fr-FR" sz="4000" dirty="0"/>
          </a:p>
          <a:p>
            <a:pPr marL="685800" indent="-685800">
              <a:buFontTx/>
              <a:buChar char="-"/>
            </a:pPr>
            <a:endParaRPr lang="fr-FR" sz="5000" dirty="0"/>
          </a:p>
        </p:txBody>
      </p:sp>
      <p:sp>
        <p:nvSpPr>
          <p:cNvPr id="5" name="Subtitle 2">
            <a:extLst>
              <a:ext uri="{FF2B5EF4-FFF2-40B4-BE49-F238E27FC236}">
                <a16:creationId xmlns:a16="http://schemas.microsoft.com/office/drawing/2014/main" id="{0A3990B5-486C-FC4D-BB2F-9FD753C6FAF1}"/>
              </a:ext>
            </a:extLst>
          </p:cNvPr>
          <p:cNvSpPr txBox="1">
            <a:spLocks/>
          </p:cNvSpPr>
          <p:nvPr/>
        </p:nvSpPr>
        <p:spPr>
          <a:xfrm>
            <a:off x="8504560" y="1363287"/>
            <a:ext cx="3167319" cy="2310938"/>
          </a:xfrm>
          <a:prstGeom prst="rect">
            <a:avLst/>
          </a:prstGeom>
          <a:solidFill>
            <a:schemeClr val="accent4">
              <a:lumMod val="20000"/>
              <a:lumOff val="80000"/>
            </a:schemeClr>
          </a:solid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4800" dirty="0"/>
              <a:t>Use case 3: Events - </a:t>
            </a:r>
            <a:r>
              <a:rPr lang="fr-FR" sz="4800" dirty="0" err="1"/>
              <a:t>Conferences</a:t>
            </a:r>
            <a:r>
              <a:rPr lang="fr-FR" sz="4800" dirty="0"/>
              <a:t>, Concerts, </a:t>
            </a:r>
            <a:r>
              <a:rPr lang="fr-FR" sz="4800" dirty="0" err="1"/>
              <a:t>Summits</a:t>
            </a:r>
            <a:r>
              <a:rPr lang="fr-FR" sz="4800" dirty="0"/>
              <a:t>, </a:t>
            </a:r>
            <a:r>
              <a:rPr lang="fr-FR" sz="4800" dirty="0" err="1"/>
              <a:t>Sporting</a:t>
            </a:r>
            <a:r>
              <a:rPr lang="fr-FR" sz="4800" dirty="0"/>
              <a:t> Events - Paris 24, etc.</a:t>
            </a:r>
            <a:endParaRPr lang="fr-FR" sz="3200" b="1" u="sng" dirty="0"/>
          </a:p>
          <a:p>
            <a:pPr algn="just"/>
            <a:r>
              <a:rPr lang="fr-FR" sz="3200" dirty="0"/>
              <a:t>Co-</a:t>
            </a:r>
            <a:r>
              <a:rPr lang="fr-FR" sz="3200" dirty="0" err="1"/>
              <a:t>Valorization</a:t>
            </a:r>
            <a:r>
              <a:rPr lang="fr-FR" sz="3200" dirty="0"/>
              <a:t> of Events, </a:t>
            </a:r>
            <a:r>
              <a:rPr lang="fr-FR" sz="3200" dirty="0" err="1"/>
              <a:t>their</a:t>
            </a:r>
            <a:r>
              <a:rPr lang="fr-FR" sz="3200" dirty="0"/>
              <a:t> Stars and Speakers </a:t>
            </a:r>
            <a:r>
              <a:rPr lang="fr-FR" sz="3200" dirty="0" err="1"/>
              <a:t>Participatory</a:t>
            </a:r>
            <a:r>
              <a:rPr lang="fr-FR" sz="3200" dirty="0"/>
              <a:t> Pricing </a:t>
            </a:r>
            <a:r>
              <a:rPr lang="fr-FR" sz="3200" dirty="0" err="1"/>
              <a:t>based</a:t>
            </a:r>
            <a:r>
              <a:rPr lang="fr-FR" sz="3200" dirty="0"/>
              <a:t> on the </a:t>
            </a:r>
            <a:r>
              <a:rPr lang="fr-FR" sz="3200" dirty="0" err="1"/>
              <a:t>Perceived</a:t>
            </a:r>
            <a:r>
              <a:rPr lang="fr-FR" sz="3200" dirty="0"/>
              <a:t> Relevance of Speakers, Stars </a:t>
            </a:r>
            <a:r>
              <a:rPr lang="fr-FR" sz="3200" dirty="0" err="1"/>
              <a:t>Aggregate</a:t>
            </a:r>
            <a:r>
              <a:rPr lang="fr-FR" sz="3200" dirty="0"/>
              <a:t> Positive Impact Data </a:t>
            </a:r>
            <a:r>
              <a:rPr lang="fr-FR" sz="3200" dirty="0" err="1"/>
              <a:t>from</a:t>
            </a:r>
            <a:r>
              <a:rPr lang="fr-FR" sz="3200" dirty="0"/>
              <a:t> </a:t>
            </a:r>
            <a:r>
              <a:rPr lang="fr-FR" sz="3200" dirty="0" err="1"/>
              <a:t>other</a:t>
            </a:r>
            <a:r>
              <a:rPr lang="fr-FR" sz="3200" dirty="0"/>
              <a:t> </a:t>
            </a:r>
            <a:r>
              <a:rPr lang="fr-FR" sz="3200" dirty="0" err="1"/>
              <a:t>Conferences</a:t>
            </a:r>
            <a:r>
              <a:rPr lang="fr-FR" sz="3200" dirty="0"/>
              <a:t> and </a:t>
            </a:r>
            <a:r>
              <a:rPr lang="fr-FR" sz="3200" dirty="0" err="1"/>
              <a:t>platforms</a:t>
            </a:r>
            <a:r>
              <a:rPr lang="fr-FR" sz="3200" dirty="0"/>
              <a:t> to </a:t>
            </a:r>
            <a:r>
              <a:rPr lang="fr-FR" sz="3200" dirty="0" err="1"/>
              <a:t>increase</a:t>
            </a:r>
            <a:r>
              <a:rPr lang="fr-FR" sz="3200" dirty="0"/>
              <a:t> the relevance of opinions </a:t>
            </a:r>
            <a:r>
              <a:rPr lang="fr-FR" sz="3200" dirty="0" err="1"/>
              <a:t>Reveal</a:t>
            </a:r>
            <a:r>
              <a:rPr lang="fr-FR" sz="3200" dirty="0"/>
              <a:t> the Stars, Speaker, Topics for Future Effective Events </a:t>
            </a:r>
            <a:r>
              <a:rPr lang="fr-FR" sz="3200" dirty="0" err="1"/>
              <a:t>Competitions</a:t>
            </a:r>
            <a:r>
              <a:rPr lang="fr-FR" sz="3200" dirty="0"/>
              <a:t>, open and </a:t>
            </a:r>
            <a:r>
              <a:rPr lang="fr-FR" sz="3200" dirty="0" err="1"/>
              <a:t>participatory</a:t>
            </a:r>
            <a:r>
              <a:rPr lang="fr-FR" sz="3200" dirty="0"/>
              <a:t> </a:t>
            </a:r>
            <a:r>
              <a:rPr lang="fr-FR" sz="3200" dirty="0" err="1"/>
              <a:t>ranking</a:t>
            </a:r>
            <a:r>
              <a:rPr lang="fr-FR" sz="3200" dirty="0"/>
              <a:t> </a:t>
            </a:r>
            <a:r>
              <a:rPr lang="fr-FR" sz="3200" dirty="0" err="1"/>
              <a:t>contests</a:t>
            </a:r>
            <a:r>
              <a:rPr lang="fr-FR" sz="3200" dirty="0" err="1">
                <a:solidFill>
                  <a:srgbClr val="FF0000"/>
                </a:solidFill>
              </a:rPr>
              <a:t>Marcus</a:t>
            </a:r>
            <a:r>
              <a:rPr lang="fr-FR" sz="3200" dirty="0">
                <a:solidFill>
                  <a:srgbClr val="FF0000"/>
                </a:solidFill>
              </a:rPr>
              <a:t> Evans, Johnson, </a:t>
            </a:r>
            <a:r>
              <a:rPr lang="fr-FR" sz="3200" dirty="0" err="1">
                <a:solidFill>
                  <a:srgbClr val="FF0000"/>
                </a:solidFill>
              </a:rPr>
              <a:t>VIvaTech</a:t>
            </a:r>
            <a:r>
              <a:rPr lang="fr-FR" sz="3200" dirty="0">
                <a:solidFill>
                  <a:srgbClr val="FF0000"/>
                </a:solidFill>
              </a:rPr>
              <a:t>, </a:t>
            </a:r>
            <a:r>
              <a:rPr lang="fr-FR" sz="3200" dirty="0" err="1">
                <a:solidFill>
                  <a:srgbClr val="FF0000"/>
                </a:solidFill>
              </a:rPr>
              <a:t>etc</a:t>
            </a:r>
            <a:r>
              <a:rPr lang="fr-FR" sz="3200" dirty="0">
                <a:solidFill>
                  <a:srgbClr val="FF0000"/>
                </a:solidFill>
              </a:rPr>
              <a:t> </a:t>
            </a:r>
            <a:endParaRPr lang="fr-FR" sz="4800" dirty="0"/>
          </a:p>
          <a:p>
            <a:pPr marL="685800" indent="-685800">
              <a:buFontTx/>
              <a:buChar char="-"/>
            </a:pPr>
            <a:endParaRPr lang="fr-FR" sz="5000" dirty="0"/>
          </a:p>
        </p:txBody>
      </p:sp>
      <p:sp>
        <p:nvSpPr>
          <p:cNvPr id="6" name="Subtitle 2">
            <a:extLst>
              <a:ext uri="{FF2B5EF4-FFF2-40B4-BE49-F238E27FC236}">
                <a16:creationId xmlns:a16="http://schemas.microsoft.com/office/drawing/2014/main" id="{B631FADD-E5BB-E24B-BBDA-6C65CFEA6896}"/>
              </a:ext>
            </a:extLst>
          </p:cNvPr>
          <p:cNvSpPr txBox="1">
            <a:spLocks/>
          </p:cNvSpPr>
          <p:nvPr/>
        </p:nvSpPr>
        <p:spPr>
          <a:xfrm>
            <a:off x="8504560" y="3948109"/>
            <a:ext cx="3167319" cy="2714215"/>
          </a:xfrm>
          <a:prstGeom prst="rect">
            <a:avLst/>
          </a:prstGeom>
          <a:solidFill>
            <a:schemeClr val="accent4">
              <a:lumMod val="20000"/>
              <a:lumOff val="80000"/>
            </a:schemeClr>
          </a:solid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4800" dirty="0"/>
              <a:t>Use Case 4: </a:t>
            </a:r>
            <a:r>
              <a:rPr lang="fr-FR" sz="4800" dirty="0" err="1"/>
              <a:t>Regions</a:t>
            </a:r>
            <a:r>
              <a:rPr lang="fr-FR" sz="4800" dirty="0"/>
              <a:t>, </a:t>
            </a:r>
            <a:r>
              <a:rPr lang="fr-FR" sz="4800" dirty="0" err="1"/>
              <a:t>Cities</a:t>
            </a:r>
            <a:r>
              <a:rPr lang="fr-FR" sz="4800" dirty="0"/>
              <a:t>, Villages, </a:t>
            </a:r>
            <a:r>
              <a:rPr lang="fr-FR" sz="4800" dirty="0" err="1"/>
              <a:t>Federations</a:t>
            </a:r>
            <a:r>
              <a:rPr lang="fr-FR" sz="4800" dirty="0"/>
              <a:t>, Associations, cultural structures, associations, etc.</a:t>
            </a:r>
            <a:endParaRPr lang="fr-FR" sz="3200" b="1" u="sng" dirty="0"/>
          </a:p>
          <a:p>
            <a:pPr algn="just"/>
            <a:r>
              <a:rPr lang="fr-FR" sz="3200" dirty="0"/>
              <a:t>Consultation </a:t>
            </a:r>
            <a:r>
              <a:rPr lang="fr-FR" sz="3200" dirty="0" err="1"/>
              <a:t>tool</a:t>
            </a:r>
            <a:r>
              <a:rPr lang="fr-FR" sz="3200" dirty="0"/>
              <a:t> and Consensus </a:t>
            </a:r>
            <a:r>
              <a:rPr lang="fr-FR" sz="3200" dirty="0" err="1"/>
              <a:t>creator</a:t>
            </a:r>
            <a:r>
              <a:rPr lang="fr-FR" sz="3200" dirty="0"/>
              <a:t> for </a:t>
            </a:r>
            <a:r>
              <a:rPr lang="fr-FR" sz="3200" dirty="0" err="1"/>
              <a:t>decision-making</a:t>
            </a:r>
            <a:r>
              <a:rPr lang="fr-FR" sz="3200" dirty="0"/>
              <a:t> and </a:t>
            </a:r>
            <a:r>
              <a:rPr lang="fr-FR" sz="3200" dirty="0" err="1"/>
              <a:t>implementation</a:t>
            </a:r>
            <a:r>
              <a:rPr lang="fr-FR" sz="3200" dirty="0"/>
              <a:t> in a collaborative and </a:t>
            </a:r>
            <a:r>
              <a:rPr lang="fr-FR" sz="3200" dirty="0" err="1"/>
              <a:t>democratic</a:t>
            </a:r>
            <a:r>
              <a:rPr lang="fr-FR" sz="3200" dirty="0"/>
              <a:t> </a:t>
            </a:r>
            <a:r>
              <a:rPr lang="fr-FR" sz="3200" dirty="0" err="1"/>
              <a:t>way</a:t>
            </a:r>
            <a:r>
              <a:rPr lang="fr-FR" sz="3200" dirty="0"/>
              <a:t> </a:t>
            </a:r>
            <a:r>
              <a:rPr lang="fr-FR" sz="3200" dirty="0" err="1"/>
              <a:t>Promote</a:t>
            </a:r>
            <a:r>
              <a:rPr lang="fr-FR" sz="3200" dirty="0"/>
              <a:t> and </a:t>
            </a:r>
            <a:r>
              <a:rPr lang="fr-FR" sz="3200" dirty="0" err="1"/>
              <a:t>Reward</a:t>
            </a:r>
            <a:r>
              <a:rPr lang="fr-FR" sz="3200" dirty="0"/>
              <a:t> </a:t>
            </a:r>
            <a:r>
              <a:rPr lang="fr-FR" sz="3200" dirty="0" err="1"/>
              <a:t>everything</a:t>
            </a:r>
            <a:r>
              <a:rPr lang="fr-FR" sz="3200" dirty="0"/>
              <a:t> </a:t>
            </a:r>
            <a:r>
              <a:rPr lang="fr-FR" sz="3200" dirty="0" err="1"/>
              <a:t>we</a:t>
            </a:r>
            <a:r>
              <a:rPr lang="fr-FR" sz="3200" dirty="0"/>
              <a:t> love </a:t>
            </a:r>
            <a:r>
              <a:rPr lang="fr-FR" sz="3200" dirty="0" err="1"/>
              <a:t>together</a:t>
            </a:r>
            <a:r>
              <a:rPr lang="fr-FR" sz="3200" dirty="0"/>
              <a:t> in a </a:t>
            </a:r>
            <a:r>
              <a:rPr lang="fr-FR" sz="3200" dirty="0" err="1"/>
              <a:t>region</a:t>
            </a:r>
            <a:r>
              <a:rPr lang="fr-FR" sz="3200" dirty="0"/>
              <a:t>, </a:t>
            </a:r>
            <a:r>
              <a:rPr lang="fr-FR" sz="3200" dirty="0" err="1"/>
              <a:t>town</a:t>
            </a:r>
            <a:r>
              <a:rPr lang="fr-FR" sz="3200" dirty="0"/>
              <a:t>, village – TP 10 of the Best </a:t>
            </a:r>
            <a:r>
              <a:rPr lang="fr-FR" sz="3200" dirty="0" err="1"/>
              <a:t>Potential</a:t>
            </a:r>
            <a:r>
              <a:rPr lang="fr-FR" sz="3200" dirty="0"/>
              <a:t> </a:t>
            </a:r>
            <a:r>
              <a:rPr lang="fr-FR" sz="3200" dirty="0" err="1"/>
              <a:t>Alert</a:t>
            </a:r>
            <a:r>
              <a:rPr lang="fr-FR" sz="3200" dirty="0"/>
              <a:t> </a:t>
            </a:r>
            <a:r>
              <a:rPr lang="fr-FR" sz="3200" dirty="0" err="1"/>
              <a:t>Conflict</a:t>
            </a:r>
            <a:r>
              <a:rPr lang="fr-FR" sz="3200" dirty="0"/>
              <a:t> </a:t>
            </a:r>
            <a:r>
              <a:rPr lang="fr-FR" sz="3200" dirty="0" err="1"/>
              <a:t>between</a:t>
            </a:r>
            <a:r>
              <a:rPr lang="fr-FR" sz="3200" dirty="0"/>
              <a:t> </a:t>
            </a:r>
            <a:r>
              <a:rPr lang="fr-FR" sz="3200" dirty="0" err="1"/>
              <a:t>Categories</a:t>
            </a:r>
            <a:r>
              <a:rPr lang="fr-FR" sz="3200" dirty="0"/>
              <a:t> of </a:t>
            </a:r>
            <a:r>
              <a:rPr lang="fr-FR" sz="3200" dirty="0" err="1"/>
              <a:t>evaluators</a:t>
            </a:r>
            <a:r>
              <a:rPr lang="fr-FR" sz="3200" dirty="0"/>
              <a:t> and </a:t>
            </a:r>
            <a:r>
              <a:rPr lang="fr-FR" sz="3200" dirty="0" err="1"/>
              <a:t>therefore</a:t>
            </a:r>
            <a:r>
              <a:rPr lang="fr-FR" sz="3200" dirty="0"/>
              <a:t> </a:t>
            </a:r>
            <a:r>
              <a:rPr lang="fr-FR" sz="3200" dirty="0" err="1"/>
              <a:t>categories</a:t>
            </a:r>
            <a:r>
              <a:rPr lang="fr-FR" sz="3200" dirty="0"/>
              <a:t> of </a:t>
            </a:r>
            <a:r>
              <a:rPr lang="fr-FR" sz="3200" dirty="0" err="1"/>
              <a:t>citizens</a:t>
            </a:r>
            <a:r>
              <a:rPr lang="fr-FR" sz="3200" dirty="0"/>
              <a:t> – </a:t>
            </a:r>
            <a:r>
              <a:rPr lang="fr-FR" sz="3200" dirty="0" err="1"/>
              <a:t>anticipating</a:t>
            </a:r>
            <a:r>
              <a:rPr lang="fr-FR" sz="3200" dirty="0"/>
              <a:t> </a:t>
            </a:r>
            <a:r>
              <a:rPr lang="fr-FR" sz="3200" dirty="0" err="1"/>
              <a:t>risks</a:t>
            </a:r>
            <a:r>
              <a:rPr lang="fr-FR" sz="3200" dirty="0"/>
              <a:t> </a:t>
            </a:r>
            <a:r>
              <a:rPr lang="fr-FR" sz="3200" dirty="0" err="1"/>
              <a:t>Integrate</a:t>
            </a:r>
            <a:r>
              <a:rPr lang="fr-FR" sz="3200" dirty="0"/>
              <a:t> IN ONE CLICK </a:t>
            </a:r>
            <a:r>
              <a:rPr lang="fr-FR" sz="3200" dirty="0" err="1"/>
              <a:t>everyone's</a:t>
            </a:r>
            <a:r>
              <a:rPr lang="fr-FR" sz="3200" dirty="0"/>
              <a:t> OPINIONS and DIFFERENCES to CO-</a:t>
            </a:r>
            <a:r>
              <a:rPr lang="fr-FR" sz="3200" dirty="0" err="1"/>
              <a:t>Build</a:t>
            </a:r>
            <a:r>
              <a:rPr lang="fr-FR" sz="3200" dirty="0"/>
              <a:t> a RESULT </a:t>
            </a:r>
            <a:r>
              <a:rPr lang="fr-FR" sz="3200" dirty="0" err="1"/>
              <a:t>based</a:t>
            </a:r>
            <a:r>
              <a:rPr lang="fr-FR" sz="3200" dirty="0"/>
              <a:t> on EVERYTHING WE LOVE TOGETHER – and </a:t>
            </a:r>
            <a:r>
              <a:rPr lang="fr-FR" sz="3200" dirty="0" err="1"/>
              <a:t>we</a:t>
            </a:r>
            <a:r>
              <a:rPr lang="fr-FR" sz="3200" dirty="0"/>
              <a:t> </a:t>
            </a:r>
            <a:r>
              <a:rPr lang="fr-FR" sz="3200" dirty="0" err="1"/>
              <a:t>want</a:t>
            </a:r>
            <a:r>
              <a:rPr lang="fr-FR" sz="3200" dirty="0"/>
              <a:t> to PROTECT TOGETHER</a:t>
            </a:r>
          </a:p>
          <a:p>
            <a:pPr algn="just"/>
            <a:r>
              <a:rPr lang="fr-FR" sz="3200" dirty="0">
                <a:solidFill>
                  <a:srgbClr val="FF0000"/>
                </a:solidFill>
              </a:rPr>
              <a:t>Mairie d’Issy-les-Moulineaux, Fédération des Villes de France, Région Occitanie</a:t>
            </a:r>
            <a:endParaRPr lang="fr-FR" sz="3200" dirty="0"/>
          </a:p>
          <a:p>
            <a:pPr marL="685800" indent="-685800" algn="just">
              <a:buFontTx/>
              <a:buChar char="-"/>
            </a:pPr>
            <a:endParaRPr lang="fr-FR" sz="4800" dirty="0"/>
          </a:p>
          <a:p>
            <a:pPr marL="685800" indent="-685800">
              <a:buFontTx/>
              <a:buChar char="-"/>
            </a:pPr>
            <a:endParaRPr lang="fr-FR" sz="5000" dirty="0"/>
          </a:p>
        </p:txBody>
      </p:sp>
      <p:sp>
        <p:nvSpPr>
          <p:cNvPr id="7" name="Subtitle 2">
            <a:extLst>
              <a:ext uri="{FF2B5EF4-FFF2-40B4-BE49-F238E27FC236}">
                <a16:creationId xmlns:a16="http://schemas.microsoft.com/office/drawing/2014/main" id="{7EBA56E7-98FD-0A46-B420-BD52F5A3D85F}"/>
              </a:ext>
            </a:extLst>
          </p:cNvPr>
          <p:cNvSpPr txBox="1">
            <a:spLocks/>
          </p:cNvSpPr>
          <p:nvPr/>
        </p:nvSpPr>
        <p:spPr>
          <a:xfrm>
            <a:off x="280233" y="4454769"/>
            <a:ext cx="3283581" cy="2169964"/>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1200" dirty="0"/>
              <a:t>Use Case 2: Banks, </a:t>
            </a:r>
            <a:r>
              <a:rPr lang="fr-FR" sz="1200" dirty="0" err="1"/>
              <a:t>Insurers</a:t>
            </a:r>
            <a:r>
              <a:rPr lang="fr-FR" sz="1200" dirty="0"/>
              <a:t>, </a:t>
            </a:r>
            <a:r>
              <a:rPr lang="fr-FR" sz="1200" dirty="0" err="1"/>
              <a:t>Investors</a:t>
            </a:r>
            <a:r>
              <a:rPr lang="fr-FR" sz="1200" dirty="0"/>
              <a:t>, Mentors Feedback </a:t>
            </a:r>
            <a:r>
              <a:rPr lang="fr-FR" sz="1200" dirty="0" err="1"/>
              <a:t>alerts</a:t>
            </a:r>
            <a:r>
              <a:rPr lang="fr-FR" sz="1200" dirty="0"/>
              <a:t> </a:t>
            </a:r>
            <a:r>
              <a:rPr lang="fr-FR" sz="1200" dirty="0" err="1"/>
              <a:t>Weak</a:t>
            </a:r>
            <a:r>
              <a:rPr lang="fr-FR" sz="1200" dirty="0"/>
              <a:t> </a:t>
            </a:r>
            <a:r>
              <a:rPr lang="fr-FR" sz="1200" dirty="0" err="1"/>
              <a:t>signals</a:t>
            </a:r>
            <a:r>
              <a:rPr lang="fr-FR" sz="1200" dirty="0"/>
              <a:t> on the importance of a </a:t>
            </a:r>
            <a:r>
              <a:rPr lang="fr-FR" sz="1200" dirty="0" err="1"/>
              <a:t>category</a:t>
            </a:r>
            <a:r>
              <a:rPr lang="fr-FR" sz="1200" dirty="0"/>
              <a:t> of </a:t>
            </a:r>
            <a:r>
              <a:rPr lang="fr-FR" sz="1200" dirty="0" err="1"/>
              <a:t>evaluators</a:t>
            </a:r>
            <a:r>
              <a:rPr lang="fr-FR" sz="1200" dirty="0"/>
              <a:t>, a </a:t>
            </a:r>
            <a:r>
              <a:rPr lang="fr-FR" sz="1200" dirty="0" err="1"/>
              <a:t>criterion</a:t>
            </a:r>
            <a:r>
              <a:rPr lang="fr-FR" sz="1200" dirty="0"/>
              <a:t> Invitation to </a:t>
            </a:r>
            <a:r>
              <a:rPr lang="fr-FR" sz="1200" dirty="0" err="1"/>
              <a:t>participate</a:t>
            </a:r>
            <a:r>
              <a:rPr lang="fr-FR" sz="1200" dirty="0"/>
              <a:t> in the </a:t>
            </a:r>
            <a:r>
              <a:rPr lang="fr-FR" sz="1200" dirty="0" err="1"/>
              <a:t>evolution</a:t>
            </a:r>
            <a:r>
              <a:rPr lang="fr-FR" sz="1200" dirty="0"/>
              <a:t> of the </a:t>
            </a:r>
            <a:r>
              <a:rPr lang="fr-FR" sz="1200" dirty="0" err="1"/>
              <a:t>Offers</a:t>
            </a:r>
            <a:r>
              <a:rPr lang="fr-FR" sz="1200" dirty="0"/>
              <a:t> – </a:t>
            </a:r>
            <a:r>
              <a:rPr lang="fr-FR" sz="1200" dirty="0" err="1"/>
              <a:t>testers</a:t>
            </a:r>
            <a:r>
              <a:rPr lang="fr-FR" sz="1200" dirty="0"/>
              <a:t> </a:t>
            </a:r>
            <a:r>
              <a:rPr lang="fr-FR" sz="1200" dirty="0" err="1"/>
              <a:t>who</a:t>
            </a:r>
            <a:r>
              <a:rPr lang="fr-FR" sz="1200" dirty="0"/>
              <a:t> </a:t>
            </a:r>
            <a:r>
              <a:rPr lang="fr-FR" sz="1200" dirty="0" err="1"/>
              <a:t>co-construct</a:t>
            </a:r>
            <a:r>
              <a:rPr lang="fr-FR" sz="1200" dirty="0"/>
              <a:t> the </a:t>
            </a:r>
            <a:r>
              <a:rPr lang="fr-FR" sz="1200" dirty="0" err="1"/>
              <a:t>offers</a:t>
            </a:r>
            <a:r>
              <a:rPr lang="fr-FR" sz="1200" dirty="0"/>
              <a:t> Ex ante </a:t>
            </a:r>
            <a:r>
              <a:rPr lang="fr-FR" sz="1200" dirty="0" err="1"/>
              <a:t>integration</a:t>
            </a:r>
            <a:r>
              <a:rPr lang="fr-FR" sz="1200" dirty="0"/>
              <a:t> of Social, </a:t>
            </a:r>
            <a:r>
              <a:rPr lang="fr-FR" sz="1200" dirty="0" err="1"/>
              <a:t>ecological</a:t>
            </a:r>
            <a:r>
              <a:rPr lang="fr-FR" sz="1200" dirty="0"/>
              <a:t> and </a:t>
            </a:r>
            <a:r>
              <a:rPr lang="fr-FR" sz="1200" dirty="0" err="1"/>
              <a:t>economic</a:t>
            </a:r>
            <a:r>
              <a:rPr lang="fr-FR" sz="1200" dirty="0"/>
              <a:t> issues in the </a:t>
            </a:r>
            <a:r>
              <a:rPr lang="fr-FR" sz="1200" dirty="0" err="1"/>
              <a:t>valuation</a:t>
            </a:r>
            <a:r>
              <a:rPr lang="fr-FR" sz="1200" dirty="0"/>
              <a:t> of </a:t>
            </a:r>
            <a:r>
              <a:rPr lang="fr-FR" sz="1200" dirty="0" err="1"/>
              <a:t>individuals</a:t>
            </a:r>
            <a:r>
              <a:rPr lang="fr-FR" sz="1200" dirty="0"/>
              <a:t> or </a:t>
            </a:r>
            <a:r>
              <a:rPr lang="fr-FR" sz="1200" dirty="0" err="1"/>
              <a:t>companies</a:t>
            </a:r>
            <a:r>
              <a:rPr lang="fr-FR" sz="1200" dirty="0"/>
              <a:t> </a:t>
            </a:r>
            <a:r>
              <a:rPr lang="fr-FR" sz="1200" dirty="0" err="1"/>
              <a:t>who</a:t>
            </a:r>
            <a:r>
              <a:rPr lang="fr-FR" sz="1200" dirty="0"/>
              <a:t> </a:t>
            </a:r>
            <a:r>
              <a:rPr lang="fr-FR" sz="1200" dirty="0" err="1"/>
              <a:t>request</a:t>
            </a:r>
            <a:r>
              <a:rPr lang="fr-FR" sz="1200" dirty="0"/>
              <a:t> </a:t>
            </a:r>
            <a:r>
              <a:rPr lang="fr-FR" sz="1200" dirty="0" err="1"/>
              <a:t>loans</a:t>
            </a:r>
            <a:r>
              <a:rPr lang="fr-FR" sz="1200" dirty="0"/>
              <a:t>, </a:t>
            </a:r>
            <a:r>
              <a:rPr lang="fr-FR" sz="1200" dirty="0" err="1"/>
              <a:t>investments</a:t>
            </a:r>
            <a:r>
              <a:rPr lang="fr-FR" sz="1200" dirty="0"/>
              <a:t>, subsidies, </a:t>
            </a:r>
            <a:r>
              <a:rPr lang="fr-FR" sz="1200" dirty="0" err="1"/>
              <a:t>insurance</a:t>
            </a:r>
            <a:r>
              <a:rPr lang="fr-FR" sz="800" dirty="0" err="1">
                <a:solidFill>
                  <a:srgbClr val="FF0000"/>
                </a:solidFill>
              </a:rPr>
              <a:t>BNP</a:t>
            </a:r>
            <a:r>
              <a:rPr lang="fr-FR" sz="800" dirty="0">
                <a:solidFill>
                  <a:srgbClr val="FF0000"/>
                </a:solidFill>
              </a:rPr>
              <a:t> PARIBAS, MACIF, </a:t>
            </a:r>
            <a:r>
              <a:rPr lang="fr-FR" sz="800" dirty="0" err="1">
                <a:solidFill>
                  <a:srgbClr val="FF0000"/>
                </a:solidFill>
              </a:rPr>
              <a:t>Movejee</a:t>
            </a:r>
            <a:r>
              <a:rPr lang="fr-FR" sz="800" dirty="0">
                <a:solidFill>
                  <a:srgbClr val="FF0000"/>
                </a:solidFill>
              </a:rPr>
              <a:t>, IME, C3D, Atemis</a:t>
            </a:r>
            <a:r>
              <a:rPr lang="fr-FR" sz="900" dirty="0">
                <a:solidFill>
                  <a:srgbClr val="FF0000"/>
                </a:solidFill>
              </a:rPr>
              <a:t>,</a:t>
            </a:r>
          </a:p>
        </p:txBody>
      </p:sp>
      <p:sp>
        <p:nvSpPr>
          <p:cNvPr id="8" name="Subtitle 2">
            <a:extLst>
              <a:ext uri="{FF2B5EF4-FFF2-40B4-BE49-F238E27FC236}">
                <a16:creationId xmlns:a16="http://schemas.microsoft.com/office/drawing/2014/main" id="{DC9459BD-F6A2-BC41-B33C-0128F3ACEA3D}"/>
              </a:ext>
            </a:extLst>
          </p:cNvPr>
          <p:cNvSpPr txBox="1">
            <a:spLocks/>
          </p:cNvSpPr>
          <p:nvPr/>
        </p:nvSpPr>
        <p:spPr>
          <a:xfrm>
            <a:off x="244598" y="1363286"/>
            <a:ext cx="3318985" cy="2930189"/>
          </a:xfrm>
          <a:prstGeom prst="rect">
            <a:avLst/>
          </a:prstGeom>
          <a:solidFill>
            <a:schemeClr val="accent4">
              <a:lumMod val="20000"/>
              <a:lumOff val="80000"/>
            </a:schemeClr>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4800" dirty="0"/>
              <a:t>Use Case 1: INFLUENCERS: </a:t>
            </a:r>
            <a:r>
              <a:rPr lang="fr-FR" sz="4800" dirty="0" err="1"/>
              <a:t>Participatory</a:t>
            </a:r>
            <a:r>
              <a:rPr lang="fr-FR" sz="4800" dirty="0"/>
              <a:t> qualification and promotion of EXPERTISE - POSITIVE and COLLABORATIVE HR – OPEN CV </a:t>
            </a:r>
          </a:p>
          <a:p>
            <a:pPr algn="just"/>
            <a:r>
              <a:rPr lang="fr-FR" sz="4800" dirty="0" err="1"/>
              <a:t>Identify</a:t>
            </a:r>
            <a:r>
              <a:rPr lang="fr-FR" sz="4800" dirty="0"/>
              <a:t> </a:t>
            </a:r>
            <a:r>
              <a:rPr lang="fr-FR" sz="4800" dirty="0" err="1"/>
              <a:t>Fake</a:t>
            </a:r>
            <a:r>
              <a:rPr lang="fr-FR" sz="4800" dirty="0"/>
              <a:t> </a:t>
            </a:r>
            <a:r>
              <a:rPr lang="fr-FR" sz="4800" dirty="0" err="1"/>
              <a:t>Reviews</a:t>
            </a:r>
            <a:r>
              <a:rPr lang="fr-FR" sz="4800" dirty="0"/>
              <a:t> and </a:t>
            </a:r>
            <a:r>
              <a:rPr lang="fr-FR" sz="4800" dirty="0" err="1"/>
              <a:t>enable</a:t>
            </a:r>
            <a:r>
              <a:rPr lang="fr-FR" sz="4800" dirty="0"/>
              <a:t> correction by </a:t>
            </a:r>
            <a:r>
              <a:rPr lang="fr-FR" sz="4800" dirty="0" err="1"/>
              <a:t>weighting</a:t>
            </a:r>
            <a:r>
              <a:rPr lang="fr-FR" sz="4800" dirty="0"/>
              <a:t> "</a:t>
            </a:r>
            <a:r>
              <a:rPr lang="fr-FR" sz="4800" dirty="0" err="1"/>
              <a:t>paid</a:t>
            </a:r>
            <a:r>
              <a:rPr lang="fr-FR" sz="4800" dirty="0"/>
              <a:t> </a:t>
            </a:r>
            <a:r>
              <a:rPr lang="fr-FR" sz="4800" dirty="0" err="1"/>
              <a:t>reviews</a:t>
            </a:r>
            <a:r>
              <a:rPr lang="fr-FR" sz="4800" dirty="0"/>
              <a:t>" </a:t>
            </a:r>
            <a:r>
              <a:rPr lang="fr-FR" sz="4800" dirty="0" err="1"/>
              <a:t>Conflict</a:t>
            </a:r>
            <a:r>
              <a:rPr lang="fr-FR" sz="4800" dirty="0"/>
              <a:t> of </a:t>
            </a:r>
            <a:r>
              <a:rPr lang="fr-FR" sz="4800" dirty="0" err="1"/>
              <a:t>Interest</a:t>
            </a:r>
            <a:r>
              <a:rPr lang="fr-FR" sz="4800" dirty="0"/>
              <a:t> </a:t>
            </a:r>
            <a:r>
              <a:rPr lang="fr-FR" sz="4800" dirty="0" err="1"/>
              <a:t>Alert</a:t>
            </a:r>
            <a:r>
              <a:rPr lang="fr-FR" sz="4800" dirty="0"/>
              <a:t> </a:t>
            </a:r>
            <a:r>
              <a:rPr lang="fr-FR" sz="4800" dirty="0" err="1"/>
              <a:t>Create</a:t>
            </a:r>
            <a:r>
              <a:rPr lang="fr-FR" sz="4800" dirty="0"/>
              <a:t> Game Content </a:t>
            </a:r>
            <a:r>
              <a:rPr lang="fr-FR" sz="4800" dirty="0" err="1"/>
              <a:t>Recovery</a:t>
            </a:r>
            <a:r>
              <a:rPr lang="fr-FR" sz="4800" dirty="0"/>
              <a:t> of all </a:t>
            </a:r>
            <a:r>
              <a:rPr lang="fr-FR" sz="4800" dirty="0" err="1"/>
              <a:t>Personal</a:t>
            </a:r>
            <a:r>
              <a:rPr lang="fr-FR" sz="4800" dirty="0"/>
              <a:t> Data </a:t>
            </a:r>
            <a:r>
              <a:rPr lang="fr-FR" sz="4800" dirty="0" err="1"/>
              <a:t>from</a:t>
            </a:r>
            <a:r>
              <a:rPr lang="fr-FR" sz="4800" dirty="0"/>
              <a:t> POSITIVE </a:t>
            </a:r>
            <a:r>
              <a:rPr lang="fr-FR" sz="4800" dirty="0" err="1"/>
              <a:t>reviews</a:t>
            </a:r>
            <a:r>
              <a:rPr lang="fr-FR" sz="4800" dirty="0"/>
              <a:t> (</a:t>
            </a:r>
            <a:r>
              <a:rPr lang="fr-FR" sz="4800" dirty="0" err="1"/>
              <a:t>thanks</a:t>
            </a:r>
            <a:r>
              <a:rPr lang="fr-FR" sz="4800" dirty="0"/>
              <a:t> to the GDPR) to </a:t>
            </a:r>
            <a:r>
              <a:rPr lang="fr-FR" sz="4800" dirty="0" err="1"/>
              <a:t>create</a:t>
            </a:r>
            <a:r>
              <a:rPr lang="fr-FR" sz="4800" dirty="0"/>
              <a:t> </a:t>
            </a:r>
            <a:r>
              <a:rPr lang="fr-FR" sz="4800" dirty="0" err="1"/>
              <a:t>your</a:t>
            </a:r>
            <a:r>
              <a:rPr lang="fr-FR" sz="4800" dirty="0"/>
              <a:t> </a:t>
            </a:r>
            <a:r>
              <a:rPr lang="fr-FR" sz="4800" dirty="0" err="1"/>
              <a:t>Xvaluator</a:t>
            </a:r>
            <a:r>
              <a:rPr lang="fr-FR" sz="4800" dirty="0"/>
              <a:t> Profile – </a:t>
            </a:r>
            <a:r>
              <a:rPr lang="fr-FR" sz="4800" dirty="0" err="1"/>
              <a:t>your</a:t>
            </a:r>
            <a:r>
              <a:rPr lang="fr-FR" sz="4800" dirty="0"/>
              <a:t> EXPERTISE </a:t>
            </a:r>
            <a:r>
              <a:rPr lang="fr-FR" sz="4800" dirty="0" err="1"/>
              <a:t>Promote</a:t>
            </a:r>
            <a:r>
              <a:rPr lang="fr-FR" sz="4800" dirty="0"/>
              <a:t> </a:t>
            </a:r>
            <a:r>
              <a:rPr lang="fr-FR" sz="4800" dirty="0" err="1"/>
              <a:t>everyone's</a:t>
            </a:r>
            <a:r>
              <a:rPr lang="fr-FR" sz="4800" dirty="0"/>
              <a:t> EXPERTISE: replace the CV </a:t>
            </a:r>
            <a:r>
              <a:rPr lang="fr-FR" sz="4800" dirty="0" err="1"/>
              <a:t>with</a:t>
            </a:r>
            <a:r>
              <a:rPr lang="fr-FR" sz="4800" dirty="0"/>
              <a:t> the EXPERTISE </a:t>
            </a:r>
            <a:r>
              <a:rPr lang="fr-FR" sz="4800" dirty="0" err="1"/>
              <a:t>co-constructed</a:t>
            </a:r>
            <a:r>
              <a:rPr lang="fr-FR" sz="4800" dirty="0"/>
              <a:t> for </a:t>
            </a:r>
            <a:r>
              <a:rPr lang="fr-FR" sz="4800" dirty="0" err="1"/>
              <a:t>everyone</a:t>
            </a:r>
            <a:r>
              <a:rPr lang="fr-FR" sz="4800" dirty="0"/>
              <a:t> on </a:t>
            </a:r>
            <a:r>
              <a:rPr lang="fr-FR" sz="4800" dirty="0" err="1"/>
              <a:t>Xvaluator</a:t>
            </a:r>
            <a:r>
              <a:rPr lang="fr-FR" sz="4800" dirty="0"/>
              <a:t> - all </a:t>
            </a:r>
            <a:r>
              <a:rPr lang="fr-FR" sz="4800" dirty="0" err="1"/>
              <a:t>influencers</a:t>
            </a:r>
            <a:r>
              <a:rPr lang="fr-FR" sz="4800" dirty="0"/>
              <a:t>! CUSTOMER EXPERIENCES promotion </a:t>
            </a:r>
            <a:r>
              <a:rPr lang="fr-FR" sz="4800" dirty="0" err="1"/>
              <a:t>competition</a:t>
            </a:r>
            <a:r>
              <a:rPr lang="fr-FR" sz="4800" dirty="0"/>
              <a:t>: "</a:t>
            </a:r>
            <a:r>
              <a:rPr lang="fr-FR" sz="4800" dirty="0" err="1"/>
              <a:t>Xvaluator</a:t>
            </a:r>
            <a:r>
              <a:rPr lang="fr-FR" sz="4800" dirty="0"/>
              <a:t> BEST DRESSED IN PARIS" OPEN PROMOTION </a:t>
            </a:r>
            <a:r>
              <a:rPr lang="fr-FR" sz="4800" dirty="0" err="1"/>
              <a:t>tool</a:t>
            </a:r>
            <a:r>
              <a:rPr lang="fr-FR" sz="4800" dirty="0"/>
              <a:t> – PARTICIPATORY on the TRUTH and CONCERTATION OF OPINIONS Compensation Solutions – </a:t>
            </a:r>
            <a:r>
              <a:rPr lang="fr-FR" sz="4800" dirty="0" err="1"/>
              <a:t>Rewarding</a:t>
            </a:r>
            <a:r>
              <a:rPr lang="fr-FR" sz="4800" dirty="0"/>
              <a:t> Influencer Relevance on more </a:t>
            </a:r>
            <a:r>
              <a:rPr lang="fr-FR" sz="4800" dirty="0" err="1"/>
              <a:t>criteria</a:t>
            </a:r>
            <a:r>
              <a:rPr lang="fr-FR" sz="4800" dirty="0"/>
              <a:t> </a:t>
            </a:r>
            <a:r>
              <a:rPr lang="fr-FR" sz="4800" dirty="0" err="1"/>
              <a:t>than</a:t>
            </a:r>
            <a:r>
              <a:rPr lang="fr-FR" sz="4800" dirty="0"/>
              <a:t> </a:t>
            </a:r>
            <a:r>
              <a:rPr lang="fr-FR" sz="4800" dirty="0" err="1"/>
              <a:t>just</a:t>
            </a:r>
            <a:r>
              <a:rPr lang="fr-FR" sz="4800" dirty="0"/>
              <a:t> the </a:t>
            </a:r>
            <a:r>
              <a:rPr lang="fr-FR" sz="4800" dirty="0" err="1"/>
              <a:t>number</a:t>
            </a:r>
            <a:r>
              <a:rPr lang="fr-FR" sz="4800" dirty="0"/>
              <a:t> of LIKES </a:t>
            </a:r>
            <a:r>
              <a:rPr lang="fr-FR" sz="4800" dirty="0" err="1"/>
              <a:t>Anticipate</a:t>
            </a:r>
            <a:r>
              <a:rPr lang="fr-FR" sz="4800" dirty="0"/>
              <a:t> the </a:t>
            </a:r>
            <a:r>
              <a:rPr lang="fr-FR" sz="4800" dirty="0" err="1"/>
              <a:t>evolution</a:t>
            </a:r>
            <a:r>
              <a:rPr lang="fr-FR" sz="4800" dirty="0"/>
              <a:t> of </a:t>
            </a:r>
            <a:r>
              <a:rPr lang="fr-FR" sz="4800" dirty="0" err="1"/>
              <a:t>Influencers</a:t>
            </a:r>
            <a:r>
              <a:rPr lang="fr-FR" sz="4800" dirty="0"/>
              <a:t> and </a:t>
            </a:r>
            <a:r>
              <a:rPr lang="fr-FR" sz="4800" dirty="0" err="1"/>
              <a:t>better</a:t>
            </a:r>
            <a:r>
              <a:rPr lang="fr-FR" sz="4800" dirty="0"/>
              <a:t> </a:t>
            </a:r>
            <a:r>
              <a:rPr lang="fr-FR" sz="4800" dirty="0" err="1"/>
              <a:t>target</a:t>
            </a:r>
            <a:r>
              <a:rPr lang="fr-FR" sz="4800" dirty="0"/>
              <a:t> </a:t>
            </a:r>
            <a:r>
              <a:rPr lang="fr-FR" sz="4800" dirty="0" err="1"/>
              <a:t>their</a:t>
            </a:r>
            <a:r>
              <a:rPr lang="fr-FR" sz="4800" dirty="0"/>
              <a:t> relevance</a:t>
            </a:r>
          </a:p>
          <a:p>
            <a:pPr algn="just"/>
            <a:r>
              <a:rPr lang="fr-FR" sz="3200" dirty="0">
                <a:solidFill>
                  <a:srgbClr val="FF0000"/>
                </a:solidFill>
              </a:rPr>
              <a:t>DRH innovants, Publicis, BFM Business, Dénis</a:t>
            </a:r>
          </a:p>
          <a:p>
            <a:pPr marL="685800" indent="-685800">
              <a:buFontTx/>
              <a:buChar char="-"/>
            </a:pPr>
            <a:endParaRPr lang="fr-FR" sz="4800" dirty="0"/>
          </a:p>
          <a:p>
            <a:pPr marL="685800" indent="-685800">
              <a:buFontTx/>
              <a:buChar char="-"/>
            </a:pPr>
            <a:endParaRPr lang="fr-FR" sz="5000" dirty="0"/>
          </a:p>
        </p:txBody>
      </p:sp>
    </p:spTree>
    <p:extLst>
      <p:ext uri="{BB962C8B-B14F-4D97-AF65-F5344CB8AC3E}">
        <p14:creationId xmlns:p14="http://schemas.microsoft.com/office/powerpoint/2010/main" val="111301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15B11F-34AF-2B4C-BB80-E2B0657C43C4}"/>
              </a:ext>
            </a:extLst>
          </p:cNvPr>
          <p:cNvSpPr>
            <a:spLocks noGrp="1"/>
          </p:cNvSpPr>
          <p:nvPr>
            <p:ph type="title"/>
          </p:nvPr>
        </p:nvSpPr>
        <p:spPr>
          <a:xfrm>
            <a:off x="591997" y="387349"/>
            <a:ext cx="2567609" cy="1325563"/>
          </a:xfrm>
        </p:spPr>
        <p:txBody>
          <a:bodyPr>
            <a:normAutofit/>
          </a:bodyPr>
          <a:lstStyle/>
          <a:p>
            <a:r>
              <a:rPr lang="fr-FR" dirty="0">
                <a:latin typeface="Times" pitchFamily="2" charset="0"/>
              </a:rPr>
              <a:t>Consumer</a:t>
            </a:r>
            <a:br>
              <a:rPr lang="fr-FR" dirty="0">
                <a:latin typeface="Times" pitchFamily="2" charset="0"/>
              </a:rPr>
            </a:br>
            <a:r>
              <a:rPr lang="fr-FR" sz="2200" dirty="0" err="1">
                <a:latin typeface="Times" pitchFamily="2" charset="0"/>
              </a:rPr>
              <a:t>Needs</a:t>
            </a:r>
            <a:r>
              <a:rPr lang="fr-FR" sz="2200" dirty="0">
                <a:latin typeface="Times" pitchFamily="2" charset="0"/>
              </a:rPr>
              <a:t> and </a:t>
            </a:r>
            <a:r>
              <a:rPr lang="fr-FR" sz="2200" dirty="0" err="1">
                <a:latin typeface="Times" pitchFamily="2" charset="0"/>
              </a:rPr>
              <a:t>interests</a:t>
            </a:r>
            <a:endParaRPr lang="fr-FR" sz="2200" dirty="0">
              <a:latin typeface="Times" pitchFamily="2" charset="0"/>
            </a:endParaRPr>
          </a:p>
        </p:txBody>
      </p:sp>
      <p:sp>
        <p:nvSpPr>
          <p:cNvPr id="5" name="Title 1">
            <a:extLst>
              <a:ext uri="{FF2B5EF4-FFF2-40B4-BE49-F238E27FC236}">
                <a16:creationId xmlns:a16="http://schemas.microsoft.com/office/drawing/2014/main" id="{22D69711-10A7-7547-AF92-B25A8949C6CF}"/>
              </a:ext>
            </a:extLst>
          </p:cNvPr>
          <p:cNvSpPr txBox="1">
            <a:spLocks/>
          </p:cNvSpPr>
          <p:nvPr/>
        </p:nvSpPr>
        <p:spPr>
          <a:xfrm>
            <a:off x="8537923" y="409024"/>
            <a:ext cx="2713383" cy="129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dirty="0">
                <a:latin typeface="Times" pitchFamily="2" charset="0"/>
              </a:rPr>
              <a:t>Business</a:t>
            </a:r>
            <a:br>
              <a:rPr lang="fr-FR" dirty="0">
                <a:latin typeface="Times" pitchFamily="2" charset="0"/>
              </a:rPr>
            </a:br>
            <a:r>
              <a:rPr lang="fr-FR" sz="2200" dirty="0" err="1">
                <a:latin typeface="Times" pitchFamily="2" charset="0"/>
              </a:rPr>
              <a:t>Needs</a:t>
            </a:r>
            <a:r>
              <a:rPr lang="fr-FR" sz="2200" dirty="0">
                <a:latin typeface="Times" pitchFamily="2" charset="0"/>
              </a:rPr>
              <a:t> and </a:t>
            </a:r>
            <a:r>
              <a:rPr lang="fr-FR" sz="2200" dirty="0" err="1">
                <a:latin typeface="Times" pitchFamily="2" charset="0"/>
              </a:rPr>
              <a:t>Interests</a:t>
            </a:r>
            <a:endParaRPr lang="fr-FR" sz="2200" dirty="0">
              <a:latin typeface="Times" pitchFamily="2" charset="0"/>
            </a:endParaRPr>
          </a:p>
        </p:txBody>
      </p:sp>
      <p:sp>
        <p:nvSpPr>
          <p:cNvPr id="6" name="Title 1">
            <a:extLst>
              <a:ext uri="{FF2B5EF4-FFF2-40B4-BE49-F238E27FC236}">
                <a16:creationId xmlns:a16="http://schemas.microsoft.com/office/drawing/2014/main" id="{22B3FA6D-DD9B-DC4D-9CE0-579220EE13DF}"/>
              </a:ext>
            </a:extLst>
          </p:cNvPr>
          <p:cNvSpPr txBox="1">
            <a:spLocks/>
          </p:cNvSpPr>
          <p:nvPr/>
        </p:nvSpPr>
        <p:spPr>
          <a:xfrm>
            <a:off x="591996" y="1712912"/>
            <a:ext cx="2728190" cy="205967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err="1"/>
              <a:t>Retrieve</a:t>
            </a:r>
            <a:r>
              <a:rPr lang="fr-FR" sz="3200" dirty="0"/>
              <a:t> </a:t>
            </a:r>
            <a:r>
              <a:rPr lang="fr-FR" sz="3200" dirty="0" err="1"/>
              <a:t>Aggregate</a:t>
            </a:r>
            <a:r>
              <a:rPr lang="fr-FR" sz="3200" dirty="0"/>
              <a:t> </a:t>
            </a:r>
            <a:r>
              <a:rPr lang="fr-FR" sz="3200" dirty="0" err="1"/>
              <a:t>Protect</a:t>
            </a:r>
            <a:r>
              <a:rPr lang="fr-FR" sz="3200" dirty="0"/>
              <a:t> Compare value </a:t>
            </a:r>
            <a:r>
              <a:rPr lang="fr-FR" sz="3200" dirty="0" err="1"/>
              <a:t>Wipe</a:t>
            </a:r>
            <a:r>
              <a:rPr lang="fr-FR" sz="3200" dirty="0"/>
              <a:t> off </a:t>
            </a:r>
            <a:r>
              <a:rPr lang="fr-FR" sz="3200" dirty="0" err="1"/>
              <a:t>Its</a:t>
            </a:r>
            <a:r>
              <a:rPr lang="fr-FR" sz="3200" dirty="0"/>
              <a:t> </a:t>
            </a:r>
            <a:r>
              <a:rPr lang="fr-FR" sz="3200" dirty="0" err="1"/>
              <a:t>own</a:t>
            </a:r>
            <a:r>
              <a:rPr lang="fr-FR" sz="3200" dirty="0"/>
              <a:t> REVIEWS, OPINIONS (LIKE) of all applications and </a:t>
            </a:r>
            <a:r>
              <a:rPr lang="fr-FR" sz="3200" dirty="0" err="1"/>
              <a:t>platforms</a:t>
            </a:r>
            <a:endParaRPr lang="fr-FR" sz="1400" dirty="0">
              <a:latin typeface="Times" pitchFamily="2" charset="0"/>
            </a:endParaRPr>
          </a:p>
        </p:txBody>
      </p:sp>
      <p:sp>
        <p:nvSpPr>
          <p:cNvPr id="7" name="Title 1">
            <a:extLst>
              <a:ext uri="{FF2B5EF4-FFF2-40B4-BE49-F238E27FC236}">
                <a16:creationId xmlns:a16="http://schemas.microsoft.com/office/drawing/2014/main" id="{F8195B1E-90DF-4146-9656-767C7056238D}"/>
              </a:ext>
            </a:extLst>
          </p:cNvPr>
          <p:cNvSpPr txBox="1">
            <a:spLocks/>
          </p:cNvSpPr>
          <p:nvPr/>
        </p:nvSpPr>
        <p:spPr>
          <a:xfrm>
            <a:off x="8698503" y="1554937"/>
            <a:ext cx="2643913" cy="2401925"/>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4000" dirty="0" err="1"/>
              <a:t>Aggregate</a:t>
            </a:r>
            <a:r>
              <a:rPr lang="fr-FR" sz="4000" dirty="0"/>
              <a:t> </a:t>
            </a:r>
            <a:r>
              <a:rPr lang="fr-FR" sz="4000" dirty="0" err="1"/>
              <a:t>Qualify</a:t>
            </a:r>
            <a:r>
              <a:rPr lang="fr-FR" sz="4000" dirty="0"/>
              <a:t> in a </a:t>
            </a:r>
            <a:r>
              <a:rPr lang="fr-FR" sz="4000" dirty="0" err="1"/>
              <a:t>participatory</a:t>
            </a:r>
            <a:r>
              <a:rPr lang="fr-FR" sz="4000" dirty="0"/>
              <a:t>, inclusive </a:t>
            </a:r>
            <a:r>
              <a:rPr lang="fr-FR" sz="4000" dirty="0" err="1"/>
              <a:t>manner</a:t>
            </a:r>
            <a:r>
              <a:rPr lang="fr-FR" sz="4000" dirty="0"/>
              <a:t> Compare value OPINIONS, OPINIONS (LIKE) of all applications and </a:t>
            </a:r>
            <a:r>
              <a:rPr lang="fr-FR" sz="4000" dirty="0" err="1"/>
              <a:t>platforms</a:t>
            </a:r>
            <a:r>
              <a:rPr lang="fr-FR" sz="4000" dirty="0"/>
              <a:t> and on all topics of </a:t>
            </a:r>
            <a:r>
              <a:rPr lang="fr-FR" sz="4000" dirty="0" err="1"/>
              <a:t>interest</a:t>
            </a:r>
            <a:r>
              <a:rPr lang="fr-FR" sz="4000" dirty="0"/>
              <a:t> to </a:t>
            </a:r>
            <a:r>
              <a:rPr lang="fr-FR" sz="4000" dirty="0" err="1"/>
              <a:t>its</a:t>
            </a:r>
            <a:r>
              <a:rPr lang="fr-FR" sz="4000" dirty="0"/>
              <a:t> </a:t>
            </a:r>
            <a:r>
              <a:rPr lang="fr-FR" sz="4000" dirty="0" err="1"/>
              <a:t>companies</a:t>
            </a:r>
            <a:r>
              <a:rPr lang="fr-FR" sz="4000" dirty="0"/>
              <a:t>, services and </a:t>
            </a:r>
            <a:r>
              <a:rPr lang="fr-FR" sz="4000" dirty="0" err="1"/>
              <a:t>products</a:t>
            </a:r>
            <a:r>
              <a:rPr lang="fr-FR" sz="4000" dirty="0"/>
              <a:t>, HR expertise, </a:t>
            </a:r>
            <a:r>
              <a:rPr lang="fr-FR" sz="4000" dirty="0" err="1"/>
              <a:t>partners</a:t>
            </a:r>
            <a:r>
              <a:rPr lang="fr-FR" sz="4000" dirty="0"/>
              <a:t>, etc.</a:t>
            </a:r>
            <a:endParaRPr lang="fr-FR" sz="1800" dirty="0">
              <a:latin typeface="Times" pitchFamily="2" charset="0"/>
            </a:endParaRPr>
          </a:p>
        </p:txBody>
      </p:sp>
      <p:sp>
        <p:nvSpPr>
          <p:cNvPr id="8" name="Title 1">
            <a:extLst>
              <a:ext uri="{FF2B5EF4-FFF2-40B4-BE49-F238E27FC236}">
                <a16:creationId xmlns:a16="http://schemas.microsoft.com/office/drawing/2014/main" id="{4DF2560D-72D8-BB45-9725-70E29162F749}"/>
              </a:ext>
            </a:extLst>
          </p:cNvPr>
          <p:cNvSpPr txBox="1">
            <a:spLocks/>
          </p:cNvSpPr>
          <p:nvPr/>
        </p:nvSpPr>
        <p:spPr>
          <a:xfrm>
            <a:off x="3520834" y="290881"/>
            <a:ext cx="4925979" cy="4276608"/>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FR" dirty="0">
                <a:latin typeface="Times" pitchFamily="2" charset="0"/>
              </a:rPr>
            </a:br>
            <a:r>
              <a:rPr lang="fr-FR" dirty="0"/>
              <a:t>XVALUATOR </a:t>
            </a:r>
            <a:r>
              <a:rPr lang="fr-FR" dirty="0" err="1"/>
              <a:t>helps</a:t>
            </a:r>
            <a:r>
              <a:rPr lang="fr-FR" dirty="0"/>
              <a:t> to </a:t>
            </a:r>
            <a:r>
              <a:rPr lang="fr-FR" dirty="0" err="1"/>
              <a:t>Qualify</a:t>
            </a:r>
            <a:r>
              <a:rPr lang="fr-FR" dirty="0"/>
              <a:t> TOGETHER and FAST the opinions in a participative, </a:t>
            </a:r>
            <a:r>
              <a:rPr lang="fr-FR" dirty="0" err="1"/>
              <a:t>automatic</a:t>
            </a:r>
            <a:r>
              <a:rPr lang="fr-FR" dirty="0"/>
              <a:t>, </a:t>
            </a:r>
            <a:r>
              <a:rPr lang="fr-FR" dirty="0" err="1"/>
              <a:t>fast</a:t>
            </a:r>
            <a:r>
              <a:rPr lang="fr-FR" dirty="0"/>
              <a:t>, </a:t>
            </a:r>
            <a:r>
              <a:rPr lang="fr-FR" dirty="0" err="1"/>
              <a:t>scalable</a:t>
            </a:r>
            <a:r>
              <a:rPr lang="fr-FR" dirty="0"/>
              <a:t> </a:t>
            </a:r>
            <a:r>
              <a:rPr lang="fr-FR" dirty="0" err="1"/>
              <a:t>way</a:t>
            </a:r>
            <a:r>
              <a:rPr lang="fr-FR" dirty="0"/>
              <a:t> for:</a:t>
            </a:r>
            <a:endParaRPr lang="fr-FR" sz="2200" dirty="0">
              <a:latin typeface="Times" pitchFamily="2" charset="0"/>
            </a:endParaRPr>
          </a:p>
          <a:p>
            <a:pPr algn="ctr"/>
            <a:r>
              <a:rPr lang="fr-FR" sz="2400" dirty="0"/>
              <a:t>1. </a:t>
            </a:r>
            <a:r>
              <a:rPr lang="fr-FR" sz="2400" dirty="0" err="1"/>
              <a:t>Decision</a:t>
            </a:r>
            <a:r>
              <a:rPr lang="fr-FR" sz="2400" dirty="0"/>
              <a:t> </a:t>
            </a:r>
            <a:r>
              <a:rPr lang="fr-FR" sz="2400" dirty="0" err="1"/>
              <a:t>making</a:t>
            </a:r>
            <a:r>
              <a:rPr lang="fr-FR" sz="2400" dirty="0"/>
              <a:t> 2. Consultation </a:t>
            </a:r>
            <a:r>
              <a:rPr lang="fr-FR" sz="2400" dirty="0" err="1"/>
              <a:t>with</a:t>
            </a:r>
            <a:r>
              <a:rPr lang="fr-FR" sz="2400" dirty="0"/>
              <a:t> all </a:t>
            </a:r>
            <a:r>
              <a:rPr lang="fr-FR" sz="2400" dirty="0" err="1"/>
              <a:t>stakeholders</a:t>
            </a:r>
            <a:r>
              <a:rPr lang="fr-FR" sz="2400" dirty="0"/>
              <a:t> in a constructive and </a:t>
            </a:r>
            <a:r>
              <a:rPr lang="fr-FR" sz="2400" dirty="0" err="1"/>
              <a:t>rapid</a:t>
            </a:r>
            <a:r>
              <a:rPr lang="fr-FR" sz="2400" dirty="0"/>
              <a:t> </a:t>
            </a:r>
            <a:r>
              <a:rPr lang="fr-FR" sz="2400" dirty="0" err="1"/>
              <a:t>manner</a:t>
            </a:r>
            <a:r>
              <a:rPr lang="fr-FR" sz="2400" dirty="0"/>
              <a:t> 3. Education and sharing of good practices, </a:t>
            </a:r>
            <a:r>
              <a:rPr lang="fr-FR" sz="2400" dirty="0" err="1"/>
              <a:t>comparison</a:t>
            </a:r>
            <a:r>
              <a:rPr lang="fr-FR" sz="2400" dirty="0"/>
              <a:t> </a:t>
            </a:r>
            <a:r>
              <a:rPr lang="fr-FR" sz="2400" dirty="0" err="1"/>
              <a:t>with</a:t>
            </a:r>
            <a:r>
              <a:rPr lang="fr-FR" sz="2400" dirty="0"/>
              <a:t> </a:t>
            </a:r>
            <a:r>
              <a:rPr lang="fr-FR" sz="2400" dirty="0" err="1"/>
              <a:t>averages</a:t>
            </a:r>
            <a:r>
              <a:rPr lang="fr-FR" sz="2400" dirty="0"/>
              <a:t> by </a:t>
            </a:r>
            <a:r>
              <a:rPr lang="fr-FR" sz="2400" dirty="0" err="1"/>
              <a:t>region</a:t>
            </a:r>
            <a:r>
              <a:rPr lang="fr-FR" sz="2400" dirty="0"/>
              <a:t>, </a:t>
            </a:r>
            <a:r>
              <a:rPr lang="fr-FR" sz="2400" dirty="0" err="1"/>
              <a:t>sector</a:t>
            </a:r>
            <a:r>
              <a:rPr lang="fr-FR" sz="2400" dirty="0"/>
              <a:t> 4. </a:t>
            </a:r>
            <a:r>
              <a:rPr lang="fr-FR" sz="2400" dirty="0" err="1"/>
              <a:t>Contextualization</a:t>
            </a:r>
            <a:r>
              <a:rPr lang="fr-FR" sz="2400" dirty="0"/>
              <a:t> of OPINIONS – Opinions to </a:t>
            </a:r>
            <a:r>
              <a:rPr lang="fr-FR" sz="2400" dirty="0" err="1"/>
              <a:t>better</a:t>
            </a:r>
            <a:r>
              <a:rPr lang="fr-FR" sz="2400" dirty="0"/>
              <a:t> </a:t>
            </a:r>
            <a:r>
              <a:rPr lang="fr-FR" sz="2400" dirty="0" err="1"/>
              <a:t>understand</a:t>
            </a:r>
            <a:r>
              <a:rPr lang="fr-FR" sz="2400" dirty="0"/>
              <a:t> and serve </a:t>
            </a:r>
            <a:r>
              <a:rPr lang="fr-FR" sz="2400" dirty="0" err="1"/>
              <a:t>with</a:t>
            </a:r>
            <a:r>
              <a:rPr lang="fr-FR" sz="2400" dirty="0"/>
              <a:t> </a:t>
            </a:r>
            <a:r>
              <a:rPr lang="fr-FR" sz="2400" dirty="0" err="1"/>
              <a:t>adapted</a:t>
            </a:r>
            <a:r>
              <a:rPr lang="fr-FR" sz="2400" dirty="0"/>
              <a:t> solutions</a:t>
            </a:r>
            <a:endParaRPr lang="fr-FR" sz="2200" dirty="0">
              <a:latin typeface="Times" pitchFamily="2" charset="0"/>
            </a:endParaRPr>
          </a:p>
          <a:p>
            <a:endParaRPr lang="fr-FR" sz="2200" dirty="0">
              <a:latin typeface="Times" pitchFamily="2" charset="0"/>
            </a:endParaRPr>
          </a:p>
          <a:p>
            <a:pPr algn="ctr"/>
            <a:endParaRPr lang="fr-FR" sz="2200" b="1" dirty="0">
              <a:latin typeface="Times" pitchFamily="2" charset="0"/>
            </a:endParaRPr>
          </a:p>
          <a:p>
            <a:pPr algn="ctr"/>
            <a:r>
              <a:rPr lang="fr-FR" sz="2400" dirty="0"/>
              <a:t>XVALUATOR SOLUTION for the CONTEXTUALIZATION OF OPINIONS </a:t>
            </a:r>
            <a:r>
              <a:rPr lang="fr-FR" sz="2400" dirty="0" err="1"/>
              <a:t>according</a:t>
            </a:r>
            <a:r>
              <a:rPr lang="fr-FR" sz="2400" dirty="0"/>
              <a:t> to: TIME SOURCES CRITERIA CATEGORIES (</a:t>
            </a:r>
            <a:r>
              <a:rPr lang="fr-FR" sz="2400" dirty="0" err="1"/>
              <a:t>relationship</a:t>
            </a:r>
            <a:r>
              <a:rPr lang="fr-FR" sz="2400" dirty="0"/>
              <a:t> of the </a:t>
            </a:r>
            <a:r>
              <a:rPr lang="fr-FR" sz="2400" dirty="0" err="1"/>
              <a:t>evaluator</a:t>
            </a:r>
            <a:r>
              <a:rPr lang="fr-FR" sz="2400" dirty="0"/>
              <a:t> </a:t>
            </a:r>
            <a:r>
              <a:rPr lang="fr-FR" sz="2400" dirty="0" err="1"/>
              <a:t>with</a:t>
            </a:r>
            <a:r>
              <a:rPr lang="fr-FR" sz="2400" dirty="0"/>
              <a:t> the </a:t>
            </a:r>
            <a:r>
              <a:rPr lang="fr-FR" sz="2400" dirty="0" err="1"/>
              <a:t>subject</a:t>
            </a:r>
            <a:r>
              <a:rPr lang="fr-FR" sz="2400" dirty="0"/>
              <a:t> </a:t>
            </a:r>
            <a:r>
              <a:rPr lang="fr-FR" sz="2400" dirty="0" err="1"/>
              <a:t>evaluated</a:t>
            </a:r>
            <a:r>
              <a:rPr lang="fr-FR" sz="2400" dirty="0"/>
              <a:t>): client, supplier, </a:t>
            </a:r>
            <a:r>
              <a:rPr lang="fr-FR" sz="2400" dirty="0" err="1"/>
              <a:t>independent</a:t>
            </a:r>
            <a:r>
              <a:rPr lang="fr-FR" sz="2400" dirty="0"/>
              <a:t>, </a:t>
            </a:r>
            <a:r>
              <a:rPr lang="fr-FR" sz="2400" dirty="0" err="1"/>
              <a:t>investor</a:t>
            </a:r>
            <a:r>
              <a:rPr lang="fr-FR" sz="2400" dirty="0"/>
              <a:t>, etc.)</a:t>
            </a:r>
            <a:endParaRPr lang="fr-FR" sz="2200" dirty="0"/>
          </a:p>
          <a:p>
            <a:endParaRPr lang="fr-FR" sz="2200" dirty="0"/>
          </a:p>
        </p:txBody>
      </p:sp>
      <p:sp>
        <p:nvSpPr>
          <p:cNvPr id="9" name="Title 1">
            <a:extLst>
              <a:ext uri="{FF2B5EF4-FFF2-40B4-BE49-F238E27FC236}">
                <a16:creationId xmlns:a16="http://schemas.microsoft.com/office/drawing/2014/main" id="{3609854B-6988-FA4A-864C-6FBB213CFD57}"/>
              </a:ext>
            </a:extLst>
          </p:cNvPr>
          <p:cNvSpPr txBox="1">
            <a:spLocks/>
          </p:cNvSpPr>
          <p:nvPr/>
        </p:nvSpPr>
        <p:spPr>
          <a:xfrm>
            <a:off x="454516" y="4878270"/>
            <a:ext cx="1717330" cy="1747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b="1" dirty="0" err="1">
                <a:latin typeface="Times" pitchFamily="2" charset="0"/>
              </a:rPr>
              <a:t>Cities</a:t>
            </a:r>
            <a:r>
              <a:rPr lang="fr-FR" sz="1200" b="1" dirty="0">
                <a:latin typeface="Times" pitchFamily="2" charset="0"/>
              </a:rPr>
              <a:t> and villages</a:t>
            </a:r>
          </a:p>
          <a:p>
            <a:endParaRPr lang="fr-FR" sz="2000" dirty="0">
              <a:latin typeface="Times" pitchFamily="2" charset="0"/>
            </a:endParaRPr>
          </a:p>
          <a:p>
            <a:r>
              <a:rPr lang="fr-FR" sz="1200" dirty="0">
                <a:latin typeface="Times" pitchFamily="2" charset="0"/>
              </a:rPr>
              <a:t>Concertation publique dans en clic (lors des réunions, des prises de décisions) </a:t>
            </a:r>
          </a:p>
        </p:txBody>
      </p:sp>
      <p:sp>
        <p:nvSpPr>
          <p:cNvPr id="10" name="Title 1">
            <a:extLst>
              <a:ext uri="{FF2B5EF4-FFF2-40B4-BE49-F238E27FC236}">
                <a16:creationId xmlns:a16="http://schemas.microsoft.com/office/drawing/2014/main" id="{D3CF426E-3DB1-6841-A207-9D10EA64A84B}"/>
              </a:ext>
            </a:extLst>
          </p:cNvPr>
          <p:cNvSpPr txBox="1">
            <a:spLocks/>
          </p:cNvSpPr>
          <p:nvPr/>
        </p:nvSpPr>
        <p:spPr>
          <a:xfrm>
            <a:off x="2142433" y="4770250"/>
            <a:ext cx="2439413" cy="2059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b="1" dirty="0"/>
              <a:t>HR and RECRUITMENT Tools for the management of INFLUENCERS, EXPERTS</a:t>
            </a:r>
          </a:p>
          <a:p>
            <a:endParaRPr lang="fr-FR" sz="1200" dirty="0">
              <a:latin typeface="Times" pitchFamily="2" charset="0"/>
            </a:endParaRPr>
          </a:p>
          <a:p>
            <a:r>
              <a:rPr lang="fr-FR" sz="1200" dirty="0" err="1"/>
              <a:t>Qualify</a:t>
            </a:r>
            <a:r>
              <a:rPr lang="fr-FR" sz="1200" dirty="0"/>
              <a:t> HR expertise in a </a:t>
            </a:r>
            <a:r>
              <a:rPr lang="fr-FR" sz="1200" dirty="0" err="1"/>
              <a:t>participatory</a:t>
            </a:r>
            <a:r>
              <a:rPr lang="fr-FR" sz="1200" dirty="0"/>
              <a:t>, </a:t>
            </a:r>
            <a:r>
              <a:rPr lang="fr-FR" sz="1200" dirty="0" err="1"/>
              <a:t>democratic</a:t>
            </a:r>
            <a:r>
              <a:rPr lang="fr-FR" sz="1200" dirty="0"/>
              <a:t> and efficient </a:t>
            </a:r>
            <a:r>
              <a:rPr lang="fr-FR" sz="1200" dirty="0" err="1"/>
              <a:t>manner</a:t>
            </a:r>
            <a:endParaRPr lang="fr-FR" sz="1200" dirty="0">
              <a:latin typeface="Times" pitchFamily="2" charset="0"/>
            </a:endParaRPr>
          </a:p>
        </p:txBody>
      </p:sp>
      <p:sp>
        <p:nvSpPr>
          <p:cNvPr id="11" name="Title 1">
            <a:extLst>
              <a:ext uri="{FF2B5EF4-FFF2-40B4-BE49-F238E27FC236}">
                <a16:creationId xmlns:a16="http://schemas.microsoft.com/office/drawing/2014/main" id="{00A3A79D-A953-A74F-9A09-370C94D550DF}"/>
              </a:ext>
            </a:extLst>
          </p:cNvPr>
          <p:cNvSpPr txBox="1">
            <a:spLocks/>
          </p:cNvSpPr>
          <p:nvPr/>
        </p:nvSpPr>
        <p:spPr>
          <a:xfrm>
            <a:off x="4663249" y="5083234"/>
            <a:ext cx="1878073" cy="1426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b="1" dirty="0"/>
              <a:t>BANK, INSURANCE, INVESTMENT FUNDS</a:t>
            </a:r>
          </a:p>
          <a:p>
            <a:endParaRPr lang="fr-FR" sz="1200" dirty="0">
              <a:latin typeface="Times" pitchFamily="2" charset="0"/>
            </a:endParaRPr>
          </a:p>
          <a:p>
            <a:r>
              <a:rPr lang="fr-FR" sz="1200" dirty="0">
                <a:latin typeface="Times" pitchFamily="2" charset="0"/>
              </a:rPr>
              <a:t>Qualifier de manière participative, démocratique et efficace les projets, dossiers, opportunités </a:t>
            </a:r>
          </a:p>
        </p:txBody>
      </p:sp>
      <p:sp>
        <p:nvSpPr>
          <p:cNvPr id="12" name="Title 1">
            <a:extLst>
              <a:ext uri="{FF2B5EF4-FFF2-40B4-BE49-F238E27FC236}">
                <a16:creationId xmlns:a16="http://schemas.microsoft.com/office/drawing/2014/main" id="{92C0A87D-8413-E64F-9E2F-7F0BC3636FD6}"/>
              </a:ext>
            </a:extLst>
          </p:cNvPr>
          <p:cNvSpPr txBox="1">
            <a:spLocks/>
          </p:cNvSpPr>
          <p:nvPr/>
        </p:nvSpPr>
        <p:spPr>
          <a:xfrm>
            <a:off x="6622726" y="5713402"/>
            <a:ext cx="4675430" cy="4085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200" b="1" dirty="0">
                <a:latin typeface="Times" pitchFamily="2" charset="0"/>
              </a:rPr>
              <a:t>COACHING EDUCATION </a:t>
            </a:r>
            <a:r>
              <a:rPr lang="fr-FR" sz="1200" b="1" dirty="0" err="1">
                <a:latin typeface="Times" pitchFamily="2" charset="0"/>
              </a:rPr>
              <a:t>personalized</a:t>
            </a:r>
            <a:r>
              <a:rPr lang="fr-FR" sz="1200" b="1" dirty="0">
                <a:latin typeface="Times" pitchFamily="2" charset="0"/>
              </a:rPr>
              <a:t> and in real time and content</a:t>
            </a:r>
          </a:p>
          <a:p>
            <a:pPr algn="r"/>
            <a:endParaRPr lang="fr-FR" sz="1200" dirty="0">
              <a:latin typeface="Times" pitchFamily="2" charset="0"/>
            </a:endParaRPr>
          </a:p>
          <a:p>
            <a:pPr algn="r"/>
            <a:r>
              <a:rPr lang="fr-FR" sz="1200" dirty="0" err="1">
                <a:latin typeface="Times" pitchFamily="2" charset="0"/>
              </a:rPr>
              <a:t>Qualify</a:t>
            </a:r>
            <a:r>
              <a:rPr lang="fr-FR" sz="1200" dirty="0">
                <a:latin typeface="Times" pitchFamily="2" charset="0"/>
              </a:rPr>
              <a:t> in a </a:t>
            </a:r>
            <a:r>
              <a:rPr lang="fr-FR" sz="1200" dirty="0" err="1">
                <a:latin typeface="Times" pitchFamily="2" charset="0"/>
              </a:rPr>
              <a:t>participatory</a:t>
            </a:r>
            <a:r>
              <a:rPr lang="fr-FR" sz="1200" dirty="0">
                <a:latin typeface="Times" pitchFamily="2" charset="0"/>
              </a:rPr>
              <a:t>, </a:t>
            </a:r>
            <a:r>
              <a:rPr lang="fr-FR" sz="1200" dirty="0" err="1">
                <a:latin typeface="Times" pitchFamily="2" charset="0"/>
              </a:rPr>
              <a:t>democratic</a:t>
            </a:r>
            <a:r>
              <a:rPr lang="fr-FR" sz="1200" dirty="0">
                <a:latin typeface="Times" pitchFamily="2" charset="0"/>
              </a:rPr>
              <a:t> and efficient, </a:t>
            </a:r>
            <a:r>
              <a:rPr lang="fr-FR" sz="1200" dirty="0" err="1">
                <a:latin typeface="Times" pitchFamily="2" charset="0"/>
              </a:rPr>
              <a:t>rapid</a:t>
            </a:r>
            <a:r>
              <a:rPr lang="fr-FR" sz="1200" dirty="0">
                <a:latin typeface="Times" pitchFamily="2" charset="0"/>
              </a:rPr>
              <a:t> </a:t>
            </a:r>
            <a:r>
              <a:rPr lang="fr-FR" sz="1200" dirty="0" err="1">
                <a:latin typeface="Times" pitchFamily="2" charset="0"/>
              </a:rPr>
              <a:t>manner</a:t>
            </a:r>
            <a:r>
              <a:rPr lang="fr-FR" sz="1200" dirty="0">
                <a:latin typeface="Times" pitchFamily="2" charset="0"/>
              </a:rPr>
              <a:t>, the data, opinions </a:t>
            </a:r>
            <a:r>
              <a:rPr lang="fr-FR" sz="1200" dirty="0" err="1">
                <a:latin typeface="Times" pitchFamily="2" charset="0"/>
              </a:rPr>
              <a:t>Example</a:t>
            </a:r>
            <a:r>
              <a:rPr lang="fr-FR" sz="1200" dirty="0">
                <a:latin typeface="Times" pitchFamily="2" charset="0"/>
              </a:rPr>
              <a:t>: </a:t>
            </a:r>
            <a:r>
              <a:rPr lang="fr-FR" sz="1200" dirty="0" err="1">
                <a:latin typeface="Times" pitchFamily="2" charset="0"/>
              </a:rPr>
              <a:t>instead</a:t>
            </a:r>
            <a:r>
              <a:rPr lang="fr-FR" sz="1200" dirty="0">
                <a:latin typeface="Times" pitchFamily="2" charset="0"/>
              </a:rPr>
              <a:t> of </a:t>
            </a:r>
            <a:r>
              <a:rPr lang="fr-FR" sz="1200" dirty="0" err="1">
                <a:latin typeface="Times" pitchFamily="2" charset="0"/>
              </a:rPr>
              <a:t>looking</a:t>
            </a:r>
            <a:r>
              <a:rPr lang="fr-FR" sz="1200" dirty="0">
                <a:latin typeface="Times" pitchFamily="2" charset="0"/>
              </a:rPr>
              <a:t> for relevance on Google (</a:t>
            </a:r>
            <a:r>
              <a:rPr lang="fr-FR" sz="1200" dirty="0" err="1">
                <a:latin typeface="Times" pitchFamily="2" charset="0"/>
              </a:rPr>
              <a:t>we</a:t>
            </a:r>
            <a:r>
              <a:rPr lang="fr-FR" sz="1200" dirty="0">
                <a:latin typeface="Times" pitchFamily="2" charset="0"/>
              </a:rPr>
              <a:t> </a:t>
            </a:r>
            <a:r>
              <a:rPr lang="fr-FR" sz="1200" dirty="0" err="1">
                <a:latin typeface="Times" pitchFamily="2" charset="0"/>
              </a:rPr>
              <a:t>don't</a:t>
            </a:r>
            <a:r>
              <a:rPr lang="fr-FR" sz="1200" dirty="0">
                <a:latin typeface="Times" pitchFamily="2" charset="0"/>
              </a:rPr>
              <a:t> know </a:t>
            </a:r>
            <a:r>
              <a:rPr lang="fr-FR" sz="1200" dirty="0" err="1">
                <a:latin typeface="Times" pitchFamily="2" charset="0"/>
              </a:rPr>
              <a:t>who</a:t>
            </a:r>
            <a:r>
              <a:rPr lang="fr-FR" sz="1200" dirty="0">
                <a:latin typeface="Times" pitchFamily="2" charset="0"/>
              </a:rPr>
              <a:t> </a:t>
            </a:r>
            <a:r>
              <a:rPr lang="fr-FR" sz="1200" dirty="0" err="1">
                <a:latin typeface="Times" pitchFamily="2" charset="0"/>
              </a:rPr>
              <a:t>gives</a:t>
            </a:r>
            <a:r>
              <a:rPr lang="fr-FR" sz="1200" dirty="0">
                <a:latin typeface="Times" pitchFamily="2" charset="0"/>
              </a:rPr>
              <a:t> the opinions), </a:t>
            </a:r>
            <a:r>
              <a:rPr lang="fr-FR" sz="1200" dirty="0" err="1">
                <a:latin typeface="Times" pitchFamily="2" charset="0"/>
              </a:rPr>
              <a:t>we</a:t>
            </a:r>
            <a:r>
              <a:rPr lang="fr-FR" sz="1200" dirty="0">
                <a:latin typeface="Times" pitchFamily="2" charset="0"/>
              </a:rPr>
              <a:t> look for relevance on </a:t>
            </a:r>
            <a:r>
              <a:rPr lang="fr-FR" sz="1200" dirty="0" err="1">
                <a:latin typeface="Times" pitchFamily="2" charset="0"/>
              </a:rPr>
              <a:t>Xvaluator</a:t>
            </a:r>
            <a:r>
              <a:rPr lang="fr-FR" sz="1200" dirty="0">
                <a:latin typeface="Times" pitchFamily="2" charset="0"/>
              </a:rPr>
              <a:t> by </a:t>
            </a:r>
            <a:r>
              <a:rPr lang="fr-FR" sz="1200" dirty="0" err="1">
                <a:latin typeface="Times" pitchFamily="2" charset="0"/>
              </a:rPr>
              <a:t>personalizing</a:t>
            </a:r>
            <a:r>
              <a:rPr lang="fr-FR" sz="1200" dirty="0">
                <a:latin typeface="Times" pitchFamily="2" charset="0"/>
              </a:rPr>
              <a:t>, setting the </a:t>
            </a:r>
            <a:r>
              <a:rPr lang="fr-FR" sz="1200" dirty="0" err="1">
                <a:latin typeface="Times" pitchFamily="2" charset="0"/>
              </a:rPr>
              <a:t>contextualized</a:t>
            </a:r>
            <a:r>
              <a:rPr lang="fr-FR" sz="1200" dirty="0">
                <a:latin typeface="Times" pitchFamily="2" charset="0"/>
              </a:rPr>
              <a:t> opinions: </a:t>
            </a:r>
            <a:r>
              <a:rPr lang="fr-FR" sz="1200" dirty="0" err="1">
                <a:latin typeface="Times" pitchFamily="2" charset="0"/>
              </a:rPr>
              <a:t>according</a:t>
            </a:r>
            <a:r>
              <a:rPr lang="fr-FR" sz="1200" dirty="0">
                <a:latin typeface="Times" pitchFamily="2" charset="0"/>
              </a:rPr>
              <a:t> to: time, source, </a:t>
            </a:r>
            <a:r>
              <a:rPr lang="fr-FR" sz="1200" dirty="0" err="1">
                <a:latin typeface="Times" pitchFamily="2" charset="0"/>
              </a:rPr>
              <a:t>criteria</a:t>
            </a:r>
            <a:r>
              <a:rPr lang="fr-FR" sz="1200" dirty="0">
                <a:latin typeface="Times" pitchFamily="2" charset="0"/>
              </a:rPr>
              <a:t>, </a:t>
            </a:r>
            <a:r>
              <a:rPr lang="fr-FR" sz="1200" dirty="0" err="1">
                <a:latin typeface="Times" pitchFamily="2" charset="0"/>
              </a:rPr>
              <a:t>categories</a:t>
            </a:r>
            <a:r>
              <a:rPr lang="fr-FR" sz="1200" dirty="0">
                <a:latin typeface="Times" pitchFamily="2" charset="0"/>
              </a:rPr>
              <a:t> of </a:t>
            </a:r>
            <a:r>
              <a:rPr lang="fr-FR" sz="1200" dirty="0" err="1">
                <a:latin typeface="Times" pitchFamily="2" charset="0"/>
              </a:rPr>
              <a:t>evaluators</a:t>
            </a:r>
            <a:r>
              <a:rPr lang="fr-FR" sz="1200" dirty="0">
                <a:latin typeface="Times" pitchFamily="2" charset="0"/>
              </a:rPr>
              <a:t> - XVALUEMATES or not</a:t>
            </a:r>
          </a:p>
        </p:txBody>
      </p:sp>
      <p:sp>
        <p:nvSpPr>
          <p:cNvPr id="13" name="Title 1">
            <a:extLst>
              <a:ext uri="{FF2B5EF4-FFF2-40B4-BE49-F238E27FC236}">
                <a16:creationId xmlns:a16="http://schemas.microsoft.com/office/drawing/2014/main" id="{F3FC4DBE-A6FD-5E47-84DF-3D72785D5E0F}"/>
              </a:ext>
            </a:extLst>
          </p:cNvPr>
          <p:cNvSpPr txBox="1">
            <a:spLocks/>
          </p:cNvSpPr>
          <p:nvPr/>
        </p:nvSpPr>
        <p:spPr>
          <a:xfrm>
            <a:off x="4581846" y="4426638"/>
            <a:ext cx="2739973" cy="592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FF0000"/>
                </a:solidFill>
                <a:latin typeface="Times" pitchFamily="2" charset="0"/>
              </a:rPr>
              <a:t>USE CASES </a:t>
            </a:r>
          </a:p>
        </p:txBody>
      </p:sp>
    </p:spTree>
    <p:extLst>
      <p:ext uri="{BB962C8B-B14F-4D97-AF65-F5344CB8AC3E}">
        <p14:creationId xmlns:p14="http://schemas.microsoft.com/office/powerpoint/2010/main" val="351755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droite 7">
            <a:extLst>
              <a:ext uri="{FF2B5EF4-FFF2-40B4-BE49-F238E27FC236}">
                <a16:creationId xmlns:a16="http://schemas.microsoft.com/office/drawing/2014/main" id="{75CBC935-230D-2247-AE17-922614BEC27F}"/>
              </a:ext>
            </a:extLst>
          </p:cNvPr>
          <p:cNvSpPr/>
          <p:nvPr/>
        </p:nvSpPr>
        <p:spPr>
          <a:xfrm>
            <a:off x="825399" y="4586870"/>
            <a:ext cx="9903522" cy="298728"/>
          </a:xfrm>
          <a:prstGeom prst="rightArrow">
            <a:avLst/>
          </a:prstGeom>
          <a:solidFill>
            <a:srgbClr val="0F4192"/>
          </a:solidFill>
          <a:ln>
            <a:solidFill>
              <a:srgbClr val="0F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3" name="Ellipse 9">
            <a:extLst>
              <a:ext uri="{FF2B5EF4-FFF2-40B4-BE49-F238E27FC236}">
                <a16:creationId xmlns:a16="http://schemas.microsoft.com/office/drawing/2014/main" id="{FAABDD78-7BE8-F24B-837B-C5C16C1F3691}"/>
              </a:ext>
            </a:extLst>
          </p:cNvPr>
          <p:cNvSpPr/>
          <p:nvPr/>
        </p:nvSpPr>
        <p:spPr>
          <a:xfrm>
            <a:off x="1660515" y="4670601"/>
            <a:ext cx="102503" cy="12612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4" name="Rectangle 3">
            <a:extLst>
              <a:ext uri="{FF2B5EF4-FFF2-40B4-BE49-F238E27FC236}">
                <a16:creationId xmlns:a16="http://schemas.microsoft.com/office/drawing/2014/main" id="{428AF67F-04DC-E443-93A2-AFEB70CE05B3}"/>
              </a:ext>
            </a:extLst>
          </p:cNvPr>
          <p:cNvSpPr/>
          <p:nvPr/>
        </p:nvSpPr>
        <p:spPr>
          <a:xfrm>
            <a:off x="767756" y="2881344"/>
            <a:ext cx="1893041" cy="15534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5" name="Rectangle 4">
            <a:extLst>
              <a:ext uri="{FF2B5EF4-FFF2-40B4-BE49-F238E27FC236}">
                <a16:creationId xmlns:a16="http://schemas.microsoft.com/office/drawing/2014/main" id="{95C2047D-62B7-4D4B-96DD-FE3406818689}"/>
              </a:ext>
            </a:extLst>
          </p:cNvPr>
          <p:cNvSpPr/>
          <p:nvPr/>
        </p:nvSpPr>
        <p:spPr>
          <a:xfrm>
            <a:off x="2799198" y="2881344"/>
            <a:ext cx="1893041" cy="1553417"/>
          </a:xfrm>
          <a:prstGeom prst="rect">
            <a:avLst/>
          </a:prstGeom>
          <a:solidFill>
            <a:srgbClr val="0F4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6" name="Rectangle 5">
            <a:extLst>
              <a:ext uri="{FF2B5EF4-FFF2-40B4-BE49-F238E27FC236}">
                <a16:creationId xmlns:a16="http://schemas.microsoft.com/office/drawing/2014/main" id="{4EA4C26F-7D8F-0843-A8FA-DDA48560F2DB}"/>
              </a:ext>
            </a:extLst>
          </p:cNvPr>
          <p:cNvSpPr/>
          <p:nvPr/>
        </p:nvSpPr>
        <p:spPr>
          <a:xfrm>
            <a:off x="4830640" y="2881344"/>
            <a:ext cx="1893041" cy="1553417"/>
          </a:xfrm>
          <a:prstGeom prst="rect">
            <a:avLst/>
          </a:prstGeom>
          <a:solidFill>
            <a:srgbClr val="0F4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7" name="Rectangle 6">
            <a:extLst>
              <a:ext uri="{FF2B5EF4-FFF2-40B4-BE49-F238E27FC236}">
                <a16:creationId xmlns:a16="http://schemas.microsoft.com/office/drawing/2014/main" id="{EBD4599F-4673-614D-A261-DE0A0ABD337A}"/>
              </a:ext>
            </a:extLst>
          </p:cNvPr>
          <p:cNvSpPr/>
          <p:nvPr/>
        </p:nvSpPr>
        <p:spPr>
          <a:xfrm>
            <a:off x="6862082" y="2881344"/>
            <a:ext cx="1893041" cy="15534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8" name="Ellipse 14">
            <a:extLst>
              <a:ext uri="{FF2B5EF4-FFF2-40B4-BE49-F238E27FC236}">
                <a16:creationId xmlns:a16="http://schemas.microsoft.com/office/drawing/2014/main" id="{B17ED9BF-AA97-554F-971B-017B29000D5D}"/>
              </a:ext>
            </a:extLst>
          </p:cNvPr>
          <p:cNvSpPr/>
          <p:nvPr/>
        </p:nvSpPr>
        <p:spPr>
          <a:xfrm>
            <a:off x="3694466" y="4670601"/>
            <a:ext cx="102503" cy="12612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9" name="Ellipse 15">
            <a:extLst>
              <a:ext uri="{FF2B5EF4-FFF2-40B4-BE49-F238E27FC236}">
                <a16:creationId xmlns:a16="http://schemas.microsoft.com/office/drawing/2014/main" id="{9DE4BAD7-E477-034F-A1F9-D7AA72F3387E}"/>
              </a:ext>
            </a:extLst>
          </p:cNvPr>
          <p:cNvSpPr/>
          <p:nvPr/>
        </p:nvSpPr>
        <p:spPr>
          <a:xfrm>
            <a:off x="5725908" y="4670601"/>
            <a:ext cx="102503" cy="12612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10" name="Ellipse 16">
            <a:extLst>
              <a:ext uri="{FF2B5EF4-FFF2-40B4-BE49-F238E27FC236}">
                <a16:creationId xmlns:a16="http://schemas.microsoft.com/office/drawing/2014/main" id="{06E28F83-E90B-AA4C-8D84-47DFB20BD09C}"/>
              </a:ext>
            </a:extLst>
          </p:cNvPr>
          <p:cNvSpPr/>
          <p:nvPr/>
        </p:nvSpPr>
        <p:spPr>
          <a:xfrm>
            <a:off x="7757350" y="4670601"/>
            <a:ext cx="102503" cy="12612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11" name="ZoneTexte 17">
            <a:extLst>
              <a:ext uri="{FF2B5EF4-FFF2-40B4-BE49-F238E27FC236}">
                <a16:creationId xmlns:a16="http://schemas.microsoft.com/office/drawing/2014/main" id="{18AB7AD6-62AC-DF44-AFE1-6611E02A66EE}"/>
              </a:ext>
            </a:extLst>
          </p:cNvPr>
          <p:cNvSpPr txBox="1"/>
          <p:nvPr/>
        </p:nvSpPr>
        <p:spPr>
          <a:xfrm>
            <a:off x="985228" y="2386063"/>
            <a:ext cx="1405788" cy="523220"/>
          </a:xfrm>
          <a:prstGeom prst="rect">
            <a:avLst/>
          </a:prstGeom>
          <a:noFill/>
        </p:spPr>
        <p:txBody>
          <a:bodyPr wrap="square" rtlCol="0">
            <a:spAutoFit/>
          </a:bodyPr>
          <a:lstStyle/>
          <a:p>
            <a:pPr algn="ctr"/>
            <a:r>
              <a:rPr lang="fr-FR" sz="1400" b="1">
                <a:solidFill>
                  <a:schemeClr val="bg1">
                    <a:lumMod val="50000"/>
                  </a:schemeClr>
                </a:solidFill>
                <a:latin typeface="Montserrat Medium"/>
              </a:rPr>
              <a:t>Récupération des données</a:t>
            </a:r>
          </a:p>
        </p:txBody>
      </p:sp>
      <p:sp>
        <p:nvSpPr>
          <p:cNvPr id="12" name="ZoneTexte 18">
            <a:extLst>
              <a:ext uri="{FF2B5EF4-FFF2-40B4-BE49-F238E27FC236}">
                <a16:creationId xmlns:a16="http://schemas.microsoft.com/office/drawing/2014/main" id="{4C0C960A-9C4A-EA46-97AF-79E82F5FFD5D}"/>
              </a:ext>
            </a:extLst>
          </p:cNvPr>
          <p:cNvSpPr txBox="1"/>
          <p:nvPr/>
        </p:nvSpPr>
        <p:spPr>
          <a:xfrm>
            <a:off x="3092115" y="2386063"/>
            <a:ext cx="1338522" cy="523220"/>
          </a:xfrm>
          <a:prstGeom prst="rect">
            <a:avLst/>
          </a:prstGeom>
          <a:noFill/>
        </p:spPr>
        <p:txBody>
          <a:bodyPr wrap="square" rtlCol="0">
            <a:spAutoFit/>
          </a:bodyPr>
          <a:lstStyle/>
          <a:p>
            <a:pPr algn="ctr"/>
            <a:r>
              <a:rPr lang="fr-FR" sz="1400" b="1">
                <a:solidFill>
                  <a:schemeClr val="bg1">
                    <a:lumMod val="50000"/>
                  </a:schemeClr>
                </a:solidFill>
                <a:latin typeface="Montserrat Medium"/>
              </a:rPr>
              <a:t>Traitement des données</a:t>
            </a:r>
          </a:p>
        </p:txBody>
      </p:sp>
      <p:sp>
        <p:nvSpPr>
          <p:cNvPr id="13" name="ZoneTexte 19">
            <a:extLst>
              <a:ext uri="{FF2B5EF4-FFF2-40B4-BE49-F238E27FC236}">
                <a16:creationId xmlns:a16="http://schemas.microsoft.com/office/drawing/2014/main" id="{0A35AC17-56D0-9B4A-AC74-CFA7E1420422}"/>
              </a:ext>
            </a:extLst>
          </p:cNvPr>
          <p:cNvSpPr txBox="1"/>
          <p:nvPr/>
        </p:nvSpPr>
        <p:spPr>
          <a:xfrm>
            <a:off x="5107898" y="2386063"/>
            <a:ext cx="1338522" cy="523220"/>
          </a:xfrm>
          <a:prstGeom prst="rect">
            <a:avLst/>
          </a:prstGeom>
          <a:noFill/>
        </p:spPr>
        <p:txBody>
          <a:bodyPr wrap="square" rtlCol="0">
            <a:spAutoFit/>
          </a:bodyPr>
          <a:lstStyle/>
          <a:p>
            <a:pPr algn="ctr"/>
            <a:r>
              <a:rPr lang="fr-FR" sz="1400" b="1">
                <a:solidFill>
                  <a:schemeClr val="bg1">
                    <a:lumMod val="50000"/>
                  </a:schemeClr>
                </a:solidFill>
                <a:latin typeface="Montserrat Medium"/>
              </a:rPr>
              <a:t>Agrégation des données</a:t>
            </a:r>
          </a:p>
        </p:txBody>
      </p:sp>
      <p:sp>
        <p:nvSpPr>
          <p:cNvPr id="14" name="ZoneTexte 20">
            <a:extLst>
              <a:ext uri="{FF2B5EF4-FFF2-40B4-BE49-F238E27FC236}">
                <a16:creationId xmlns:a16="http://schemas.microsoft.com/office/drawing/2014/main" id="{F2D8EC34-A6CD-4D45-BFD9-A82A68832612}"/>
              </a:ext>
            </a:extLst>
          </p:cNvPr>
          <p:cNvSpPr txBox="1"/>
          <p:nvPr/>
        </p:nvSpPr>
        <p:spPr>
          <a:xfrm>
            <a:off x="7128035" y="2493785"/>
            <a:ext cx="1338522" cy="307777"/>
          </a:xfrm>
          <a:prstGeom prst="rect">
            <a:avLst/>
          </a:prstGeom>
          <a:noFill/>
        </p:spPr>
        <p:txBody>
          <a:bodyPr wrap="square" rtlCol="0">
            <a:spAutoFit/>
          </a:bodyPr>
          <a:lstStyle/>
          <a:p>
            <a:pPr algn="ctr"/>
            <a:r>
              <a:rPr lang="fr-FR" sz="1400" b="1">
                <a:solidFill>
                  <a:schemeClr val="bg1">
                    <a:lumMod val="50000"/>
                  </a:schemeClr>
                </a:solidFill>
                <a:latin typeface="Montserrat Medium"/>
              </a:rPr>
              <a:t>Visualisation</a:t>
            </a:r>
          </a:p>
        </p:txBody>
      </p:sp>
      <p:sp>
        <p:nvSpPr>
          <p:cNvPr id="15" name="Rectangle 14">
            <a:extLst>
              <a:ext uri="{FF2B5EF4-FFF2-40B4-BE49-F238E27FC236}">
                <a16:creationId xmlns:a16="http://schemas.microsoft.com/office/drawing/2014/main" id="{7364A60C-84B6-664D-A8FB-C019A5234061}"/>
              </a:ext>
            </a:extLst>
          </p:cNvPr>
          <p:cNvSpPr/>
          <p:nvPr/>
        </p:nvSpPr>
        <p:spPr>
          <a:xfrm>
            <a:off x="8893524" y="2878807"/>
            <a:ext cx="1893041" cy="1555954"/>
          </a:xfrm>
          <a:prstGeom prst="rect">
            <a:avLst/>
          </a:prstGeom>
          <a:solidFill>
            <a:srgbClr val="0F4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16" name="ZoneTexte 22">
            <a:extLst>
              <a:ext uri="{FF2B5EF4-FFF2-40B4-BE49-F238E27FC236}">
                <a16:creationId xmlns:a16="http://schemas.microsoft.com/office/drawing/2014/main" id="{FF3789A2-BD20-2F49-997D-0A911367E270}"/>
              </a:ext>
            </a:extLst>
          </p:cNvPr>
          <p:cNvSpPr txBox="1"/>
          <p:nvPr/>
        </p:nvSpPr>
        <p:spPr>
          <a:xfrm>
            <a:off x="9122417" y="2386063"/>
            <a:ext cx="1435252" cy="523220"/>
          </a:xfrm>
          <a:prstGeom prst="rect">
            <a:avLst/>
          </a:prstGeom>
          <a:noFill/>
        </p:spPr>
        <p:txBody>
          <a:bodyPr wrap="square" rtlCol="0">
            <a:spAutoFit/>
          </a:bodyPr>
          <a:lstStyle/>
          <a:p>
            <a:pPr algn="ctr"/>
            <a:r>
              <a:rPr lang="fr-FR" sz="1400" b="1">
                <a:solidFill>
                  <a:schemeClr val="bg1">
                    <a:lumMod val="50000"/>
                  </a:schemeClr>
                </a:solidFill>
                <a:latin typeface="Montserrat Medium"/>
              </a:rPr>
              <a:t>Modélisation de tendances</a:t>
            </a:r>
          </a:p>
        </p:txBody>
      </p:sp>
      <p:sp>
        <p:nvSpPr>
          <p:cNvPr id="17" name="Ellipse 23">
            <a:extLst>
              <a:ext uri="{FF2B5EF4-FFF2-40B4-BE49-F238E27FC236}">
                <a16:creationId xmlns:a16="http://schemas.microsoft.com/office/drawing/2014/main" id="{59458596-54AD-4A46-9F8A-341E32DFF900}"/>
              </a:ext>
            </a:extLst>
          </p:cNvPr>
          <p:cNvSpPr/>
          <p:nvPr/>
        </p:nvSpPr>
        <p:spPr>
          <a:xfrm>
            <a:off x="9788792" y="4670601"/>
            <a:ext cx="102503" cy="12612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cxnSp>
        <p:nvCxnSpPr>
          <p:cNvPr id="18" name="Connecteur droit 24">
            <a:extLst>
              <a:ext uri="{FF2B5EF4-FFF2-40B4-BE49-F238E27FC236}">
                <a16:creationId xmlns:a16="http://schemas.microsoft.com/office/drawing/2014/main" id="{CE6A1BB1-4741-3542-AEBD-3B2BAD64B5AD}"/>
              </a:ext>
            </a:extLst>
          </p:cNvPr>
          <p:cNvCxnSpPr>
            <a:cxnSpLocks/>
          </p:cNvCxnSpPr>
          <p:nvPr/>
        </p:nvCxnSpPr>
        <p:spPr>
          <a:xfrm>
            <a:off x="1748782" y="4760300"/>
            <a:ext cx="446253" cy="635448"/>
          </a:xfrm>
          <a:prstGeom prst="line">
            <a:avLst/>
          </a:prstGeom>
          <a:ln w="19050">
            <a:solidFill>
              <a:srgbClr val="0C428F"/>
            </a:solidFill>
          </a:ln>
        </p:spPr>
        <p:style>
          <a:lnRef idx="1">
            <a:schemeClr val="accent1"/>
          </a:lnRef>
          <a:fillRef idx="0">
            <a:schemeClr val="accent1"/>
          </a:fillRef>
          <a:effectRef idx="0">
            <a:schemeClr val="accent1"/>
          </a:effectRef>
          <a:fontRef idx="minor">
            <a:schemeClr val="tx1"/>
          </a:fontRef>
        </p:style>
      </p:cxnSp>
      <p:sp>
        <p:nvSpPr>
          <p:cNvPr id="19" name="ZoneTexte 25">
            <a:extLst>
              <a:ext uri="{FF2B5EF4-FFF2-40B4-BE49-F238E27FC236}">
                <a16:creationId xmlns:a16="http://schemas.microsoft.com/office/drawing/2014/main" id="{85DFEC6C-449A-884E-8A1A-D8097214FC45}"/>
              </a:ext>
            </a:extLst>
          </p:cNvPr>
          <p:cNvSpPr txBox="1"/>
          <p:nvPr/>
        </p:nvSpPr>
        <p:spPr>
          <a:xfrm>
            <a:off x="2178320" y="5098783"/>
            <a:ext cx="1338522" cy="738664"/>
          </a:xfrm>
          <a:prstGeom prst="rect">
            <a:avLst/>
          </a:prstGeom>
          <a:noFill/>
        </p:spPr>
        <p:txBody>
          <a:bodyPr wrap="square" rtlCol="0">
            <a:spAutoFit/>
          </a:bodyPr>
          <a:lstStyle/>
          <a:p>
            <a:r>
              <a:rPr lang="fr-FR" sz="1400">
                <a:latin typeface="Montserrat Medium"/>
              </a:rPr>
              <a:t>Outil d’</a:t>
            </a:r>
            <a:r>
              <a:rPr lang="fr-FR" sz="1400" b="1">
                <a:solidFill>
                  <a:srgbClr val="0C428F"/>
                </a:solidFill>
                <a:latin typeface="Montserrat Medium"/>
              </a:rPr>
              <a:t>interfaçage multi-canaux</a:t>
            </a:r>
          </a:p>
        </p:txBody>
      </p:sp>
      <p:cxnSp>
        <p:nvCxnSpPr>
          <p:cNvPr id="20" name="Connecteur droit 26">
            <a:extLst>
              <a:ext uri="{FF2B5EF4-FFF2-40B4-BE49-F238E27FC236}">
                <a16:creationId xmlns:a16="http://schemas.microsoft.com/office/drawing/2014/main" id="{D124E5CF-0EAF-5D48-AA75-499F36A810D9}"/>
              </a:ext>
            </a:extLst>
          </p:cNvPr>
          <p:cNvCxnSpPr>
            <a:cxnSpLocks/>
          </p:cNvCxnSpPr>
          <p:nvPr/>
        </p:nvCxnSpPr>
        <p:spPr>
          <a:xfrm>
            <a:off x="3745717" y="4757933"/>
            <a:ext cx="446253" cy="635448"/>
          </a:xfrm>
          <a:prstGeom prst="line">
            <a:avLst/>
          </a:prstGeom>
          <a:ln w="19050">
            <a:solidFill>
              <a:srgbClr val="0C428F"/>
            </a:solidFill>
          </a:ln>
        </p:spPr>
        <p:style>
          <a:lnRef idx="1">
            <a:schemeClr val="accent1"/>
          </a:lnRef>
          <a:fillRef idx="0">
            <a:schemeClr val="accent1"/>
          </a:fillRef>
          <a:effectRef idx="0">
            <a:schemeClr val="accent1"/>
          </a:effectRef>
          <a:fontRef idx="minor">
            <a:schemeClr val="tx1"/>
          </a:fontRef>
        </p:style>
      </p:cxnSp>
      <p:sp>
        <p:nvSpPr>
          <p:cNvPr id="21" name="ZoneTexte 27">
            <a:extLst>
              <a:ext uri="{FF2B5EF4-FFF2-40B4-BE49-F238E27FC236}">
                <a16:creationId xmlns:a16="http://schemas.microsoft.com/office/drawing/2014/main" id="{4679B453-E3A5-F142-AA53-E1B506ADE15D}"/>
              </a:ext>
            </a:extLst>
          </p:cNvPr>
          <p:cNvSpPr txBox="1"/>
          <p:nvPr/>
        </p:nvSpPr>
        <p:spPr>
          <a:xfrm>
            <a:off x="4202210" y="5098783"/>
            <a:ext cx="1338522" cy="738664"/>
          </a:xfrm>
          <a:prstGeom prst="rect">
            <a:avLst/>
          </a:prstGeom>
          <a:noFill/>
        </p:spPr>
        <p:txBody>
          <a:bodyPr wrap="square" rtlCol="0">
            <a:spAutoFit/>
          </a:bodyPr>
          <a:lstStyle/>
          <a:p>
            <a:r>
              <a:rPr lang="fr-FR" sz="1400">
                <a:latin typeface="Montserrat Medium"/>
              </a:rPr>
              <a:t>Algorithme de </a:t>
            </a:r>
            <a:r>
              <a:rPr lang="fr-FR" sz="1400" b="1">
                <a:solidFill>
                  <a:srgbClr val="0C428F"/>
                </a:solidFill>
                <a:latin typeface="Montserrat Medium"/>
              </a:rPr>
              <a:t>détection des opinions</a:t>
            </a:r>
          </a:p>
        </p:txBody>
      </p:sp>
      <p:cxnSp>
        <p:nvCxnSpPr>
          <p:cNvPr id="22" name="Connecteur droit 28">
            <a:extLst>
              <a:ext uri="{FF2B5EF4-FFF2-40B4-BE49-F238E27FC236}">
                <a16:creationId xmlns:a16="http://schemas.microsoft.com/office/drawing/2014/main" id="{A850C334-242E-4942-A2DA-755A4322B148}"/>
              </a:ext>
            </a:extLst>
          </p:cNvPr>
          <p:cNvCxnSpPr>
            <a:cxnSpLocks/>
          </p:cNvCxnSpPr>
          <p:nvPr/>
        </p:nvCxnSpPr>
        <p:spPr>
          <a:xfrm>
            <a:off x="5793273" y="4754021"/>
            <a:ext cx="446253" cy="635448"/>
          </a:xfrm>
          <a:prstGeom prst="line">
            <a:avLst/>
          </a:prstGeom>
          <a:ln w="19050">
            <a:solidFill>
              <a:srgbClr val="0C428F"/>
            </a:solidFill>
          </a:ln>
        </p:spPr>
        <p:style>
          <a:lnRef idx="1">
            <a:schemeClr val="accent1"/>
          </a:lnRef>
          <a:fillRef idx="0">
            <a:schemeClr val="accent1"/>
          </a:fillRef>
          <a:effectRef idx="0">
            <a:schemeClr val="accent1"/>
          </a:effectRef>
          <a:fontRef idx="minor">
            <a:schemeClr val="tx1"/>
          </a:fontRef>
        </p:style>
      </p:cxnSp>
      <p:sp>
        <p:nvSpPr>
          <p:cNvPr id="23" name="ZoneTexte 29">
            <a:extLst>
              <a:ext uri="{FF2B5EF4-FFF2-40B4-BE49-F238E27FC236}">
                <a16:creationId xmlns:a16="http://schemas.microsoft.com/office/drawing/2014/main" id="{ACD93931-6781-E146-92F2-C68A6CB48D14}"/>
              </a:ext>
            </a:extLst>
          </p:cNvPr>
          <p:cNvSpPr txBox="1"/>
          <p:nvPr/>
        </p:nvSpPr>
        <p:spPr>
          <a:xfrm>
            <a:off x="6231579" y="5089387"/>
            <a:ext cx="1338522" cy="954107"/>
          </a:xfrm>
          <a:prstGeom prst="rect">
            <a:avLst/>
          </a:prstGeom>
          <a:noFill/>
        </p:spPr>
        <p:txBody>
          <a:bodyPr wrap="square" rtlCol="0">
            <a:spAutoFit/>
          </a:bodyPr>
          <a:lstStyle/>
          <a:p>
            <a:r>
              <a:rPr lang="fr-FR" sz="1400">
                <a:latin typeface="Montserrat Medium"/>
              </a:rPr>
              <a:t>Validation du </a:t>
            </a:r>
            <a:r>
              <a:rPr lang="fr-FR" sz="1400" b="1">
                <a:solidFill>
                  <a:srgbClr val="0C428F"/>
                </a:solidFill>
                <a:latin typeface="Montserrat Medium"/>
              </a:rPr>
              <a:t>proof of concept scientifique</a:t>
            </a:r>
          </a:p>
        </p:txBody>
      </p:sp>
      <p:cxnSp>
        <p:nvCxnSpPr>
          <p:cNvPr id="24" name="Connecteur droit 30">
            <a:extLst>
              <a:ext uri="{FF2B5EF4-FFF2-40B4-BE49-F238E27FC236}">
                <a16:creationId xmlns:a16="http://schemas.microsoft.com/office/drawing/2014/main" id="{C10CB4EC-588E-FE44-8BBE-A87FF0AE7AE3}"/>
              </a:ext>
            </a:extLst>
          </p:cNvPr>
          <p:cNvCxnSpPr>
            <a:cxnSpLocks/>
          </p:cNvCxnSpPr>
          <p:nvPr/>
        </p:nvCxnSpPr>
        <p:spPr>
          <a:xfrm>
            <a:off x="7807792" y="4763417"/>
            <a:ext cx="446253" cy="635448"/>
          </a:xfrm>
          <a:prstGeom prst="line">
            <a:avLst/>
          </a:prstGeom>
          <a:ln w="19050">
            <a:solidFill>
              <a:srgbClr val="0C428F"/>
            </a:solidFill>
          </a:ln>
        </p:spPr>
        <p:style>
          <a:lnRef idx="1">
            <a:schemeClr val="accent1"/>
          </a:lnRef>
          <a:fillRef idx="0">
            <a:schemeClr val="accent1"/>
          </a:fillRef>
          <a:effectRef idx="0">
            <a:schemeClr val="accent1"/>
          </a:effectRef>
          <a:fontRef idx="minor">
            <a:schemeClr val="tx1"/>
          </a:fontRef>
        </p:style>
      </p:cxnSp>
      <p:sp>
        <p:nvSpPr>
          <p:cNvPr id="25" name="ZoneTexte 31">
            <a:extLst>
              <a:ext uri="{FF2B5EF4-FFF2-40B4-BE49-F238E27FC236}">
                <a16:creationId xmlns:a16="http://schemas.microsoft.com/office/drawing/2014/main" id="{369ABF9A-DE2E-9B43-9818-4C580EC8BFD1}"/>
              </a:ext>
            </a:extLst>
          </p:cNvPr>
          <p:cNvSpPr txBox="1"/>
          <p:nvPr/>
        </p:nvSpPr>
        <p:spPr>
          <a:xfrm>
            <a:off x="8260948" y="5081141"/>
            <a:ext cx="1338522" cy="738664"/>
          </a:xfrm>
          <a:prstGeom prst="rect">
            <a:avLst/>
          </a:prstGeom>
          <a:noFill/>
        </p:spPr>
        <p:txBody>
          <a:bodyPr wrap="square" rtlCol="0">
            <a:spAutoFit/>
          </a:bodyPr>
          <a:lstStyle/>
          <a:p>
            <a:r>
              <a:rPr lang="fr-FR" sz="1400" b="1">
                <a:solidFill>
                  <a:srgbClr val="0C428F"/>
                </a:solidFill>
                <a:latin typeface="Montserrat Medium"/>
              </a:rPr>
              <a:t>Mise sur le marché</a:t>
            </a:r>
            <a:r>
              <a:rPr lang="fr-FR" sz="1400">
                <a:solidFill>
                  <a:srgbClr val="0C428F"/>
                </a:solidFill>
                <a:latin typeface="Montserrat Medium"/>
              </a:rPr>
              <a:t> </a:t>
            </a:r>
            <a:r>
              <a:rPr lang="fr-FR" sz="1400">
                <a:latin typeface="Montserrat Medium"/>
              </a:rPr>
              <a:t>du produit </a:t>
            </a:r>
          </a:p>
        </p:txBody>
      </p:sp>
      <p:cxnSp>
        <p:nvCxnSpPr>
          <p:cNvPr id="26" name="Connecteur droit 32">
            <a:extLst>
              <a:ext uri="{FF2B5EF4-FFF2-40B4-BE49-F238E27FC236}">
                <a16:creationId xmlns:a16="http://schemas.microsoft.com/office/drawing/2014/main" id="{F57360CE-2F0F-0347-83A4-7EC15D5B90D2}"/>
              </a:ext>
            </a:extLst>
          </p:cNvPr>
          <p:cNvCxnSpPr>
            <a:cxnSpLocks/>
          </p:cNvCxnSpPr>
          <p:nvPr/>
        </p:nvCxnSpPr>
        <p:spPr>
          <a:xfrm>
            <a:off x="9840043" y="4754021"/>
            <a:ext cx="446253" cy="635448"/>
          </a:xfrm>
          <a:prstGeom prst="line">
            <a:avLst/>
          </a:prstGeom>
          <a:ln w="19050">
            <a:solidFill>
              <a:srgbClr val="0C428F"/>
            </a:solidFill>
          </a:ln>
        </p:spPr>
        <p:style>
          <a:lnRef idx="1">
            <a:schemeClr val="accent1"/>
          </a:lnRef>
          <a:fillRef idx="0">
            <a:schemeClr val="accent1"/>
          </a:fillRef>
          <a:effectRef idx="0">
            <a:schemeClr val="accent1"/>
          </a:effectRef>
          <a:fontRef idx="minor">
            <a:schemeClr val="tx1"/>
          </a:fontRef>
        </p:style>
      </p:cxnSp>
      <p:sp>
        <p:nvSpPr>
          <p:cNvPr id="27" name="ZoneTexte 33">
            <a:extLst>
              <a:ext uri="{FF2B5EF4-FFF2-40B4-BE49-F238E27FC236}">
                <a16:creationId xmlns:a16="http://schemas.microsoft.com/office/drawing/2014/main" id="{1F4C249C-0B9D-C049-A7BF-51728FA9161F}"/>
              </a:ext>
            </a:extLst>
          </p:cNvPr>
          <p:cNvSpPr txBox="1"/>
          <p:nvPr/>
        </p:nvSpPr>
        <p:spPr>
          <a:xfrm>
            <a:off x="10286296" y="5014144"/>
            <a:ext cx="1338521" cy="1169551"/>
          </a:xfrm>
          <a:prstGeom prst="rect">
            <a:avLst/>
          </a:prstGeom>
          <a:noFill/>
        </p:spPr>
        <p:txBody>
          <a:bodyPr wrap="square" rtlCol="0">
            <a:spAutoFit/>
          </a:bodyPr>
          <a:lstStyle/>
          <a:p>
            <a:r>
              <a:rPr lang="fr-FR" sz="1400" b="1">
                <a:solidFill>
                  <a:srgbClr val="0C428F"/>
                </a:solidFill>
                <a:latin typeface="Montserrat Medium"/>
              </a:rPr>
              <a:t>Nouvelles fonctionnalités </a:t>
            </a:r>
            <a:r>
              <a:rPr lang="fr-FR" sz="1400">
                <a:latin typeface="Montserrat Medium"/>
              </a:rPr>
              <a:t>&amp; nouveaux marchés adressés </a:t>
            </a:r>
          </a:p>
        </p:txBody>
      </p:sp>
      <p:sp>
        <p:nvSpPr>
          <p:cNvPr id="28" name="ZoneTexte 34">
            <a:extLst>
              <a:ext uri="{FF2B5EF4-FFF2-40B4-BE49-F238E27FC236}">
                <a16:creationId xmlns:a16="http://schemas.microsoft.com/office/drawing/2014/main" id="{A7A93754-ECBE-CC4B-9166-D4F207877FFE}"/>
              </a:ext>
            </a:extLst>
          </p:cNvPr>
          <p:cNvSpPr txBox="1"/>
          <p:nvPr/>
        </p:nvSpPr>
        <p:spPr>
          <a:xfrm>
            <a:off x="854529" y="2917711"/>
            <a:ext cx="1687882" cy="1569660"/>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bg1"/>
                </a:solidFill>
                <a:latin typeface="Montserrat Medium"/>
              </a:rPr>
              <a:t>Données textuelles hétérogènes </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Interfaçage avec différentes sources</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Nomenclature et indexation </a:t>
            </a:r>
          </a:p>
        </p:txBody>
      </p:sp>
      <p:sp>
        <p:nvSpPr>
          <p:cNvPr id="29" name="ZoneTexte 35">
            <a:extLst>
              <a:ext uri="{FF2B5EF4-FFF2-40B4-BE49-F238E27FC236}">
                <a16:creationId xmlns:a16="http://schemas.microsoft.com/office/drawing/2014/main" id="{4704DBAA-F122-9B4E-9F06-E28D55DEFC5E}"/>
              </a:ext>
            </a:extLst>
          </p:cNvPr>
          <p:cNvSpPr txBox="1"/>
          <p:nvPr/>
        </p:nvSpPr>
        <p:spPr>
          <a:xfrm>
            <a:off x="2864091" y="2897905"/>
            <a:ext cx="1687883" cy="1384995"/>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bg1"/>
                </a:solidFill>
                <a:latin typeface="Montserrat Medium"/>
              </a:rPr>
              <a:t>Analyse sémantique</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Identification du contexte</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Interpréter les opinions</a:t>
            </a:r>
          </a:p>
        </p:txBody>
      </p:sp>
      <p:sp>
        <p:nvSpPr>
          <p:cNvPr id="30" name="ZoneTexte 36">
            <a:extLst>
              <a:ext uri="{FF2B5EF4-FFF2-40B4-BE49-F238E27FC236}">
                <a16:creationId xmlns:a16="http://schemas.microsoft.com/office/drawing/2014/main" id="{71F92FEA-2A96-A14A-86EF-77448E249E14}"/>
              </a:ext>
            </a:extLst>
          </p:cNvPr>
          <p:cNvSpPr txBox="1"/>
          <p:nvPr/>
        </p:nvSpPr>
        <p:spPr>
          <a:xfrm>
            <a:off x="4779830" y="2917633"/>
            <a:ext cx="1986823" cy="1569660"/>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bg1"/>
                </a:solidFill>
                <a:latin typeface="Montserrat Medium"/>
              </a:rPr>
              <a:t>Pondération par source et par utilisateur</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Evaluation de la pertinence</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Adaptabilité de la pondération utilisée</a:t>
            </a:r>
          </a:p>
        </p:txBody>
      </p:sp>
      <p:sp>
        <p:nvSpPr>
          <p:cNvPr id="31" name="ZoneTexte 37">
            <a:extLst>
              <a:ext uri="{FF2B5EF4-FFF2-40B4-BE49-F238E27FC236}">
                <a16:creationId xmlns:a16="http://schemas.microsoft.com/office/drawing/2014/main" id="{F3095A18-E152-A941-9C2B-7767D6CF4F83}"/>
              </a:ext>
            </a:extLst>
          </p:cNvPr>
          <p:cNvSpPr txBox="1"/>
          <p:nvPr/>
        </p:nvSpPr>
        <p:spPr>
          <a:xfrm>
            <a:off x="8943499" y="2881725"/>
            <a:ext cx="1863425" cy="1569660"/>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bg1"/>
                </a:solidFill>
                <a:latin typeface="Montserrat Medium"/>
              </a:rPr>
              <a:t>Retranscrire les tendances </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Les mesurer en temps réel</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Les détecter et les modéliser</a:t>
            </a:r>
          </a:p>
        </p:txBody>
      </p:sp>
      <p:sp>
        <p:nvSpPr>
          <p:cNvPr id="32" name="ZoneTexte 38">
            <a:extLst>
              <a:ext uri="{FF2B5EF4-FFF2-40B4-BE49-F238E27FC236}">
                <a16:creationId xmlns:a16="http://schemas.microsoft.com/office/drawing/2014/main" id="{CBE5677B-F376-E247-8AF1-1E03A37F6D1D}"/>
              </a:ext>
            </a:extLst>
          </p:cNvPr>
          <p:cNvSpPr txBox="1"/>
          <p:nvPr/>
        </p:nvSpPr>
        <p:spPr>
          <a:xfrm>
            <a:off x="6923883" y="2881344"/>
            <a:ext cx="1831239" cy="1569660"/>
          </a:xfrm>
          <a:prstGeom prst="rect">
            <a:avLst/>
          </a:prstGeom>
          <a:noFill/>
        </p:spPr>
        <p:txBody>
          <a:bodyPr wrap="square" rtlCol="0">
            <a:spAutoFit/>
          </a:bodyPr>
          <a:lstStyle/>
          <a:p>
            <a:pPr marL="171450" indent="-171450">
              <a:buFont typeface="Arial" panose="020B0604020202020204" pitchFamily="34" charset="0"/>
              <a:buChar char="•"/>
            </a:pPr>
            <a:r>
              <a:rPr lang="fr-FR" sz="1200">
                <a:solidFill>
                  <a:schemeClr val="bg1"/>
                </a:solidFill>
                <a:latin typeface="Montserrat Medium"/>
              </a:rPr>
              <a:t>Interface utilisateur simplifiée et claire</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Nature multi-critères des résultats </a:t>
            </a:r>
          </a:p>
          <a:p>
            <a:pPr marL="171450" indent="-171450">
              <a:buFont typeface="Arial" panose="020B0604020202020204" pitchFamily="34" charset="0"/>
              <a:buChar char="•"/>
            </a:pPr>
            <a:endParaRPr lang="fr-FR" sz="1200">
              <a:solidFill>
                <a:schemeClr val="bg1"/>
              </a:solidFill>
              <a:latin typeface="Montserrat Medium"/>
            </a:endParaRPr>
          </a:p>
          <a:p>
            <a:pPr marL="171450" indent="-171450">
              <a:buFont typeface="Arial" panose="020B0604020202020204" pitchFamily="34" charset="0"/>
              <a:buChar char="•"/>
            </a:pPr>
            <a:r>
              <a:rPr lang="fr-FR" sz="1200">
                <a:solidFill>
                  <a:schemeClr val="bg1"/>
                </a:solidFill>
                <a:latin typeface="Montserrat Medium"/>
              </a:rPr>
              <a:t>Analyse didactique et agile</a:t>
            </a:r>
          </a:p>
        </p:txBody>
      </p:sp>
      <p:sp>
        <p:nvSpPr>
          <p:cNvPr id="33" name="Rectangle 32">
            <a:extLst>
              <a:ext uri="{FF2B5EF4-FFF2-40B4-BE49-F238E27FC236}">
                <a16:creationId xmlns:a16="http://schemas.microsoft.com/office/drawing/2014/main" id="{C9DC78A7-868D-4B4F-8F0A-62CEA1EAEC41}"/>
              </a:ext>
            </a:extLst>
          </p:cNvPr>
          <p:cNvSpPr/>
          <p:nvPr/>
        </p:nvSpPr>
        <p:spPr>
          <a:xfrm>
            <a:off x="703384" y="1510181"/>
            <a:ext cx="8105117" cy="3351123"/>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34" name="ZoneTexte 40">
            <a:extLst>
              <a:ext uri="{FF2B5EF4-FFF2-40B4-BE49-F238E27FC236}">
                <a16:creationId xmlns:a16="http://schemas.microsoft.com/office/drawing/2014/main" id="{420B6180-E866-C249-9189-5255F1C99A55}"/>
              </a:ext>
            </a:extLst>
          </p:cNvPr>
          <p:cNvSpPr txBox="1"/>
          <p:nvPr/>
        </p:nvSpPr>
        <p:spPr>
          <a:xfrm>
            <a:off x="3598311" y="1485887"/>
            <a:ext cx="2780402" cy="369332"/>
          </a:xfrm>
          <a:prstGeom prst="rect">
            <a:avLst/>
          </a:prstGeom>
          <a:noFill/>
        </p:spPr>
        <p:txBody>
          <a:bodyPr wrap="square" rtlCol="0">
            <a:spAutoFit/>
          </a:bodyPr>
          <a:lstStyle/>
          <a:p>
            <a:pPr algn="ctr"/>
            <a:r>
              <a:rPr lang="fr-FR" dirty="0" err="1">
                <a:solidFill>
                  <a:srgbClr val="00B050"/>
                </a:solidFill>
                <a:latin typeface="Montserrat Medium"/>
              </a:rPr>
              <a:t>Core</a:t>
            </a:r>
            <a:r>
              <a:rPr lang="fr-FR" dirty="0">
                <a:solidFill>
                  <a:srgbClr val="00B050"/>
                </a:solidFill>
                <a:latin typeface="Montserrat Medium"/>
              </a:rPr>
              <a:t> </a:t>
            </a:r>
            <a:r>
              <a:rPr lang="fr-FR" dirty="0" err="1">
                <a:solidFill>
                  <a:srgbClr val="00B050"/>
                </a:solidFill>
                <a:latin typeface="Montserrat Medium"/>
              </a:rPr>
              <a:t>product</a:t>
            </a:r>
            <a:r>
              <a:rPr lang="fr-FR" dirty="0">
                <a:solidFill>
                  <a:srgbClr val="00B050"/>
                </a:solidFill>
                <a:latin typeface="Montserrat Medium"/>
              </a:rPr>
              <a:t> </a:t>
            </a:r>
          </a:p>
        </p:txBody>
      </p:sp>
      <p:sp>
        <p:nvSpPr>
          <p:cNvPr id="35" name="Rectangle 34">
            <a:extLst>
              <a:ext uri="{FF2B5EF4-FFF2-40B4-BE49-F238E27FC236}">
                <a16:creationId xmlns:a16="http://schemas.microsoft.com/office/drawing/2014/main" id="{C342C908-E449-ED40-B36E-49E8DEAC7050}"/>
              </a:ext>
            </a:extLst>
          </p:cNvPr>
          <p:cNvSpPr/>
          <p:nvPr/>
        </p:nvSpPr>
        <p:spPr>
          <a:xfrm>
            <a:off x="739339" y="1900697"/>
            <a:ext cx="6069365" cy="259576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a:endParaRPr>
          </a:p>
        </p:txBody>
      </p:sp>
      <p:sp>
        <p:nvSpPr>
          <p:cNvPr id="36" name="ZoneTexte 42">
            <a:extLst>
              <a:ext uri="{FF2B5EF4-FFF2-40B4-BE49-F238E27FC236}">
                <a16:creationId xmlns:a16="http://schemas.microsoft.com/office/drawing/2014/main" id="{0E404EF8-A622-F747-AD39-C196FCFFDE76}"/>
              </a:ext>
            </a:extLst>
          </p:cNvPr>
          <p:cNvSpPr txBox="1"/>
          <p:nvPr/>
        </p:nvSpPr>
        <p:spPr>
          <a:xfrm>
            <a:off x="2460148" y="1900697"/>
            <a:ext cx="2780402" cy="369332"/>
          </a:xfrm>
          <a:prstGeom prst="rect">
            <a:avLst/>
          </a:prstGeom>
          <a:noFill/>
        </p:spPr>
        <p:txBody>
          <a:bodyPr wrap="square" rtlCol="0">
            <a:spAutoFit/>
          </a:bodyPr>
          <a:lstStyle/>
          <a:p>
            <a:pPr algn="ctr"/>
            <a:r>
              <a:rPr lang="fr-FR">
                <a:latin typeface="Montserrat Medium"/>
              </a:rPr>
              <a:t>Proof of Concept</a:t>
            </a:r>
          </a:p>
        </p:txBody>
      </p:sp>
      <p:sp>
        <p:nvSpPr>
          <p:cNvPr id="37" name="Rectangle 36">
            <a:extLst>
              <a:ext uri="{FF2B5EF4-FFF2-40B4-BE49-F238E27FC236}">
                <a16:creationId xmlns:a16="http://schemas.microsoft.com/office/drawing/2014/main" id="{9B471E22-DD9D-AB43-ADD2-F63693251CE1}"/>
              </a:ext>
            </a:extLst>
          </p:cNvPr>
          <p:cNvSpPr/>
          <p:nvPr/>
        </p:nvSpPr>
        <p:spPr>
          <a:xfrm>
            <a:off x="8893523" y="1072685"/>
            <a:ext cx="1893039" cy="4088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latin typeface="Montserrat Medium"/>
              </a:rPr>
              <a:t>Verrous techniques</a:t>
            </a:r>
          </a:p>
        </p:txBody>
      </p:sp>
      <p:sp>
        <p:nvSpPr>
          <p:cNvPr id="38" name="Rectangle 37">
            <a:extLst>
              <a:ext uri="{FF2B5EF4-FFF2-40B4-BE49-F238E27FC236}">
                <a16:creationId xmlns:a16="http://schemas.microsoft.com/office/drawing/2014/main" id="{2B98FC12-6AA6-3740-A380-716D63072BCB}"/>
              </a:ext>
            </a:extLst>
          </p:cNvPr>
          <p:cNvSpPr/>
          <p:nvPr/>
        </p:nvSpPr>
        <p:spPr>
          <a:xfrm>
            <a:off x="8893524" y="1514751"/>
            <a:ext cx="1893040" cy="408884"/>
          </a:xfrm>
          <a:prstGeom prst="rect">
            <a:avLst/>
          </a:prstGeom>
          <a:solidFill>
            <a:srgbClr val="0F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latin typeface="Montserrat Medium"/>
              </a:rPr>
              <a:t>Verrous scientifiques</a:t>
            </a:r>
          </a:p>
        </p:txBody>
      </p:sp>
      <p:sp>
        <p:nvSpPr>
          <p:cNvPr id="39" name="ZoneTexte 45">
            <a:extLst>
              <a:ext uri="{FF2B5EF4-FFF2-40B4-BE49-F238E27FC236}">
                <a16:creationId xmlns:a16="http://schemas.microsoft.com/office/drawing/2014/main" id="{52049589-20C9-354E-A544-953FFC0B95DF}"/>
              </a:ext>
            </a:extLst>
          </p:cNvPr>
          <p:cNvSpPr txBox="1"/>
          <p:nvPr/>
        </p:nvSpPr>
        <p:spPr>
          <a:xfrm>
            <a:off x="388698" y="150345"/>
            <a:ext cx="6807232" cy="461665"/>
          </a:xfrm>
          <a:prstGeom prst="rect">
            <a:avLst/>
          </a:prstGeom>
          <a:noFill/>
        </p:spPr>
        <p:txBody>
          <a:bodyPr wrap="square" rtlCol="0">
            <a:spAutoFit/>
          </a:bodyPr>
          <a:lstStyle/>
          <a:p>
            <a:r>
              <a:rPr lang="fr-FR" sz="2400" b="1" dirty="0" err="1">
                <a:latin typeface="Montserrat Medium" panose="00000600000000000000"/>
              </a:rPr>
              <a:t>Technological</a:t>
            </a:r>
            <a:r>
              <a:rPr lang="fr-FR" sz="2400" b="1" dirty="0">
                <a:latin typeface="Montserrat Medium" panose="00000600000000000000"/>
              </a:rPr>
              <a:t> and </a:t>
            </a:r>
            <a:r>
              <a:rPr lang="fr-FR" sz="2400" b="1" dirty="0" err="1">
                <a:latin typeface="Montserrat Medium" panose="00000600000000000000"/>
              </a:rPr>
              <a:t>scientific</a:t>
            </a:r>
            <a:r>
              <a:rPr lang="fr-FR" sz="2400" b="1" dirty="0">
                <a:latin typeface="Montserrat Medium" panose="00000600000000000000"/>
              </a:rPr>
              <a:t> roadmap</a:t>
            </a:r>
          </a:p>
        </p:txBody>
      </p:sp>
      <p:sp>
        <p:nvSpPr>
          <p:cNvPr id="40" name="Rectangle 39">
            <a:extLst>
              <a:ext uri="{FF2B5EF4-FFF2-40B4-BE49-F238E27FC236}">
                <a16:creationId xmlns:a16="http://schemas.microsoft.com/office/drawing/2014/main" id="{FF0E9393-E4DB-2649-B252-193F1FB455FD}"/>
              </a:ext>
            </a:extLst>
          </p:cNvPr>
          <p:cNvSpPr/>
          <p:nvPr/>
        </p:nvSpPr>
        <p:spPr>
          <a:xfrm>
            <a:off x="0" y="311638"/>
            <a:ext cx="281354" cy="1390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Tree>
    <p:extLst>
      <p:ext uri="{BB962C8B-B14F-4D97-AF65-F5344CB8AC3E}">
        <p14:creationId xmlns:p14="http://schemas.microsoft.com/office/powerpoint/2010/main" val="30149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51">
            <a:extLst>
              <a:ext uri="{FF2B5EF4-FFF2-40B4-BE49-F238E27FC236}">
                <a16:creationId xmlns:a16="http://schemas.microsoft.com/office/drawing/2014/main" id="{AEFF11FF-3B4C-CC42-8CB4-1D616FFBCA61}"/>
              </a:ext>
            </a:extLst>
          </p:cNvPr>
          <p:cNvSpPr txBox="1"/>
          <p:nvPr/>
        </p:nvSpPr>
        <p:spPr>
          <a:xfrm>
            <a:off x="524866" y="1012753"/>
            <a:ext cx="6214904" cy="369332"/>
          </a:xfrm>
          <a:prstGeom prst="rect">
            <a:avLst/>
          </a:prstGeom>
          <a:noFill/>
        </p:spPr>
        <p:txBody>
          <a:bodyPr wrap="square">
            <a:spAutoFit/>
          </a:bodyPr>
          <a:lstStyle/>
          <a:p>
            <a:r>
              <a:rPr lang="fr-FR">
                <a:solidFill>
                  <a:srgbClr val="0C428F"/>
                </a:solidFill>
                <a:latin typeface="Montserrat Medium" panose="00000600000000000000"/>
              </a:rPr>
              <a:t>Emplois </a:t>
            </a:r>
            <a:r>
              <a:rPr lang="fr-FR">
                <a:latin typeface="Montserrat Medium" panose="00000600000000000000"/>
              </a:rPr>
              <a:t>-</a:t>
            </a:r>
            <a:r>
              <a:rPr lang="fr-FR">
                <a:solidFill>
                  <a:srgbClr val="0C428F"/>
                </a:solidFill>
                <a:latin typeface="Montserrat Medium" panose="00000600000000000000"/>
              </a:rPr>
              <a:t> </a:t>
            </a:r>
            <a:r>
              <a:rPr lang="fr-FR">
                <a:solidFill>
                  <a:srgbClr val="00B050"/>
                </a:solidFill>
                <a:latin typeface="Montserrat Medium" panose="00000600000000000000"/>
              </a:rPr>
              <a:t>Ressources</a:t>
            </a:r>
          </a:p>
        </p:txBody>
      </p:sp>
      <p:grpSp>
        <p:nvGrpSpPr>
          <p:cNvPr id="3" name="Groupe 55">
            <a:extLst>
              <a:ext uri="{FF2B5EF4-FFF2-40B4-BE49-F238E27FC236}">
                <a16:creationId xmlns:a16="http://schemas.microsoft.com/office/drawing/2014/main" id="{42EC177C-D2A0-584C-AB71-2DF909E1CEFC}"/>
              </a:ext>
            </a:extLst>
          </p:cNvPr>
          <p:cNvGrpSpPr/>
          <p:nvPr/>
        </p:nvGrpSpPr>
        <p:grpSpPr>
          <a:xfrm>
            <a:off x="194366" y="1960014"/>
            <a:ext cx="11687159" cy="4347339"/>
            <a:chOff x="-77126" y="1997208"/>
            <a:chExt cx="11687159" cy="4347339"/>
          </a:xfrm>
        </p:grpSpPr>
        <p:sp>
          <p:nvSpPr>
            <p:cNvPr id="4" name="Flèche : droite 2">
              <a:extLst>
                <a:ext uri="{FF2B5EF4-FFF2-40B4-BE49-F238E27FC236}">
                  <a16:creationId xmlns:a16="http://schemas.microsoft.com/office/drawing/2014/main" id="{AFE064FD-E8B1-D743-85F4-0E7D20109573}"/>
                </a:ext>
              </a:extLst>
            </p:cNvPr>
            <p:cNvSpPr/>
            <p:nvPr/>
          </p:nvSpPr>
          <p:spPr>
            <a:xfrm>
              <a:off x="581967" y="4471517"/>
              <a:ext cx="11028066" cy="401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grpSp>
          <p:nvGrpSpPr>
            <p:cNvPr id="5" name="Groupe 25">
              <a:extLst>
                <a:ext uri="{FF2B5EF4-FFF2-40B4-BE49-F238E27FC236}">
                  <a16:creationId xmlns:a16="http://schemas.microsoft.com/office/drawing/2014/main" id="{E13C837D-5BB4-274D-8F1A-87DC3B607F4C}"/>
                </a:ext>
              </a:extLst>
            </p:cNvPr>
            <p:cNvGrpSpPr/>
            <p:nvPr/>
          </p:nvGrpSpPr>
          <p:grpSpPr>
            <a:xfrm>
              <a:off x="5903551" y="4587105"/>
              <a:ext cx="2342601" cy="1757442"/>
              <a:chOff x="3592625" y="3487890"/>
              <a:chExt cx="2342601" cy="1757442"/>
            </a:xfrm>
          </p:grpSpPr>
          <p:sp>
            <p:nvSpPr>
              <p:cNvPr id="25" name="Ellipse 7">
                <a:extLst>
                  <a:ext uri="{FF2B5EF4-FFF2-40B4-BE49-F238E27FC236}">
                    <a16:creationId xmlns:a16="http://schemas.microsoft.com/office/drawing/2014/main" id="{A99D9D9C-831E-EE4D-AFE0-3BF0BAEFF159}"/>
                  </a:ext>
                </a:extLst>
              </p:cNvPr>
              <p:cNvSpPr/>
              <p:nvPr/>
            </p:nvSpPr>
            <p:spPr>
              <a:xfrm>
                <a:off x="3592625" y="3487890"/>
                <a:ext cx="160306" cy="1707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cxnSp>
            <p:nvCxnSpPr>
              <p:cNvPr id="26" name="Connecteur droit 9">
                <a:extLst>
                  <a:ext uri="{FF2B5EF4-FFF2-40B4-BE49-F238E27FC236}">
                    <a16:creationId xmlns:a16="http://schemas.microsoft.com/office/drawing/2014/main" id="{809A959C-86C1-2F4D-8416-A284D3D2198A}"/>
                  </a:ext>
                </a:extLst>
              </p:cNvPr>
              <p:cNvCxnSpPr>
                <a:cxnSpLocks/>
              </p:cNvCxnSpPr>
              <p:nvPr/>
            </p:nvCxnSpPr>
            <p:spPr>
              <a:xfrm>
                <a:off x="3672778" y="3658648"/>
                <a:ext cx="285775" cy="526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10">
                <a:extLst>
                  <a:ext uri="{FF2B5EF4-FFF2-40B4-BE49-F238E27FC236}">
                    <a16:creationId xmlns:a16="http://schemas.microsoft.com/office/drawing/2014/main" id="{70D3E012-0227-A147-B019-B03A18FF3828}"/>
                  </a:ext>
                </a:extLst>
              </p:cNvPr>
              <p:cNvSpPr txBox="1"/>
              <p:nvPr/>
            </p:nvSpPr>
            <p:spPr>
              <a:xfrm>
                <a:off x="3958553" y="3921893"/>
                <a:ext cx="1976673" cy="1323439"/>
              </a:xfrm>
              <a:prstGeom prst="rect">
                <a:avLst/>
              </a:prstGeom>
              <a:noFill/>
            </p:spPr>
            <p:txBody>
              <a:bodyPr wrap="square" rtlCol="0">
                <a:spAutoFit/>
              </a:bodyPr>
              <a:lstStyle/>
              <a:p>
                <a:r>
                  <a:rPr lang="fr-FR" sz="1600">
                    <a:latin typeface="Montserrat Medium" panose="00000600000000000000"/>
                  </a:rPr>
                  <a:t>Développement de l’algorithme de </a:t>
                </a:r>
                <a:r>
                  <a:rPr lang="fr-FR" sz="1600" b="1">
                    <a:solidFill>
                      <a:srgbClr val="0C428F"/>
                    </a:solidFill>
                    <a:latin typeface="Montserrat Medium" panose="00000600000000000000"/>
                  </a:rPr>
                  <a:t>récupération des données </a:t>
                </a:r>
                <a:r>
                  <a:rPr lang="fr-FR" sz="1600">
                    <a:latin typeface="Montserrat Medium" panose="00000600000000000000"/>
                  </a:rPr>
                  <a:t>multicanales</a:t>
                </a:r>
              </a:p>
            </p:txBody>
          </p:sp>
        </p:grpSp>
        <p:grpSp>
          <p:nvGrpSpPr>
            <p:cNvPr id="6" name="Groupe 26">
              <a:extLst>
                <a:ext uri="{FF2B5EF4-FFF2-40B4-BE49-F238E27FC236}">
                  <a16:creationId xmlns:a16="http://schemas.microsoft.com/office/drawing/2014/main" id="{AF8CD223-5B72-284C-AA77-9E9072A17297}"/>
                </a:ext>
              </a:extLst>
            </p:cNvPr>
            <p:cNvGrpSpPr/>
            <p:nvPr/>
          </p:nvGrpSpPr>
          <p:grpSpPr>
            <a:xfrm>
              <a:off x="7970172" y="4587105"/>
              <a:ext cx="2342601" cy="1757442"/>
              <a:chOff x="5624067" y="3487890"/>
              <a:chExt cx="2342601" cy="1757442"/>
            </a:xfrm>
          </p:grpSpPr>
          <p:sp>
            <p:nvSpPr>
              <p:cNvPr id="22" name="Ellipse 11">
                <a:extLst>
                  <a:ext uri="{FF2B5EF4-FFF2-40B4-BE49-F238E27FC236}">
                    <a16:creationId xmlns:a16="http://schemas.microsoft.com/office/drawing/2014/main" id="{6C3A4730-B93A-CC42-ACD8-0C9AB2D4368C}"/>
                  </a:ext>
                </a:extLst>
              </p:cNvPr>
              <p:cNvSpPr/>
              <p:nvPr/>
            </p:nvSpPr>
            <p:spPr>
              <a:xfrm>
                <a:off x="5624067" y="3487890"/>
                <a:ext cx="160306" cy="1707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cxnSp>
            <p:nvCxnSpPr>
              <p:cNvPr id="23" name="Connecteur droit 12">
                <a:extLst>
                  <a:ext uri="{FF2B5EF4-FFF2-40B4-BE49-F238E27FC236}">
                    <a16:creationId xmlns:a16="http://schemas.microsoft.com/office/drawing/2014/main" id="{D9ACBA32-5FD9-DD4B-B2B2-B796FF0AD6C6}"/>
                  </a:ext>
                </a:extLst>
              </p:cNvPr>
              <p:cNvCxnSpPr>
                <a:cxnSpLocks/>
              </p:cNvCxnSpPr>
              <p:nvPr/>
            </p:nvCxnSpPr>
            <p:spPr>
              <a:xfrm>
                <a:off x="5704220" y="3658648"/>
                <a:ext cx="285775" cy="526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13">
                <a:extLst>
                  <a:ext uri="{FF2B5EF4-FFF2-40B4-BE49-F238E27FC236}">
                    <a16:creationId xmlns:a16="http://schemas.microsoft.com/office/drawing/2014/main" id="{D80B1559-188A-F04C-ACA6-5B569D05371A}"/>
                  </a:ext>
                </a:extLst>
              </p:cNvPr>
              <p:cNvSpPr txBox="1"/>
              <p:nvPr/>
            </p:nvSpPr>
            <p:spPr>
              <a:xfrm>
                <a:off x="5989995" y="3921893"/>
                <a:ext cx="1976673" cy="1323439"/>
              </a:xfrm>
              <a:prstGeom prst="rect">
                <a:avLst/>
              </a:prstGeom>
              <a:noFill/>
            </p:spPr>
            <p:txBody>
              <a:bodyPr wrap="square" rtlCol="0">
                <a:spAutoFit/>
              </a:bodyPr>
              <a:lstStyle/>
              <a:p>
                <a:r>
                  <a:rPr lang="fr-FR" sz="1600">
                    <a:latin typeface="Montserrat Medium" panose="00000600000000000000"/>
                  </a:rPr>
                  <a:t>Développement de l’algorithme de </a:t>
                </a:r>
                <a:r>
                  <a:rPr lang="fr-FR" sz="1600" b="1">
                    <a:solidFill>
                      <a:srgbClr val="0C428F"/>
                    </a:solidFill>
                    <a:latin typeface="Montserrat Medium" panose="00000600000000000000"/>
                  </a:rPr>
                  <a:t>pondération</a:t>
                </a:r>
                <a:r>
                  <a:rPr lang="fr-FR" sz="1600">
                    <a:solidFill>
                      <a:srgbClr val="0C428F"/>
                    </a:solidFill>
                    <a:latin typeface="Montserrat Medium" panose="00000600000000000000"/>
                  </a:rPr>
                  <a:t> </a:t>
                </a:r>
                <a:r>
                  <a:rPr lang="fr-FR" sz="1600">
                    <a:latin typeface="Montserrat Medium" panose="00000600000000000000"/>
                  </a:rPr>
                  <a:t>et de </a:t>
                </a:r>
                <a:r>
                  <a:rPr lang="fr-FR" sz="1600" b="1">
                    <a:solidFill>
                      <a:srgbClr val="0C428F"/>
                    </a:solidFill>
                    <a:latin typeface="Montserrat Medium" panose="00000600000000000000"/>
                  </a:rPr>
                  <a:t>traitement</a:t>
                </a:r>
                <a:r>
                  <a:rPr lang="fr-FR" sz="1600">
                    <a:solidFill>
                      <a:srgbClr val="0C428F"/>
                    </a:solidFill>
                    <a:latin typeface="Montserrat Medium" panose="00000600000000000000"/>
                  </a:rPr>
                  <a:t> </a:t>
                </a:r>
                <a:r>
                  <a:rPr lang="fr-FR" sz="1600">
                    <a:latin typeface="Montserrat Medium" panose="00000600000000000000"/>
                  </a:rPr>
                  <a:t>des données</a:t>
                </a:r>
              </a:p>
            </p:txBody>
          </p:sp>
        </p:grpSp>
        <p:grpSp>
          <p:nvGrpSpPr>
            <p:cNvPr id="7" name="Groupe 27">
              <a:extLst>
                <a:ext uri="{FF2B5EF4-FFF2-40B4-BE49-F238E27FC236}">
                  <a16:creationId xmlns:a16="http://schemas.microsoft.com/office/drawing/2014/main" id="{1FE93B6A-2F52-304A-BC91-E422F25E84D2}"/>
                </a:ext>
              </a:extLst>
            </p:cNvPr>
            <p:cNvGrpSpPr/>
            <p:nvPr/>
          </p:nvGrpSpPr>
          <p:grpSpPr>
            <a:xfrm>
              <a:off x="10036793" y="4587105"/>
              <a:ext cx="365928" cy="697249"/>
              <a:chOff x="7655509" y="3487890"/>
              <a:chExt cx="365928" cy="697249"/>
            </a:xfrm>
          </p:grpSpPr>
          <p:sp>
            <p:nvSpPr>
              <p:cNvPr id="20" name="Ellipse 14">
                <a:extLst>
                  <a:ext uri="{FF2B5EF4-FFF2-40B4-BE49-F238E27FC236}">
                    <a16:creationId xmlns:a16="http://schemas.microsoft.com/office/drawing/2014/main" id="{C83C09A2-73E8-1E46-B9D6-618B7E991B0C}"/>
                  </a:ext>
                </a:extLst>
              </p:cNvPr>
              <p:cNvSpPr/>
              <p:nvPr/>
            </p:nvSpPr>
            <p:spPr>
              <a:xfrm>
                <a:off x="7655509" y="3487890"/>
                <a:ext cx="160306" cy="1707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cxnSp>
            <p:nvCxnSpPr>
              <p:cNvPr id="21" name="Connecteur droit 15">
                <a:extLst>
                  <a:ext uri="{FF2B5EF4-FFF2-40B4-BE49-F238E27FC236}">
                    <a16:creationId xmlns:a16="http://schemas.microsoft.com/office/drawing/2014/main" id="{97D58C02-8AFB-7642-847B-668499B908EA}"/>
                  </a:ext>
                </a:extLst>
              </p:cNvPr>
              <p:cNvCxnSpPr>
                <a:cxnSpLocks/>
              </p:cNvCxnSpPr>
              <p:nvPr/>
            </p:nvCxnSpPr>
            <p:spPr>
              <a:xfrm>
                <a:off x="7735662" y="3658648"/>
                <a:ext cx="285775" cy="526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ZoneTexte 19">
              <a:extLst>
                <a:ext uri="{FF2B5EF4-FFF2-40B4-BE49-F238E27FC236}">
                  <a16:creationId xmlns:a16="http://schemas.microsoft.com/office/drawing/2014/main" id="{77DF7CB3-82BB-F648-B321-3775955CB33D}"/>
                </a:ext>
              </a:extLst>
            </p:cNvPr>
            <p:cNvSpPr txBox="1"/>
            <p:nvPr/>
          </p:nvSpPr>
          <p:spPr>
            <a:xfrm>
              <a:off x="10301269" y="5388350"/>
              <a:ext cx="1018537" cy="738664"/>
            </a:xfrm>
            <a:prstGeom prst="rect">
              <a:avLst/>
            </a:prstGeom>
            <a:noFill/>
          </p:spPr>
          <p:txBody>
            <a:bodyPr wrap="square" rtlCol="0">
              <a:spAutoFit/>
            </a:bodyPr>
            <a:lstStyle/>
            <a:p>
              <a:r>
                <a:rPr lang="fr-FR" sz="1400" b="1">
                  <a:solidFill>
                    <a:srgbClr val="0C428F"/>
                  </a:solidFill>
                  <a:latin typeface="Montserrat Medium" panose="00000600000000000000"/>
                </a:rPr>
                <a:t>Mise sur le marché </a:t>
              </a:r>
              <a:r>
                <a:rPr lang="fr-FR" sz="1400">
                  <a:latin typeface="Montserrat Medium" panose="00000600000000000000"/>
                </a:rPr>
                <a:t>de la solution</a:t>
              </a:r>
            </a:p>
          </p:txBody>
        </p:sp>
        <p:cxnSp>
          <p:nvCxnSpPr>
            <p:cNvPr id="9" name="Connecteur droit 21">
              <a:extLst>
                <a:ext uri="{FF2B5EF4-FFF2-40B4-BE49-F238E27FC236}">
                  <a16:creationId xmlns:a16="http://schemas.microsoft.com/office/drawing/2014/main" id="{82D3A8FC-02EB-0C44-AC4D-C00D68857CF6}"/>
                </a:ext>
              </a:extLst>
            </p:cNvPr>
            <p:cNvCxnSpPr>
              <a:cxnSpLocks/>
            </p:cNvCxnSpPr>
            <p:nvPr/>
          </p:nvCxnSpPr>
          <p:spPr>
            <a:xfrm>
              <a:off x="1945481" y="4748895"/>
              <a:ext cx="285775" cy="526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22">
              <a:extLst>
                <a:ext uri="{FF2B5EF4-FFF2-40B4-BE49-F238E27FC236}">
                  <a16:creationId xmlns:a16="http://schemas.microsoft.com/office/drawing/2014/main" id="{81082967-E169-5E4C-9B51-BB00EA7861DD}"/>
                </a:ext>
              </a:extLst>
            </p:cNvPr>
            <p:cNvSpPr txBox="1"/>
            <p:nvPr/>
          </p:nvSpPr>
          <p:spPr>
            <a:xfrm>
              <a:off x="-42373" y="4813629"/>
              <a:ext cx="1976673" cy="584775"/>
            </a:xfrm>
            <a:prstGeom prst="rect">
              <a:avLst/>
            </a:prstGeom>
            <a:noFill/>
          </p:spPr>
          <p:txBody>
            <a:bodyPr wrap="square" rtlCol="0">
              <a:spAutoFit/>
            </a:bodyPr>
            <a:lstStyle/>
            <a:p>
              <a:r>
                <a:rPr lang="fr-FR" sz="1600" b="1">
                  <a:solidFill>
                    <a:srgbClr val="0C428F"/>
                  </a:solidFill>
                  <a:latin typeface="Montserrat Medium" panose="00000600000000000000"/>
                </a:rPr>
                <a:t>Création</a:t>
              </a:r>
              <a:r>
                <a:rPr lang="fr-FR" sz="1600">
                  <a:solidFill>
                    <a:srgbClr val="0C428F"/>
                  </a:solidFill>
                  <a:latin typeface="Montserrat Medium" panose="00000600000000000000"/>
                </a:rPr>
                <a:t> </a:t>
              </a:r>
              <a:r>
                <a:rPr lang="fr-FR" sz="1600">
                  <a:latin typeface="Montserrat Medium" panose="00000600000000000000"/>
                </a:rPr>
                <a:t>de la société</a:t>
              </a:r>
            </a:p>
          </p:txBody>
        </p:sp>
        <p:sp>
          <p:nvSpPr>
            <p:cNvPr id="11" name="Ellipse 24">
              <a:extLst>
                <a:ext uri="{FF2B5EF4-FFF2-40B4-BE49-F238E27FC236}">
                  <a16:creationId xmlns:a16="http://schemas.microsoft.com/office/drawing/2014/main" id="{9D5148B6-5E3F-6448-B909-2EAF552D009B}"/>
                </a:ext>
              </a:extLst>
            </p:cNvPr>
            <p:cNvSpPr/>
            <p:nvPr/>
          </p:nvSpPr>
          <p:spPr>
            <a:xfrm>
              <a:off x="1812495" y="4587105"/>
              <a:ext cx="160306" cy="1707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
          <p:nvSpPr>
            <p:cNvPr id="12" name="ZoneTexte 31">
              <a:extLst>
                <a:ext uri="{FF2B5EF4-FFF2-40B4-BE49-F238E27FC236}">
                  <a16:creationId xmlns:a16="http://schemas.microsoft.com/office/drawing/2014/main" id="{A5CDF5F0-B559-A144-BA47-726D6A6F8C0F}"/>
                </a:ext>
              </a:extLst>
            </p:cNvPr>
            <p:cNvSpPr txBox="1"/>
            <p:nvPr/>
          </p:nvSpPr>
          <p:spPr>
            <a:xfrm>
              <a:off x="-77126" y="4509627"/>
              <a:ext cx="668463" cy="307777"/>
            </a:xfrm>
            <a:prstGeom prst="rect">
              <a:avLst/>
            </a:prstGeom>
            <a:noFill/>
          </p:spPr>
          <p:txBody>
            <a:bodyPr wrap="square">
              <a:spAutoFit/>
            </a:bodyPr>
            <a:lstStyle/>
            <a:p>
              <a:pPr algn="ctr"/>
              <a:r>
                <a:rPr lang="fr-FR" sz="1400" b="1">
                  <a:latin typeface="Montserrat Medium" panose="00000600000000000000"/>
                </a:rPr>
                <a:t>2016</a:t>
              </a:r>
              <a:endParaRPr lang="fr-FR" sz="1400">
                <a:latin typeface="Montserrat Medium" panose="00000600000000000000"/>
              </a:endParaRPr>
            </a:p>
          </p:txBody>
        </p:sp>
        <p:sp>
          <p:nvSpPr>
            <p:cNvPr id="13" name="ZoneTexte 35">
              <a:extLst>
                <a:ext uri="{FF2B5EF4-FFF2-40B4-BE49-F238E27FC236}">
                  <a16:creationId xmlns:a16="http://schemas.microsoft.com/office/drawing/2014/main" id="{0F621A0C-0EA0-994B-89BD-C0B8D510416E}"/>
                </a:ext>
              </a:extLst>
            </p:cNvPr>
            <p:cNvSpPr txBox="1"/>
            <p:nvPr/>
          </p:nvSpPr>
          <p:spPr>
            <a:xfrm>
              <a:off x="1275924" y="4246961"/>
              <a:ext cx="1233447" cy="307777"/>
            </a:xfrm>
            <a:prstGeom prst="rect">
              <a:avLst/>
            </a:prstGeom>
            <a:noFill/>
          </p:spPr>
          <p:txBody>
            <a:bodyPr wrap="square">
              <a:spAutoFit/>
            </a:bodyPr>
            <a:lstStyle/>
            <a:p>
              <a:pPr algn="ctr"/>
              <a:r>
                <a:rPr lang="fr-FR" sz="1400" b="1">
                  <a:latin typeface="Montserrat Medium" panose="00000600000000000000"/>
                </a:rPr>
                <a:t>2017-2019</a:t>
              </a:r>
              <a:endParaRPr lang="fr-FR" sz="1400">
                <a:latin typeface="Montserrat Medium" panose="00000600000000000000"/>
              </a:endParaRPr>
            </a:p>
          </p:txBody>
        </p:sp>
        <p:sp>
          <p:nvSpPr>
            <p:cNvPr id="14" name="ZoneTexte 37">
              <a:extLst>
                <a:ext uri="{FF2B5EF4-FFF2-40B4-BE49-F238E27FC236}">
                  <a16:creationId xmlns:a16="http://schemas.microsoft.com/office/drawing/2014/main" id="{D59F1E85-797F-264A-9F88-92D99E0B405E}"/>
                </a:ext>
              </a:extLst>
            </p:cNvPr>
            <p:cNvSpPr txBox="1"/>
            <p:nvPr/>
          </p:nvSpPr>
          <p:spPr>
            <a:xfrm>
              <a:off x="3333613" y="2632381"/>
              <a:ext cx="2311180" cy="1231106"/>
            </a:xfrm>
            <a:prstGeom prst="rect">
              <a:avLst/>
            </a:prstGeom>
            <a:noFill/>
          </p:spPr>
          <p:txBody>
            <a:bodyPr wrap="square">
              <a:spAutoFit/>
            </a:bodyPr>
            <a:lstStyle/>
            <a:p>
              <a:r>
                <a:rPr lang="fr-FR" sz="1600">
                  <a:solidFill>
                    <a:srgbClr val="00B050"/>
                  </a:solidFill>
                  <a:latin typeface="Montserrat Medium" panose="00000600000000000000"/>
                </a:rPr>
                <a:t>Levée de fonds</a:t>
              </a:r>
            </a:p>
            <a:p>
              <a:pPr algn="just"/>
              <a:r>
                <a:rPr lang="fr-FR" sz="1400">
                  <a:latin typeface="Montserrat Medium" panose="00000600000000000000"/>
                </a:rPr>
                <a:t>0,5 M€</a:t>
              </a:r>
            </a:p>
            <a:p>
              <a:pPr algn="just"/>
              <a:endParaRPr lang="fr-FR" sz="1400">
                <a:latin typeface="Montserrat Medium" panose="00000600000000000000"/>
              </a:endParaRPr>
            </a:p>
            <a:p>
              <a:pPr algn="just"/>
              <a:r>
                <a:rPr lang="fr-FR" sz="1600">
                  <a:solidFill>
                    <a:srgbClr val="00B050"/>
                  </a:solidFill>
                  <a:latin typeface="Montserrat Medium" panose="00000600000000000000"/>
                </a:rPr>
                <a:t>Aide BPI &amp; Occitanie</a:t>
              </a:r>
              <a:endParaRPr lang="fr-FR" sz="1600">
                <a:solidFill>
                  <a:srgbClr val="00B050"/>
                </a:solidFill>
                <a:highlight>
                  <a:srgbClr val="FFFF00"/>
                </a:highlight>
                <a:latin typeface="Montserrat Medium" panose="00000600000000000000"/>
              </a:endParaRPr>
            </a:p>
            <a:p>
              <a:pPr algn="just"/>
              <a:r>
                <a:rPr lang="fr-FR" sz="1400">
                  <a:latin typeface="Montserrat Medium" panose="00000600000000000000"/>
                </a:rPr>
                <a:t>500 k€</a:t>
              </a:r>
            </a:p>
          </p:txBody>
        </p:sp>
        <p:sp>
          <p:nvSpPr>
            <p:cNvPr id="15" name="ZoneTexte 39">
              <a:extLst>
                <a:ext uri="{FF2B5EF4-FFF2-40B4-BE49-F238E27FC236}">
                  <a16:creationId xmlns:a16="http://schemas.microsoft.com/office/drawing/2014/main" id="{52689F78-0F7D-8543-918B-7613207BE1CA}"/>
                </a:ext>
              </a:extLst>
            </p:cNvPr>
            <p:cNvSpPr txBox="1"/>
            <p:nvPr/>
          </p:nvSpPr>
          <p:spPr>
            <a:xfrm>
              <a:off x="2242437" y="5012139"/>
              <a:ext cx="1976673" cy="830997"/>
            </a:xfrm>
            <a:prstGeom prst="rect">
              <a:avLst/>
            </a:prstGeom>
            <a:noFill/>
          </p:spPr>
          <p:txBody>
            <a:bodyPr wrap="square" rtlCol="0">
              <a:spAutoFit/>
            </a:bodyPr>
            <a:lstStyle/>
            <a:p>
              <a:r>
                <a:rPr lang="fr-FR" sz="1600">
                  <a:latin typeface="Montserrat Medium" panose="00000600000000000000"/>
                </a:rPr>
                <a:t>Premiers travaux de </a:t>
              </a:r>
              <a:r>
                <a:rPr lang="fr-FR" sz="1600" b="1">
                  <a:solidFill>
                    <a:srgbClr val="0C428F"/>
                  </a:solidFill>
                  <a:latin typeface="Montserrat Medium" panose="00000600000000000000"/>
                </a:rPr>
                <a:t>recherche et développement </a:t>
              </a:r>
            </a:p>
          </p:txBody>
        </p:sp>
        <p:sp>
          <p:nvSpPr>
            <p:cNvPr id="16" name="Ellipse 41">
              <a:extLst>
                <a:ext uri="{FF2B5EF4-FFF2-40B4-BE49-F238E27FC236}">
                  <a16:creationId xmlns:a16="http://schemas.microsoft.com/office/drawing/2014/main" id="{555F4CF4-F23E-624D-B42B-C8ADC848256E}"/>
                </a:ext>
              </a:extLst>
            </p:cNvPr>
            <p:cNvSpPr/>
            <p:nvPr/>
          </p:nvSpPr>
          <p:spPr>
            <a:xfrm>
              <a:off x="4219110" y="4587105"/>
              <a:ext cx="160306" cy="17075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
          <p:nvSpPr>
            <p:cNvPr id="17" name="ZoneTexte 43">
              <a:extLst>
                <a:ext uri="{FF2B5EF4-FFF2-40B4-BE49-F238E27FC236}">
                  <a16:creationId xmlns:a16="http://schemas.microsoft.com/office/drawing/2014/main" id="{13ED883A-AA11-4D49-882A-F4AE849890E9}"/>
                </a:ext>
              </a:extLst>
            </p:cNvPr>
            <p:cNvSpPr txBox="1"/>
            <p:nvPr/>
          </p:nvSpPr>
          <p:spPr>
            <a:xfrm>
              <a:off x="3605344" y="4231437"/>
              <a:ext cx="1387838" cy="307777"/>
            </a:xfrm>
            <a:prstGeom prst="rect">
              <a:avLst/>
            </a:prstGeom>
            <a:noFill/>
          </p:spPr>
          <p:txBody>
            <a:bodyPr wrap="square">
              <a:spAutoFit/>
            </a:bodyPr>
            <a:lstStyle/>
            <a:p>
              <a:pPr algn="ctr"/>
              <a:r>
                <a:rPr lang="fr-FR" sz="1400" b="1">
                  <a:latin typeface="Montserrat Medium" panose="00000600000000000000"/>
                </a:rPr>
                <a:t>S1 2022</a:t>
              </a:r>
              <a:endParaRPr lang="fr-FR" sz="1400">
                <a:latin typeface="Montserrat Medium" panose="00000600000000000000"/>
              </a:endParaRPr>
            </a:p>
          </p:txBody>
        </p:sp>
        <p:sp>
          <p:nvSpPr>
            <p:cNvPr id="18" name="ZoneTexte 45">
              <a:extLst>
                <a:ext uri="{FF2B5EF4-FFF2-40B4-BE49-F238E27FC236}">
                  <a16:creationId xmlns:a16="http://schemas.microsoft.com/office/drawing/2014/main" id="{4D31A75D-01EC-7447-B2E5-47CF3D67F012}"/>
                </a:ext>
              </a:extLst>
            </p:cNvPr>
            <p:cNvSpPr txBox="1"/>
            <p:nvPr/>
          </p:nvSpPr>
          <p:spPr>
            <a:xfrm>
              <a:off x="581967" y="1997208"/>
              <a:ext cx="2108303" cy="1231106"/>
            </a:xfrm>
            <a:prstGeom prst="rect">
              <a:avLst/>
            </a:prstGeom>
            <a:noFill/>
          </p:spPr>
          <p:txBody>
            <a:bodyPr wrap="square">
              <a:spAutoFit/>
            </a:bodyPr>
            <a:lstStyle/>
            <a:p>
              <a:r>
                <a:rPr lang="fr-FR" sz="1600">
                  <a:solidFill>
                    <a:srgbClr val="00B050"/>
                  </a:solidFill>
                  <a:latin typeface="Montserrat Medium" panose="00000600000000000000"/>
                </a:rPr>
                <a:t>Apport actionnaires</a:t>
              </a:r>
            </a:p>
            <a:p>
              <a:pPr algn="just"/>
              <a:r>
                <a:rPr lang="fr-FR" sz="1400">
                  <a:latin typeface="Montserrat Medium" panose="00000600000000000000"/>
                </a:rPr>
                <a:t>147 k€</a:t>
              </a:r>
            </a:p>
            <a:p>
              <a:pPr algn="just"/>
              <a:endParaRPr lang="fr-FR" sz="1400">
                <a:solidFill>
                  <a:srgbClr val="000066"/>
                </a:solidFill>
                <a:latin typeface="Montserrat Medium" panose="00000600000000000000"/>
              </a:endParaRPr>
            </a:p>
            <a:p>
              <a:pPr algn="just"/>
              <a:r>
                <a:rPr lang="fr-FR" sz="1600">
                  <a:solidFill>
                    <a:srgbClr val="00B050"/>
                  </a:solidFill>
                  <a:latin typeface="Montserrat Medium" panose="00000600000000000000"/>
                </a:rPr>
                <a:t>CIR obtenu</a:t>
              </a:r>
            </a:p>
            <a:p>
              <a:pPr algn="just"/>
              <a:r>
                <a:rPr lang="fr-FR" sz="1400">
                  <a:latin typeface="Montserrat Medium" panose="00000600000000000000"/>
                </a:rPr>
                <a:t>25 k€</a:t>
              </a:r>
            </a:p>
          </p:txBody>
        </p:sp>
        <p:sp>
          <p:nvSpPr>
            <p:cNvPr id="19" name="ZoneTexte 49">
              <a:extLst>
                <a:ext uri="{FF2B5EF4-FFF2-40B4-BE49-F238E27FC236}">
                  <a16:creationId xmlns:a16="http://schemas.microsoft.com/office/drawing/2014/main" id="{DE0E67EA-3CC7-BD4F-847B-E7CED2F44F37}"/>
                </a:ext>
              </a:extLst>
            </p:cNvPr>
            <p:cNvSpPr txBox="1"/>
            <p:nvPr/>
          </p:nvSpPr>
          <p:spPr>
            <a:xfrm>
              <a:off x="5983703" y="2597372"/>
              <a:ext cx="2744164" cy="1261884"/>
            </a:xfrm>
            <a:prstGeom prst="rect">
              <a:avLst/>
            </a:prstGeom>
            <a:noFill/>
          </p:spPr>
          <p:txBody>
            <a:bodyPr wrap="square">
              <a:spAutoFit/>
            </a:bodyPr>
            <a:lstStyle/>
            <a:p>
              <a:r>
                <a:rPr lang="fr-FR" sz="1600">
                  <a:solidFill>
                    <a:srgbClr val="0C428F"/>
                  </a:solidFill>
                  <a:latin typeface="Montserrat Medium" panose="00000600000000000000"/>
                </a:rPr>
                <a:t>Sous-traitance laboratoire</a:t>
              </a:r>
            </a:p>
            <a:p>
              <a:r>
                <a:rPr lang="fr-FR" sz="1400">
                  <a:latin typeface="Montserrat Medium" panose="00000600000000000000"/>
                </a:rPr>
                <a:t>350 k€</a:t>
              </a:r>
              <a:endParaRPr lang="fr-FR" sz="1600">
                <a:solidFill>
                  <a:srgbClr val="0C428F"/>
                </a:solidFill>
                <a:latin typeface="Montserrat Medium" panose="00000600000000000000"/>
              </a:endParaRPr>
            </a:p>
            <a:p>
              <a:endParaRPr lang="fr-FR" sz="1600">
                <a:solidFill>
                  <a:srgbClr val="0C428F"/>
                </a:solidFill>
                <a:latin typeface="Montserrat Medium" panose="00000600000000000000"/>
              </a:endParaRPr>
            </a:p>
            <a:p>
              <a:r>
                <a:rPr lang="fr-FR" sz="1600">
                  <a:solidFill>
                    <a:srgbClr val="0C428F"/>
                  </a:solidFill>
                  <a:latin typeface="Montserrat Medium" panose="00000600000000000000"/>
                </a:rPr>
                <a:t>Masse salariale 2022</a:t>
              </a:r>
            </a:p>
            <a:p>
              <a:pPr algn="just"/>
              <a:r>
                <a:rPr lang="fr-FR" sz="1400">
                  <a:latin typeface="Montserrat Medium" panose="00000600000000000000"/>
                </a:rPr>
                <a:t>606 k€</a:t>
              </a:r>
            </a:p>
          </p:txBody>
        </p:sp>
      </p:grpSp>
      <p:sp>
        <p:nvSpPr>
          <p:cNvPr id="28" name="ZoneTexte 61">
            <a:extLst>
              <a:ext uri="{FF2B5EF4-FFF2-40B4-BE49-F238E27FC236}">
                <a16:creationId xmlns:a16="http://schemas.microsoft.com/office/drawing/2014/main" id="{F505F7D4-F028-C94C-B7F0-084856249C2E}"/>
              </a:ext>
            </a:extLst>
          </p:cNvPr>
          <p:cNvSpPr txBox="1"/>
          <p:nvPr/>
        </p:nvSpPr>
        <p:spPr>
          <a:xfrm>
            <a:off x="5638472" y="4204971"/>
            <a:ext cx="1233447" cy="307777"/>
          </a:xfrm>
          <a:prstGeom prst="rect">
            <a:avLst/>
          </a:prstGeom>
          <a:noFill/>
        </p:spPr>
        <p:txBody>
          <a:bodyPr wrap="square">
            <a:spAutoFit/>
          </a:bodyPr>
          <a:lstStyle/>
          <a:p>
            <a:pPr algn="ctr"/>
            <a:r>
              <a:rPr lang="fr-FR" sz="1400" b="1">
                <a:latin typeface="Montserrat Medium" panose="00000600000000000000"/>
              </a:rPr>
              <a:t>S2 2022</a:t>
            </a:r>
            <a:endParaRPr lang="fr-FR" sz="1400">
              <a:latin typeface="Montserrat Medium" panose="00000600000000000000"/>
            </a:endParaRPr>
          </a:p>
        </p:txBody>
      </p:sp>
      <p:sp>
        <p:nvSpPr>
          <p:cNvPr id="29" name="ZoneTexte 63">
            <a:extLst>
              <a:ext uri="{FF2B5EF4-FFF2-40B4-BE49-F238E27FC236}">
                <a16:creationId xmlns:a16="http://schemas.microsoft.com/office/drawing/2014/main" id="{292E6C2D-85A8-5146-911B-5376E69D2649}"/>
              </a:ext>
            </a:extLst>
          </p:cNvPr>
          <p:cNvSpPr txBox="1"/>
          <p:nvPr/>
        </p:nvSpPr>
        <p:spPr>
          <a:xfrm>
            <a:off x="7705093" y="4216641"/>
            <a:ext cx="1233447" cy="307777"/>
          </a:xfrm>
          <a:prstGeom prst="rect">
            <a:avLst/>
          </a:prstGeom>
          <a:noFill/>
        </p:spPr>
        <p:txBody>
          <a:bodyPr wrap="square">
            <a:spAutoFit/>
          </a:bodyPr>
          <a:lstStyle/>
          <a:p>
            <a:pPr algn="ctr"/>
            <a:r>
              <a:rPr lang="fr-FR" sz="1400" b="1">
                <a:latin typeface="Montserrat Medium" panose="00000600000000000000"/>
              </a:rPr>
              <a:t>S1 2023</a:t>
            </a:r>
            <a:endParaRPr lang="fr-FR" sz="1400">
              <a:latin typeface="Montserrat Medium" panose="00000600000000000000"/>
            </a:endParaRPr>
          </a:p>
        </p:txBody>
      </p:sp>
      <p:sp>
        <p:nvSpPr>
          <p:cNvPr id="30" name="ZoneTexte 65">
            <a:extLst>
              <a:ext uri="{FF2B5EF4-FFF2-40B4-BE49-F238E27FC236}">
                <a16:creationId xmlns:a16="http://schemas.microsoft.com/office/drawing/2014/main" id="{EB9A487B-103E-1742-A847-3EAE555E6735}"/>
              </a:ext>
            </a:extLst>
          </p:cNvPr>
          <p:cNvSpPr txBox="1"/>
          <p:nvPr/>
        </p:nvSpPr>
        <p:spPr>
          <a:xfrm>
            <a:off x="9771714" y="4221161"/>
            <a:ext cx="1233447" cy="307777"/>
          </a:xfrm>
          <a:prstGeom prst="rect">
            <a:avLst/>
          </a:prstGeom>
          <a:noFill/>
        </p:spPr>
        <p:txBody>
          <a:bodyPr wrap="square">
            <a:spAutoFit/>
          </a:bodyPr>
          <a:lstStyle/>
          <a:p>
            <a:pPr algn="ctr"/>
            <a:r>
              <a:rPr lang="fr-FR" sz="1400" b="1">
                <a:latin typeface="Montserrat Medium" panose="00000600000000000000"/>
              </a:rPr>
              <a:t>S2 2023</a:t>
            </a:r>
            <a:endParaRPr lang="fr-FR" sz="1400">
              <a:latin typeface="Montserrat Medium" panose="00000600000000000000"/>
            </a:endParaRPr>
          </a:p>
        </p:txBody>
      </p:sp>
      <p:sp>
        <p:nvSpPr>
          <p:cNvPr id="31" name="ZoneTexte 71">
            <a:extLst>
              <a:ext uri="{FF2B5EF4-FFF2-40B4-BE49-F238E27FC236}">
                <a16:creationId xmlns:a16="http://schemas.microsoft.com/office/drawing/2014/main" id="{A7158A43-1877-EC45-8E0B-BCC5301157A7}"/>
              </a:ext>
            </a:extLst>
          </p:cNvPr>
          <p:cNvSpPr txBox="1"/>
          <p:nvPr/>
        </p:nvSpPr>
        <p:spPr>
          <a:xfrm>
            <a:off x="853459" y="3264094"/>
            <a:ext cx="2513269" cy="553998"/>
          </a:xfrm>
          <a:prstGeom prst="rect">
            <a:avLst/>
          </a:prstGeom>
          <a:noFill/>
        </p:spPr>
        <p:txBody>
          <a:bodyPr wrap="square">
            <a:spAutoFit/>
          </a:bodyPr>
          <a:lstStyle/>
          <a:p>
            <a:r>
              <a:rPr lang="fr-FR" sz="1600">
                <a:solidFill>
                  <a:srgbClr val="0C428F"/>
                </a:solidFill>
                <a:latin typeface="Montserrat Medium" panose="00000600000000000000"/>
              </a:rPr>
              <a:t>R&amp;D réalisée</a:t>
            </a:r>
          </a:p>
          <a:p>
            <a:r>
              <a:rPr lang="fr-FR" sz="1400">
                <a:latin typeface="Montserrat Medium" panose="00000600000000000000"/>
              </a:rPr>
              <a:t>130 k€</a:t>
            </a:r>
          </a:p>
        </p:txBody>
      </p:sp>
      <p:sp>
        <p:nvSpPr>
          <p:cNvPr id="32" name="ZoneTexte 38">
            <a:extLst>
              <a:ext uri="{FF2B5EF4-FFF2-40B4-BE49-F238E27FC236}">
                <a16:creationId xmlns:a16="http://schemas.microsoft.com/office/drawing/2014/main" id="{FB622C43-3063-F943-B129-6356D9F299A7}"/>
              </a:ext>
            </a:extLst>
          </p:cNvPr>
          <p:cNvSpPr txBox="1"/>
          <p:nvPr/>
        </p:nvSpPr>
        <p:spPr>
          <a:xfrm>
            <a:off x="388697" y="150345"/>
            <a:ext cx="7324067" cy="461665"/>
          </a:xfrm>
          <a:prstGeom prst="rect">
            <a:avLst/>
          </a:prstGeom>
          <a:noFill/>
        </p:spPr>
        <p:txBody>
          <a:bodyPr wrap="square" rtlCol="0">
            <a:spAutoFit/>
          </a:bodyPr>
          <a:lstStyle/>
          <a:p>
            <a:r>
              <a:rPr lang="fr-FR" sz="2400" b="1" dirty="0">
                <a:latin typeface="Montserrat Medium" panose="00000600000000000000"/>
              </a:rPr>
              <a:t>Financial roadmap till go to </a:t>
            </a:r>
            <a:r>
              <a:rPr lang="fr-FR" sz="2400" b="1" dirty="0" err="1">
                <a:latin typeface="Montserrat Medium" panose="00000600000000000000"/>
              </a:rPr>
              <a:t>market</a:t>
            </a:r>
            <a:r>
              <a:rPr lang="fr-FR" sz="2400" b="1" dirty="0">
                <a:latin typeface="Montserrat Medium" panose="00000600000000000000"/>
              </a:rPr>
              <a:t> </a:t>
            </a:r>
          </a:p>
        </p:txBody>
      </p:sp>
      <p:sp>
        <p:nvSpPr>
          <p:cNvPr id="33" name="Rectangle 32">
            <a:extLst>
              <a:ext uri="{FF2B5EF4-FFF2-40B4-BE49-F238E27FC236}">
                <a16:creationId xmlns:a16="http://schemas.microsoft.com/office/drawing/2014/main" id="{C9018E79-1CE4-454C-8CCC-5FA8E050502D}"/>
              </a:ext>
            </a:extLst>
          </p:cNvPr>
          <p:cNvSpPr/>
          <p:nvPr/>
        </p:nvSpPr>
        <p:spPr>
          <a:xfrm>
            <a:off x="0" y="311638"/>
            <a:ext cx="281354" cy="1390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
        <p:nvSpPr>
          <p:cNvPr id="34" name="ZoneTexte 46">
            <a:extLst>
              <a:ext uri="{FF2B5EF4-FFF2-40B4-BE49-F238E27FC236}">
                <a16:creationId xmlns:a16="http://schemas.microsoft.com/office/drawing/2014/main" id="{659026E4-C5BC-8C47-8D46-1B9F614BE78D}"/>
              </a:ext>
            </a:extLst>
          </p:cNvPr>
          <p:cNvSpPr txBox="1"/>
          <p:nvPr/>
        </p:nvSpPr>
        <p:spPr>
          <a:xfrm>
            <a:off x="9302131" y="2594327"/>
            <a:ext cx="2744164" cy="1231106"/>
          </a:xfrm>
          <a:prstGeom prst="rect">
            <a:avLst/>
          </a:prstGeom>
          <a:noFill/>
        </p:spPr>
        <p:txBody>
          <a:bodyPr wrap="square">
            <a:spAutoFit/>
          </a:bodyPr>
          <a:lstStyle/>
          <a:p>
            <a:r>
              <a:rPr lang="fr-FR" sz="1600">
                <a:solidFill>
                  <a:srgbClr val="0C428F"/>
                </a:solidFill>
                <a:latin typeface="Montserrat Medium" panose="00000600000000000000"/>
              </a:rPr>
              <a:t>Masse salariale 2023</a:t>
            </a:r>
          </a:p>
          <a:p>
            <a:pPr algn="just"/>
            <a:r>
              <a:rPr lang="fr-FR" sz="1400">
                <a:latin typeface="Montserrat Medium" panose="00000600000000000000"/>
              </a:rPr>
              <a:t>1 146 k€</a:t>
            </a:r>
          </a:p>
          <a:p>
            <a:pPr algn="just"/>
            <a:endParaRPr lang="fr-FR" sz="1400">
              <a:solidFill>
                <a:srgbClr val="0C428F"/>
              </a:solidFill>
              <a:latin typeface="Montserrat Medium" panose="00000600000000000000"/>
            </a:endParaRPr>
          </a:p>
          <a:p>
            <a:pPr algn="just"/>
            <a:r>
              <a:rPr lang="fr-FR" sz="1600">
                <a:solidFill>
                  <a:srgbClr val="0C428F"/>
                </a:solidFill>
                <a:latin typeface="Montserrat Medium" panose="00000600000000000000"/>
              </a:rPr>
              <a:t>Budget marketing 2023</a:t>
            </a:r>
          </a:p>
          <a:p>
            <a:pPr algn="just"/>
            <a:r>
              <a:rPr lang="fr-FR" sz="1400">
                <a:latin typeface="Montserrat Medium" panose="00000600000000000000"/>
              </a:rPr>
              <a:t>190 k€ </a:t>
            </a:r>
          </a:p>
        </p:txBody>
      </p:sp>
      <p:sp>
        <p:nvSpPr>
          <p:cNvPr id="35" name="ZoneTexte 48">
            <a:extLst>
              <a:ext uri="{FF2B5EF4-FFF2-40B4-BE49-F238E27FC236}">
                <a16:creationId xmlns:a16="http://schemas.microsoft.com/office/drawing/2014/main" id="{63607F4C-1C2F-CF4B-98E5-C10E2DBC7D81}"/>
              </a:ext>
            </a:extLst>
          </p:cNvPr>
          <p:cNvSpPr txBox="1"/>
          <p:nvPr/>
        </p:nvSpPr>
        <p:spPr>
          <a:xfrm>
            <a:off x="9302131" y="1192067"/>
            <a:ext cx="2108303" cy="1261884"/>
          </a:xfrm>
          <a:prstGeom prst="rect">
            <a:avLst/>
          </a:prstGeom>
          <a:noFill/>
        </p:spPr>
        <p:txBody>
          <a:bodyPr wrap="square">
            <a:spAutoFit/>
          </a:bodyPr>
          <a:lstStyle/>
          <a:p>
            <a:r>
              <a:rPr lang="fr-FR" sz="1600">
                <a:solidFill>
                  <a:srgbClr val="00B050"/>
                </a:solidFill>
                <a:latin typeface="Montserrat Medium" panose="00000600000000000000"/>
              </a:rPr>
              <a:t>CA 2023</a:t>
            </a:r>
          </a:p>
          <a:p>
            <a:pPr algn="just"/>
            <a:r>
              <a:rPr lang="fr-FR" sz="1400">
                <a:latin typeface="Montserrat Medium" panose="00000600000000000000"/>
              </a:rPr>
              <a:t>1 M€</a:t>
            </a:r>
          </a:p>
          <a:p>
            <a:pPr algn="just"/>
            <a:endParaRPr lang="fr-FR" sz="1400">
              <a:latin typeface="Montserrat Medium" panose="00000600000000000000"/>
            </a:endParaRPr>
          </a:p>
          <a:p>
            <a:pPr algn="just"/>
            <a:r>
              <a:rPr lang="fr-FR">
                <a:solidFill>
                  <a:schemeClr val="accent6"/>
                </a:solidFill>
                <a:latin typeface="Montserrat Medium" panose="00000600000000000000"/>
              </a:rPr>
              <a:t>Levée de fonds</a:t>
            </a:r>
          </a:p>
          <a:p>
            <a:pPr algn="just"/>
            <a:r>
              <a:rPr lang="fr-FR" sz="1400">
                <a:latin typeface="Montserrat Medium" panose="00000600000000000000"/>
              </a:rPr>
              <a:t>1,5 M€</a:t>
            </a:r>
          </a:p>
        </p:txBody>
      </p:sp>
    </p:spTree>
    <p:extLst>
      <p:ext uri="{BB962C8B-B14F-4D97-AF65-F5344CB8AC3E}">
        <p14:creationId xmlns:p14="http://schemas.microsoft.com/office/powerpoint/2010/main" val="4269560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8">
            <a:extLst>
              <a:ext uri="{FF2B5EF4-FFF2-40B4-BE49-F238E27FC236}">
                <a16:creationId xmlns:a16="http://schemas.microsoft.com/office/drawing/2014/main" id="{05B6556F-5CCE-4C40-BBA2-F8890EFE4773}"/>
              </a:ext>
            </a:extLst>
          </p:cNvPr>
          <p:cNvSpPr txBox="1"/>
          <p:nvPr/>
        </p:nvSpPr>
        <p:spPr>
          <a:xfrm>
            <a:off x="388697" y="150345"/>
            <a:ext cx="7324067" cy="461665"/>
          </a:xfrm>
          <a:prstGeom prst="rect">
            <a:avLst/>
          </a:prstGeom>
          <a:noFill/>
        </p:spPr>
        <p:txBody>
          <a:bodyPr wrap="square" rtlCol="0">
            <a:spAutoFit/>
          </a:bodyPr>
          <a:lstStyle/>
          <a:p>
            <a:r>
              <a:rPr lang="fr-FR" sz="2400" b="1" dirty="0">
                <a:solidFill>
                  <a:srgbClr val="0C428F"/>
                </a:solidFill>
                <a:latin typeface="Montserrat Medium" panose="00000600000000000000"/>
              </a:rPr>
              <a:t>Commercial and HR roadmap</a:t>
            </a:r>
          </a:p>
        </p:txBody>
      </p:sp>
      <p:sp>
        <p:nvSpPr>
          <p:cNvPr id="3" name="ZoneTexte 29">
            <a:extLst>
              <a:ext uri="{FF2B5EF4-FFF2-40B4-BE49-F238E27FC236}">
                <a16:creationId xmlns:a16="http://schemas.microsoft.com/office/drawing/2014/main" id="{E6F69C42-C955-3F41-8EFC-16ED99FE96FA}"/>
              </a:ext>
            </a:extLst>
          </p:cNvPr>
          <p:cNvSpPr txBox="1"/>
          <p:nvPr/>
        </p:nvSpPr>
        <p:spPr>
          <a:xfrm>
            <a:off x="837625" y="1020058"/>
            <a:ext cx="3465540" cy="4678204"/>
          </a:xfrm>
          <a:prstGeom prst="rect">
            <a:avLst/>
          </a:prstGeom>
          <a:noFill/>
        </p:spPr>
        <p:txBody>
          <a:bodyPr wrap="square">
            <a:spAutoFit/>
          </a:bodyPr>
          <a:lstStyle/>
          <a:p>
            <a:r>
              <a:rPr lang="fr-FR" sz="1600" b="1" u="sng" dirty="0">
                <a:solidFill>
                  <a:schemeClr val="bg1">
                    <a:lumMod val="50000"/>
                  </a:schemeClr>
                </a:solidFill>
                <a:latin typeface="Montserrat Medium" panose="00000600000000000000"/>
              </a:rPr>
              <a:t>2023</a:t>
            </a:r>
          </a:p>
          <a:p>
            <a:endParaRPr lang="fr-FR" sz="1600" b="1" dirty="0">
              <a:solidFill>
                <a:srgbClr val="AD0F29"/>
              </a:solidFill>
              <a:latin typeface="Montserrat Medium" panose="00000600000000000000"/>
            </a:endParaRPr>
          </a:p>
          <a:p>
            <a:pPr algn="just"/>
            <a:r>
              <a:rPr lang="fr-FR" sz="1400" b="1" dirty="0">
                <a:latin typeface="Montserrat Medium" panose="00000600000000000000"/>
              </a:rPr>
              <a:t>Go to </a:t>
            </a:r>
            <a:r>
              <a:rPr lang="fr-FR" sz="1400" b="1" dirty="0" err="1">
                <a:latin typeface="Montserrat Medium" panose="00000600000000000000"/>
              </a:rPr>
              <a:t>market</a:t>
            </a:r>
            <a:r>
              <a:rPr lang="fr-FR" sz="1400" b="1" dirty="0">
                <a:latin typeface="Montserrat Medium" panose="00000600000000000000"/>
              </a:rPr>
              <a:t> solution </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Clients Marque blanche : </a:t>
            </a:r>
            <a:r>
              <a:rPr lang="fr-FR" sz="1400" b="1" dirty="0">
                <a:solidFill>
                  <a:srgbClr val="0C428F"/>
                </a:solidFill>
                <a:latin typeface="Montserrat Medium" panose="00000600000000000000"/>
                <a:sym typeface="Wingdings" panose="05000000000000000000" pitchFamily="2" charset="2"/>
              </a:rPr>
              <a:t>10</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Clients XV : </a:t>
            </a:r>
            <a:r>
              <a:rPr lang="fr-FR" sz="1400" b="1" dirty="0">
                <a:solidFill>
                  <a:srgbClr val="0C428F"/>
                </a:solidFill>
                <a:latin typeface="Montserrat Medium" panose="00000600000000000000"/>
                <a:sym typeface="Wingdings" panose="05000000000000000000" pitchFamily="2" charset="2"/>
              </a:rPr>
              <a:t>6.000</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Communauté d’évaluateurs : </a:t>
            </a:r>
            <a:r>
              <a:rPr lang="fr-FR" sz="1400" b="1" dirty="0">
                <a:solidFill>
                  <a:srgbClr val="0C428F"/>
                </a:solidFill>
                <a:latin typeface="Montserrat Medium" panose="00000600000000000000"/>
                <a:sym typeface="Wingdings" panose="05000000000000000000" pitchFamily="2" charset="2"/>
              </a:rPr>
              <a:t>1,3 M</a:t>
            </a:r>
          </a:p>
          <a:p>
            <a:pPr algn="just"/>
            <a:endParaRPr lang="fr-FR" sz="1400" b="1" dirty="0">
              <a:solidFill>
                <a:srgbClr val="0C428F"/>
              </a:solidFill>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ARR :</a:t>
            </a:r>
            <a:r>
              <a:rPr lang="fr-FR" sz="1400" b="1" dirty="0">
                <a:solidFill>
                  <a:srgbClr val="0C428F"/>
                </a:solidFill>
                <a:latin typeface="Montserrat Medium" panose="00000600000000000000"/>
                <a:sym typeface="Wingdings" panose="05000000000000000000" pitchFamily="2" charset="2"/>
              </a:rPr>
              <a:t> 1M€</a:t>
            </a:r>
          </a:p>
          <a:p>
            <a:pPr algn="just"/>
            <a:endParaRPr lang="fr-FR" sz="1400" b="1" dirty="0">
              <a:solidFill>
                <a:srgbClr val="0C428F"/>
              </a:solidFill>
              <a:latin typeface="Montserrat Medium" panose="00000600000000000000"/>
              <a:sym typeface="Wingdings" panose="05000000000000000000" pitchFamily="2" charset="2"/>
            </a:endParaRPr>
          </a:p>
          <a:p>
            <a:pPr algn="just"/>
            <a:endParaRPr lang="fr-FR" sz="1400" b="1" dirty="0">
              <a:solidFill>
                <a:srgbClr val="0C428F"/>
              </a:solidFill>
              <a:latin typeface="Montserrat Medium" panose="00000600000000000000"/>
              <a:sym typeface="Wingdings" panose="05000000000000000000" pitchFamily="2" charset="2"/>
            </a:endParaRPr>
          </a:p>
          <a:p>
            <a:pPr algn="just"/>
            <a:endParaRPr lang="fr-FR" sz="1400" b="1" dirty="0">
              <a:solidFill>
                <a:srgbClr val="0C428F"/>
              </a:solidFill>
              <a:latin typeface="Montserrat Medium" panose="00000600000000000000"/>
              <a:sym typeface="Wingdings" panose="05000000000000000000" pitchFamily="2" charset="2"/>
            </a:endParaRPr>
          </a:p>
          <a:p>
            <a:pPr algn="just"/>
            <a:r>
              <a:rPr lang="fr-FR" sz="1400" b="1" u="sng" dirty="0">
                <a:solidFill>
                  <a:schemeClr val="bg1">
                    <a:lumMod val="50000"/>
                  </a:schemeClr>
                </a:solidFill>
                <a:latin typeface="Montserrat Medium" panose="00000600000000000000"/>
                <a:sym typeface="Wingdings" panose="05000000000000000000" pitchFamily="2" charset="2"/>
              </a:rPr>
              <a:t>Team</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Scientifique : </a:t>
            </a:r>
            <a:r>
              <a:rPr lang="fr-FR" sz="1400" b="1" dirty="0">
                <a:solidFill>
                  <a:srgbClr val="0C428F"/>
                </a:solidFill>
                <a:latin typeface="Montserrat Medium" panose="00000600000000000000"/>
                <a:sym typeface="Wingdings" panose="05000000000000000000" pitchFamily="2" charset="2"/>
              </a:rPr>
              <a:t>8</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Développement : </a:t>
            </a:r>
            <a:r>
              <a:rPr lang="fr-FR" sz="1400" b="1" dirty="0">
                <a:solidFill>
                  <a:srgbClr val="0C428F"/>
                </a:solidFill>
                <a:latin typeface="Montserrat Medium" panose="00000600000000000000"/>
                <a:sym typeface="Wingdings" panose="05000000000000000000" pitchFamily="2" charset="2"/>
              </a:rPr>
              <a:t>7</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Commerciale : </a:t>
            </a:r>
            <a:r>
              <a:rPr lang="fr-FR" sz="1400" b="1" dirty="0">
                <a:solidFill>
                  <a:srgbClr val="0C428F"/>
                </a:solidFill>
                <a:latin typeface="Montserrat Medium" panose="00000600000000000000"/>
                <a:sym typeface="Wingdings" panose="05000000000000000000" pitchFamily="2" charset="2"/>
              </a:rPr>
              <a:t>3</a:t>
            </a:r>
          </a:p>
        </p:txBody>
      </p:sp>
      <p:sp>
        <p:nvSpPr>
          <p:cNvPr id="4" name="ZoneTexte 30">
            <a:extLst>
              <a:ext uri="{FF2B5EF4-FFF2-40B4-BE49-F238E27FC236}">
                <a16:creationId xmlns:a16="http://schemas.microsoft.com/office/drawing/2014/main" id="{5AAB5609-7E00-5740-88FF-F8C70F1C79FC}"/>
              </a:ext>
            </a:extLst>
          </p:cNvPr>
          <p:cNvSpPr txBox="1"/>
          <p:nvPr/>
        </p:nvSpPr>
        <p:spPr>
          <a:xfrm>
            <a:off x="4617808" y="1020057"/>
            <a:ext cx="3465540" cy="4678204"/>
          </a:xfrm>
          <a:prstGeom prst="rect">
            <a:avLst/>
          </a:prstGeom>
          <a:noFill/>
        </p:spPr>
        <p:txBody>
          <a:bodyPr wrap="square">
            <a:spAutoFit/>
          </a:bodyPr>
          <a:lstStyle/>
          <a:p>
            <a:r>
              <a:rPr lang="fr-FR" sz="1600" b="1" u="sng" dirty="0">
                <a:solidFill>
                  <a:schemeClr val="bg1">
                    <a:lumMod val="50000"/>
                  </a:schemeClr>
                </a:solidFill>
                <a:latin typeface="Montserrat Medium" panose="00000600000000000000"/>
              </a:rPr>
              <a:t>2024</a:t>
            </a:r>
          </a:p>
          <a:p>
            <a:endParaRPr lang="fr-FR" sz="1600" b="1" dirty="0">
              <a:solidFill>
                <a:srgbClr val="AD0F29"/>
              </a:solidFill>
              <a:latin typeface="Montserrat Medium" panose="00000600000000000000"/>
            </a:endParaRPr>
          </a:p>
          <a:p>
            <a:pPr algn="just"/>
            <a:r>
              <a:rPr lang="fr-FR" sz="1400" b="1" dirty="0">
                <a:latin typeface="Montserrat Medium" panose="00000600000000000000"/>
              </a:rPr>
              <a:t>Commercialisation in  Europe</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Clients Marque blanche : </a:t>
            </a:r>
            <a:r>
              <a:rPr lang="fr-FR" sz="1400" b="1" dirty="0">
                <a:solidFill>
                  <a:srgbClr val="0C428F"/>
                </a:solidFill>
                <a:latin typeface="Montserrat Medium" panose="00000600000000000000"/>
                <a:sym typeface="Wingdings" panose="05000000000000000000" pitchFamily="2" charset="2"/>
              </a:rPr>
              <a:t>37</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Clients XV : </a:t>
            </a:r>
            <a:r>
              <a:rPr lang="fr-FR" sz="1400" b="1" dirty="0">
                <a:solidFill>
                  <a:srgbClr val="0C428F"/>
                </a:solidFill>
                <a:latin typeface="Montserrat Medium" panose="00000600000000000000"/>
                <a:sym typeface="Wingdings" panose="05000000000000000000" pitchFamily="2" charset="2"/>
              </a:rPr>
              <a:t>22.000</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Communauté d’évaluateurs : </a:t>
            </a:r>
            <a:r>
              <a:rPr lang="fr-FR" sz="1400" b="1" dirty="0">
                <a:solidFill>
                  <a:srgbClr val="0C428F"/>
                </a:solidFill>
                <a:latin typeface="Montserrat Medium" panose="00000600000000000000"/>
                <a:sym typeface="Wingdings" panose="05000000000000000000" pitchFamily="2" charset="2"/>
              </a:rPr>
              <a:t>4,8 M</a:t>
            </a:r>
          </a:p>
          <a:p>
            <a:pPr algn="just"/>
            <a:endParaRPr lang="fr-FR" sz="1400" b="1" dirty="0">
              <a:solidFill>
                <a:srgbClr val="0C428F"/>
              </a:solidFill>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ARR :</a:t>
            </a:r>
            <a:r>
              <a:rPr lang="fr-FR" sz="1400" b="1" dirty="0">
                <a:solidFill>
                  <a:srgbClr val="0C428F"/>
                </a:solidFill>
                <a:latin typeface="Montserrat Medium" panose="00000600000000000000"/>
                <a:sym typeface="Wingdings" panose="05000000000000000000" pitchFamily="2" charset="2"/>
              </a:rPr>
              <a:t> 3,74 M€</a:t>
            </a:r>
          </a:p>
          <a:p>
            <a:pPr algn="just"/>
            <a:endParaRPr lang="fr-FR" sz="1400" b="1" dirty="0">
              <a:solidFill>
                <a:srgbClr val="0C428F"/>
              </a:solidFill>
              <a:latin typeface="Montserrat Medium" panose="00000600000000000000"/>
              <a:sym typeface="Wingdings" panose="05000000000000000000" pitchFamily="2" charset="2"/>
            </a:endParaRPr>
          </a:p>
          <a:p>
            <a:pPr algn="just"/>
            <a:endParaRPr lang="fr-FR" sz="1400" b="1" dirty="0">
              <a:solidFill>
                <a:srgbClr val="AD0F29"/>
              </a:solidFill>
              <a:latin typeface="Montserrat Medium" panose="00000600000000000000"/>
              <a:sym typeface="Wingdings" panose="05000000000000000000" pitchFamily="2" charset="2"/>
            </a:endParaRPr>
          </a:p>
          <a:p>
            <a:pPr algn="just"/>
            <a:endParaRPr lang="fr-FR" sz="1400" b="1" dirty="0">
              <a:solidFill>
                <a:srgbClr val="AD0F29"/>
              </a:solidFill>
              <a:latin typeface="Montserrat Medium" panose="00000600000000000000"/>
              <a:sym typeface="Wingdings" panose="05000000000000000000" pitchFamily="2" charset="2"/>
            </a:endParaRPr>
          </a:p>
          <a:p>
            <a:pPr algn="just"/>
            <a:r>
              <a:rPr lang="fr-FR" sz="1400" b="1" u="sng" dirty="0">
                <a:solidFill>
                  <a:schemeClr val="bg1">
                    <a:lumMod val="50000"/>
                  </a:schemeClr>
                </a:solidFill>
                <a:latin typeface="Montserrat Medium" panose="00000600000000000000"/>
                <a:sym typeface="Wingdings" panose="05000000000000000000" pitchFamily="2" charset="2"/>
              </a:rPr>
              <a:t>Team</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Scientifique : </a:t>
            </a:r>
            <a:r>
              <a:rPr lang="fr-FR" sz="1400" b="1" dirty="0">
                <a:solidFill>
                  <a:srgbClr val="0C428F"/>
                </a:solidFill>
                <a:latin typeface="Montserrat Medium" panose="00000600000000000000"/>
                <a:sym typeface="Wingdings" panose="05000000000000000000" pitchFamily="2" charset="2"/>
              </a:rPr>
              <a:t>9</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Développement : </a:t>
            </a:r>
            <a:r>
              <a:rPr lang="fr-FR" sz="1400" b="1" dirty="0">
                <a:solidFill>
                  <a:srgbClr val="0C428F"/>
                </a:solidFill>
                <a:latin typeface="Montserrat Medium" panose="00000600000000000000"/>
                <a:sym typeface="Wingdings" panose="05000000000000000000" pitchFamily="2" charset="2"/>
              </a:rPr>
              <a:t>7</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Commerciale : </a:t>
            </a:r>
            <a:r>
              <a:rPr lang="fr-FR" sz="1400" b="1" dirty="0">
                <a:solidFill>
                  <a:srgbClr val="0C428F"/>
                </a:solidFill>
                <a:latin typeface="Montserrat Medium" panose="00000600000000000000"/>
                <a:sym typeface="Wingdings" panose="05000000000000000000" pitchFamily="2" charset="2"/>
              </a:rPr>
              <a:t>8</a:t>
            </a:r>
          </a:p>
        </p:txBody>
      </p:sp>
      <p:sp>
        <p:nvSpPr>
          <p:cNvPr id="5" name="ZoneTexte 31">
            <a:extLst>
              <a:ext uri="{FF2B5EF4-FFF2-40B4-BE49-F238E27FC236}">
                <a16:creationId xmlns:a16="http://schemas.microsoft.com/office/drawing/2014/main" id="{B4CA020D-51E2-0948-AE6D-B93F4F1FA33D}"/>
              </a:ext>
            </a:extLst>
          </p:cNvPr>
          <p:cNvSpPr txBox="1"/>
          <p:nvPr/>
        </p:nvSpPr>
        <p:spPr>
          <a:xfrm>
            <a:off x="8397991" y="1020056"/>
            <a:ext cx="3465540" cy="4678204"/>
          </a:xfrm>
          <a:prstGeom prst="rect">
            <a:avLst/>
          </a:prstGeom>
          <a:noFill/>
        </p:spPr>
        <p:txBody>
          <a:bodyPr wrap="square">
            <a:spAutoFit/>
          </a:bodyPr>
          <a:lstStyle/>
          <a:p>
            <a:r>
              <a:rPr lang="fr-FR" sz="1600" b="1" u="sng" dirty="0">
                <a:solidFill>
                  <a:schemeClr val="bg1">
                    <a:lumMod val="50000"/>
                  </a:schemeClr>
                </a:solidFill>
                <a:latin typeface="Montserrat Medium" panose="00000600000000000000"/>
              </a:rPr>
              <a:t>2025</a:t>
            </a:r>
          </a:p>
          <a:p>
            <a:endParaRPr lang="fr-FR" sz="1600" b="1" dirty="0">
              <a:solidFill>
                <a:srgbClr val="AD0F29"/>
              </a:solidFill>
              <a:latin typeface="Montserrat Medium" panose="00000600000000000000"/>
            </a:endParaRPr>
          </a:p>
          <a:p>
            <a:pPr algn="just"/>
            <a:r>
              <a:rPr lang="fr-FR" sz="1400" b="1" dirty="0">
                <a:latin typeface="Montserrat Medium" panose="00000600000000000000"/>
              </a:rPr>
              <a:t>World Commercialisation </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Clients Marque blanche : </a:t>
            </a:r>
            <a:r>
              <a:rPr lang="fr-FR" sz="1400" b="1" dirty="0">
                <a:solidFill>
                  <a:srgbClr val="0C428F"/>
                </a:solidFill>
                <a:latin typeface="Montserrat Medium" panose="00000600000000000000"/>
                <a:sym typeface="Wingdings" panose="05000000000000000000" pitchFamily="2" charset="2"/>
              </a:rPr>
              <a:t>80</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Clients XV : </a:t>
            </a:r>
            <a:r>
              <a:rPr lang="fr-FR" sz="1400" b="1" dirty="0">
                <a:solidFill>
                  <a:srgbClr val="0C428F"/>
                </a:solidFill>
                <a:latin typeface="Montserrat Medium" panose="00000600000000000000"/>
                <a:sym typeface="Wingdings" panose="05000000000000000000" pitchFamily="2" charset="2"/>
              </a:rPr>
              <a:t>48.000</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Communauté d’évaluateurs : </a:t>
            </a:r>
            <a:r>
              <a:rPr lang="fr-FR" sz="1400" b="1" dirty="0">
                <a:solidFill>
                  <a:srgbClr val="0C428F"/>
                </a:solidFill>
                <a:latin typeface="Montserrat Medium" panose="00000600000000000000"/>
                <a:sym typeface="Wingdings" panose="05000000000000000000" pitchFamily="2" charset="2"/>
              </a:rPr>
              <a:t>10,4 M</a:t>
            </a:r>
          </a:p>
          <a:p>
            <a:pPr algn="just"/>
            <a:endParaRPr lang="fr-FR" sz="1400" b="1" dirty="0">
              <a:solidFill>
                <a:srgbClr val="0C428F"/>
              </a:solidFill>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ARR : </a:t>
            </a:r>
            <a:r>
              <a:rPr lang="fr-FR" sz="1400" b="1" dirty="0">
                <a:solidFill>
                  <a:srgbClr val="0C428F"/>
                </a:solidFill>
                <a:latin typeface="Montserrat Medium" panose="00000600000000000000"/>
                <a:sym typeface="Wingdings" panose="05000000000000000000" pitchFamily="2" charset="2"/>
              </a:rPr>
              <a:t>8,16 M€</a:t>
            </a:r>
          </a:p>
          <a:p>
            <a:pPr algn="just"/>
            <a:endParaRPr lang="fr-FR" sz="1400" b="1" dirty="0">
              <a:solidFill>
                <a:srgbClr val="0C428F"/>
              </a:solidFill>
              <a:latin typeface="Montserrat Medium" panose="00000600000000000000"/>
              <a:sym typeface="Wingdings" panose="05000000000000000000" pitchFamily="2" charset="2"/>
            </a:endParaRPr>
          </a:p>
          <a:p>
            <a:pPr algn="just"/>
            <a:endParaRPr lang="fr-FR" sz="1400" b="1" dirty="0">
              <a:solidFill>
                <a:srgbClr val="0C428F"/>
              </a:solidFill>
              <a:latin typeface="Montserrat Medium" panose="00000600000000000000"/>
              <a:sym typeface="Wingdings" panose="05000000000000000000" pitchFamily="2" charset="2"/>
            </a:endParaRPr>
          </a:p>
          <a:p>
            <a:pPr algn="just"/>
            <a:endParaRPr lang="fr-FR" sz="1400" b="1" u="sng" dirty="0">
              <a:solidFill>
                <a:schemeClr val="bg1">
                  <a:lumMod val="50000"/>
                </a:schemeClr>
              </a:solidFill>
              <a:latin typeface="Montserrat Medium" panose="00000600000000000000"/>
              <a:sym typeface="Wingdings" panose="05000000000000000000" pitchFamily="2" charset="2"/>
            </a:endParaRPr>
          </a:p>
          <a:p>
            <a:pPr algn="just"/>
            <a:r>
              <a:rPr lang="fr-FR" sz="1400" b="1" u="sng" dirty="0">
                <a:solidFill>
                  <a:schemeClr val="bg1">
                    <a:lumMod val="50000"/>
                  </a:schemeClr>
                </a:solidFill>
                <a:latin typeface="Montserrat Medium" panose="00000600000000000000"/>
                <a:sym typeface="Wingdings" panose="05000000000000000000" pitchFamily="2" charset="2"/>
              </a:rPr>
              <a:t>Team</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Scientifique : </a:t>
            </a:r>
            <a:r>
              <a:rPr lang="fr-FR" sz="1400" b="1" dirty="0">
                <a:solidFill>
                  <a:srgbClr val="0C428F"/>
                </a:solidFill>
                <a:latin typeface="Montserrat Medium" panose="00000600000000000000"/>
                <a:sym typeface="Wingdings" panose="05000000000000000000" pitchFamily="2" charset="2"/>
              </a:rPr>
              <a:t>11</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Développement : </a:t>
            </a:r>
            <a:r>
              <a:rPr lang="fr-FR" sz="1400" b="1" dirty="0">
                <a:solidFill>
                  <a:srgbClr val="0C428F"/>
                </a:solidFill>
                <a:latin typeface="Montserrat Medium" panose="00000600000000000000"/>
                <a:sym typeface="Wingdings" panose="05000000000000000000" pitchFamily="2" charset="2"/>
              </a:rPr>
              <a:t>9</a:t>
            </a:r>
          </a:p>
          <a:p>
            <a:pPr algn="just"/>
            <a:endParaRPr lang="fr-FR" sz="1400" dirty="0">
              <a:latin typeface="Montserrat Medium" panose="00000600000000000000"/>
              <a:sym typeface="Wingdings" panose="05000000000000000000" pitchFamily="2" charset="2"/>
            </a:endParaRPr>
          </a:p>
          <a:p>
            <a:pPr algn="just"/>
            <a:r>
              <a:rPr lang="fr-FR" sz="1400" dirty="0">
                <a:latin typeface="Montserrat Medium" panose="00000600000000000000"/>
                <a:sym typeface="Wingdings" panose="05000000000000000000" pitchFamily="2" charset="2"/>
              </a:rPr>
              <a:t>Commerciale : </a:t>
            </a:r>
            <a:r>
              <a:rPr lang="fr-FR" sz="1400" b="1" dirty="0">
                <a:solidFill>
                  <a:srgbClr val="0C428F"/>
                </a:solidFill>
                <a:latin typeface="Montserrat Medium" panose="00000600000000000000"/>
                <a:sym typeface="Wingdings" panose="05000000000000000000" pitchFamily="2" charset="2"/>
              </a:rPr>
              <a:t>13</a:t>
            </a:r>
          </a:p>
        </p:txBody>
      </p:sp>
    </p:spTree>
    <p:extLst>
      <p:ext uri="{BB962C8B-B14F-4D97-AF65-F5344CB8AC3E}">
        <p14:creationId xmlns:p14="http://schemas.microsoft.com/office/powerpoint/2010/main" val="916750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8">
            <a:extLst>
              <a:ext uri="{FF2B5EF4-FFF2-40B4-BE49-F238E27FC236}">
                <a16:creationId xmlns:a16="http://schemas.microsoft.com/office/drawing/2014/main" id="{0F46532A-EC6D-1E43-BD12-46166FE95B87}"/>
              </a:ext>
            </a:extLst>
          </p:cNvPr>
          <p:cNvSpPr txBox="1"/>
          <p:nvPr/>
        </p:nvSpPr>
        <p:spPr>
          <a:xfrm>
            <a:off x="677455" y="176797"/>
            <a:ext cx="7324067" cy="461665"/>
          </a:xfrm>
          <a:prstGeom prst="rect">
            <a:avLst/>
          </a:prstGeom>
          <a:noFill/>
        </p:spPr>
        <p:txBody>
          <a:bodyPr wrap="square" rtlCol="0">
            <a:spAutoFit/>
          </a:bodyPr>
          <a:lstStyle/>
          <a:p>
            <a:r>
              <a:rPr lang="fr-FR" sz="2400" b="1" dirty="0" err="1">
                <a:latin typeface="Montserrat Medium" panose="00000600000000000000"/>
              </a:rPr>
              <a:t>Aquisition</a:t>
            </a:r>
            <a:r>
              <a:rPr lang="fr-FR" sz="2400" b="1" dirty="0">
                <a:latin typeface="Montserrat Medium" panose="00000600000000000000"/>
              </a:rPr>
              <a:t> </a:t>
            </a:r>
            <a:r>
              <a:rPr lang="fr-FR" sz="2400" b="1" dirty="0" err="1">
                <a:latin typeface="Montserrat Medium" panose="00000600000000000000"/>
              </a:rPr>
              <a:t>strategy</a:t>
            </a:r>
            <a:r>
              <a:rPr lang="fr-FR" sz="2400" b="1" dirty="0">
                <a:latin typeface="Montserrat Medium" panose="00000600000000000000"/>
              </a:rPr>
              <a:t>; marketing and prescription</a:t>
            </a:r>
          </a:p>
        </p:txBody>
      </p:sp>
      <p:sp>
        <p:nvSpPr>
          <p:cNvPr id="5" name="ZoneTexte 10">
            <a:extLst>
              <a:ext uri="{FF2B5EF4-FFF2-40B4-BE49-F238E27FC236}">
                <a16:creationId xmlns:a16="http://schemas.microsoft.com/office/drawing/2014/main" id="{C5B594D6-EC59-134B-8A76-46B2EFD8D699}"/>
              </a:ext>
            </a:extLst>
          </p:cNvPr>
          <p:cNvSpPr txBox="1"/>
          <p:nvPr/>
        </p:nvSpPr>
        <p:spPr>
          <a:xfrm>
            <a:off x="1692137" y="1650116"/>
            <a:ext cx="3465540" cy="1077218"/>
          </a:xfrm>
          <a:prstGeom prst="rect">
            <a:avLst/>
          </a:prstGeom>
          <a:noFill/>
        </p:spPr>
        <p:txBody>
          <a:bodyPr wrap="square">
            <a:spAutoFit/>
          </a:bodyPr>
          <a:lstStyle/>
          <a:p>
            <a:r>
              <a:rPr lang="fr-FR" sz="1600" dirty="0" err="1"/>
              <a:t>Take</a:t>
            </a:r>
            <a:r>
              <a:rPr lang="fr-FR" sz="1600" dirty="0"/>
              <a:t> </a:t>
            </a:r>
            <a:r>
              <a:rPr lang="fr-FR" sz="1600" dirty="0" err="1"/>
              <a:t>advantage</a:t>
            </a:r>
            <a:r>
              <a:rPr lang="fr-FR" sz="1600" dirty="0"/>
              <a:t> of </a:t>
            </a:r>
            <a:r>
              <a:rPr lang="fr-FR" sz="1600" dirty="0" err="1"/>
              <a:t>our</a:t>
            </a:r>
            <a:r>
              <a:rPr lang="fr-FR" sz="1600" dirty="0"/>
              <a:t> network Discussions </a:t>
            </a:r>
            <a:r>
              <a:rPr lang="fr-FR" sz="1600" dirty="0" err="1"/>
              <a:t>already</a:t>
            </a:r>
            <a:r>
              <a:rPr lang="fr-FR" sz="1600" dirty="0"/>
              <a:t> </a:t>
            </a:r>
            <a:r>
              <a:rPr lang="fr-FR" sz="1600" dirty="0" err="1"/>
              <a:t>initiated</a:t>
            </a:r>
            <a:r>
              <a:rPr lang="fr-FR" sz="1600" dirty="0"/>
              <a:t>(1) 5 LAW white label Business networks of the </a:t>
            </a:r>
            <a:r>
              <a:rPr lang="fr-FR" sz="1600" dirty="0" err="1"/>
              <a:t>founders</a:t>
            </a:r>
            <a:endParaRPr lang="fr-FR" sz="1400" dirty="0">
              <a:latin typeface="Montserrat Medium" panose="00000600000000000000"/>
              <a:sym typeface="Wingdings" panose="05000000000000000000" pitchFamily="2" charset="2"/>
            </a:endParaRPr>
          </a:p>
        </p:txBody>
      </p:sp>
      <p:sp>
        <p:nvSpPr>
          <p:cNvPr id="7" name="ZoneTexte 12">
            <a:extLst>
              <a:ext uri="{FF2B5EF4-FFF2-40B4-BE49-F238E27FC236}">
                <a16:creationId xmlns:a16="http://schemas.microsoft.com/office/drawing/2014/main" id="{E87E8FA7-0187-D04D-A225-14625193E80F}"/>
              </a:ext>
            </a:extLst>
          </p:cNvPr>
          <p:cNvSpPr txBox="1"/>
          <p:nvPr/>
        </p:nvSpPr>
        <p:spPr>
          <a:xfrm>
            <a:off x="7324997" y="1656160"/>
            <a:ext cx="4004709" cy="584775"/>
          </a:xfrm>
          <a:prstGeom prst="rect">
            <a:avLst/>
          </a:prstGeom>
          <a:noFill/>
        </p:spPr>
        <p:txBody>
          <a:bodyPr wrap="square">
            <a:spAutoFit/>
          </a:bodyPr>
          <a:lstStyle/>
          <a:p>
            <a:r>
              <a:rPr lang="fr-FR" sz="1600" dirty="0"/>
              <a:t>Encourage </a:t>
            </a:r>
            <a:r>
              <a:rPr lang="fr-FR" sz="1600" dirty="0" err="1"/>
              <a:t>our</a:t>
            </a:r>
            <a:r>
              <a:rPr lang="fr-FR" sz="1600" dirty="0"/>
              <a:t> </a:t>
            </a:r>
            <a:r>
              <a:rPr lang="fr-FR" sz="1600" dirty="0" err="1"/>
              <a:t>customers</a:t>
            </a:r>
            <a:r>
              <a:rPr lang="fr-FR" sz="1600" dirty="0"/>
              <a:t> to </a:t>
            </a:r>
            <a:r>
              <a:rPr lang="fr-FR" sz="1600" dirty="0" err="1"/>
              <a:t>recommend</a:t>
            </a:r>
            <a:r>
              <a:rPr lang="fr-FR" sz="1600" dirty="0"/>
              <a:t> us </a:t>
            </a:r>
            <a:r>
              <a:rPr lang="fr-FR" sz="1600" dirty="0" err="1"/>
              <a:t>Through</a:t>
            </a:r>
            <a:r>
              <a:rPr lang="fr-FR" sz="1600" dirty="0"/>
              <a:t> </a:t>
            </a:r>
            <a:r>
              <a:rPr lang="fr-FR" sz="1600" dirty="0" err="1"/>
              <a:t>retrocessions</a:t>
            </a:r>
            <a:endParaRPr lang="fr-FR" sz="1400" dirty="0">
              <a:latin typeface="Montserrat Medium" panose="00000600000000000000"/>
              <a:sym typeface="Wingdings" panose="05000000000000000000" pitchFamily="2" charset="2"/>
            </a:endParaRPr>
          </a:p>
        </p:txBody>
      </p:sp>
      <p:sp>
        <p:nvSpPr>
          <p:cNvPr id="9" name="ZoneTexte 19">
            <a:extLst>
              <a:ext uri="{FF2B5EF4-FFF2-40B4-BE49-F238E27FC236}">
                <a16:creationId xmlns:a16="http://schemas.microsoft.com/office/drawing/2014/main" id="{22BF1CE8-C8E0-2840-B073-A7B0E70DA402}"/>
              </a:ext>
            </a:extLst>
          </p:cNvPr>
          <p:cNvSpPr txBox="1"/>
          <p:nvPr/>
        </p:nvSpPr>
        <p:spPr>
          <a:xfrm>
            <a:off x="1692137" y="3908424"/>
            <a:ext cx="3465540" cy="830997"/>
          </a:xfrm>
          <a:prstGeom prst="rect">
            <a:avLst/>
          </a:prstGeom>
          <a:noFill/>
        </p:spPr>
        <p:txBody>
          <a:bodyPr wrap="square">
            <a:spAutoFit/>
          </a:bodyPr>
          <a:lstStyle/>
          <a:p>
            <a:r>
              <a:rPr lang="fr-FR" sz="1600" dirty="0"/>
              <a:t>Invest </a:t>
            </a:r>
            <a:r>
              <a:rPr lang="fr-FR" sz="1600" dirty="0" err="1"/>
              <a:t>heavily</a:t>
            </a:r>
            <a:r>
              <a:rPr lang="fr-FR" sz="1600" dirty="0"/>
              <a:t> in marketing Via </a:t>
            </a:r>
            <a:r>
              <a:rPr lang="fr-FR" sz="1600" dirty="0" err="1"/>
              <a:t>several</a:t>
            </a:r>
            <a:r>
              <a:rPr lang="fr-FR" sz="1600" dirty="0"/>
              <a:t> </a:t>
            </a:r>
            <a:r>
              <a:rPr lang="fr-FR" sz="1600" dirty="0" err="1"/>
              <a:t>channels</a:t>
            </a:r>
            <a:r>
              <a:rPr lang="fr-FR" sz="1600" dirty="0"/>
              <a:t>: - SEO -SEA - Poster </a:t>
            </a:r>
            <a:r>
              <a:rPr lang="fr-FR" sz="1600" dirty="0" err="1"/>
              <a:t>campaigns</a:t>
            </a:r>
            <a:r>
              <a:rPr lang="fr-FR" sz="1600" dirty="0"/>
              <a:t> - Exhibition participation</a:t>
            </a:r>
            <a:endParaRPr lang="fr-FR" sz="1400" dirty="0">
              <a:latin typeface="Montserrat Medium" panose="00000600000000000000"/>
              <a:sym typeface="Wingdings" panose="05000000000000000000" pitchFamily="2" charset="2"/>
            </a:endParaRPr>
          </a:p>
        </p:txBody>
      </p:sp>
      <p:graphicFrame>
        <p:nvGraphicFramePr>
          <p:cNvPr id="10" name="Graphique 20">
            <a:extLst>
              <a:ext uri="{FF2B5EF4-FFF2-40B4-BE49-F238E27FC236}">
                <a16:creationId xmlns:a16="http://schemas.microsoft.com/office/drawing/2014/main" id="{3898A396-7493-D348-8851-66D6D4A8EC2B}"/>
              </a:ext>
            </a:extLst>
          </p:cNvPr>
          <p:cNvGraphicFramePr>
            <a:graphicFrameLocks/>
          </p:cNvGraphicFramePr>
          <p:nvPr>
            <p:extLst>
              <p:ext uri="{D42A27DB-BD31-4B8C-83A1-F6EECF244321}">
                <p14:modId xmlns:p14="http://schemas.microsoft.com/office/powerpoint/2010/main" val="3567998819"/>
              </p:ext>
            </p:extLst>
          </p:nvPr>
        </p:nvGraphicFramePr>
        <p:xfrm>
          <a:off x="6514199" y="3466647"/>
          <a:ext cx="4572000" cy="2453214"/>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 2">
            <a:extLst>
              <a:ext uri="{FF2B5EF4-FFF2-40B4-BE49-F238E27FC236}">
                <a16:creationId xmlns:a16="http://schemas.microsoft.com/office/drawing/2014/main" id="{191E88FC-CE64-4445-8C40-40BE7F1A224C}"/>
              </a:ext>
            </a:extLst>
          </p:cNvPr>
          <p:cNvPicPr>
            <a:picLocks noChangeAspect="1"/>
          </p:cNvPicPr>
          <p:nvPr/>
        </p:nvPicPr>
        <p:blipFill>
          <a:blip r:embed="rId3"/>
          <a:stretch>
            <a:fillRect/>
          </a:stretch>
        </p:blipFill>
        <p:spPr>
          <a:xfrm>
            <a:off x="933126" y="1738290"/>
            <a:ext cx="654650" cy="654650"/>
          </a:xfrm>
          <a:prstGeom prst="rect">
            <a:avLst/>
          </a:prstGeom>
        </p:spPr>
      </p:pic>
      <p:pic>
        <p:nvPicPr>
          <p:cNvPr id="14" name="Image 8">
            <a:extLst>
              <a:ext uri="{FF2B5EF4-FFF2-40B4-BE49-F238E27FC236}">
                <a16:creationId xmlns:a16="http://schemas.microsoft.com/office/drawing/2014/main" id="{97528D2C-A98E-1249-B81F-46112F9A3C8A}"/>
              </a:ext>
            </a:extLst>
          </p:cNvPr>
          <p:cNvPicPr>
            <a:picLocks noChangeAspect="1"/>
          </p:cNvPicPr>
          <p:nvPr/>
        </p:nvPicPr>
        <p:blipFill>
          <a:blip r:embed="rId4"/>
          <a:stretch>
            <a:fillRect/>
          </a:stretch>
        </p:blipFill>
        <p:spPr>
          <a:xfrm>
            <a:off x="912581" y="3976054"/>
            <a:ext cx="695739" cy="695739"/>
          </a:xfrm>
          <a:prstGeom prst="rect">
            <a:avLst/>
          </a:prstGeom>
        </p:spPr>
      </p:pic>
      <p:pic>
        <p:nvPicPr>
          <p:cNvPr id="15" name="Image 4">
            <a:extLst>
              <a:ext uri="{FF2B5EF4-FFF2-40B4-BE49-F238E27FC236}">
                <a16:creationId xmlns:a16="http://schemas.microsoft.com/office/drawing/2014/main" id="{75D2D1BB-A8D4-3745-A1BA-8BE1C147C970}"/>
              </a:ext>
            </a:extLst>
          </p:cNvPr>
          <p:cNvPicPr>
            <a:picLocks noChangeAspect="1"/>
          </p:cNvPicPr>
          <p:nvPr/>
        </p:nvPicPr>
        <p:blipFill>
          <a:blip r:embed="rId5"/>
          <a:stretch>
            <a:fillRect/>
          </a:stretch>
        </p:blipFill>
        <p:spPr>
          <a:xfrm>
            <a:off x="6514199" y="1702200"/>
            <a:ext cx="700709" cy="700709"/>
          </a:xfrm>
          <a:prstGeom prst="rect">
            <a:avLst/>
          </a:prstGeom>
        </p:spPr>
      </p:pic>
    </p:spTree>
    <p:extLst>
      <p:ext uri="{BB962C8B-B14F-4D97-AF65-F5344CB8AC3E}">
        <p14:creationId xmlns:p14="http://schemas.microsoft.com/office/powerpoint/2010/main" val="150036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40">
            <a:extLst>
              <a:ext uri="{FF2B5EF4-FFF2-40B4-BE49-F238E27FC236}">
                <a16:creationId xmlns:a16="http://schemas.microsoft.com/office/drawing/2014/main" id="{4FBA2DD9-B1F1-BD41-A317-A84308FD0430}"/>
              </a:ext>
            </a:extLst>
          </p:cNvPr>
          <p:cNvSpPr txBox="1"/>
          <p:nvPr/>
        </p:nvSpPr>
        <p:spPr>
          <a:xfrm>
            <a:off x="388697" y="150345"/>
            <a:ext cx="7324067" cy="461665"/>
          </a:xfrm>
          <a:prstGeom prst="rect">
            <a:avLst/>
          </a:prstGeom>
          <a:noFill/>
        </p:spPr>
        <p:txBody>
          <a:bodyPr wrap="square" rtlCol="0">
            <a:spAutoFit/>
          </a:bodyPr>
          <a:lstStyle/>
          <a:p>
            <a:r>
              <a:rPr lang="fr-FR" sz="2400" b="1" dirty="0">
                <a:latin typeface="Montserrat Medium" panose="00000600000000000000"/>
              </a:rPr>
              <a:t>Financial plan </a:t>
            </a:r>
          </a:p>
        </p:txBody>
      </p:sp>
      <p:pic>
        <p:nvPicPr>
          <p:cNvPr id="3" name="Image 3">
            <a:extLst>
              <a:ext uri="{FF2B5EF4-FFF2-40B4-BE49-F238E27FC236}">
                <a16:creationId xmlns:a16="http://schemas.microsoft.com/office/drawing/2014/main" id="{392D5E5A-36F5-7746-8ECA-71C4950D2D6D}"/>
              </a:ext>
            </a:extLst>
          </p:cNvPr>
          <p:cNvPicPr>
            <a:picLocks noChangeAspect="1"/>
          </p:cNvPicPr>
          <p:nvPr/>
        </p:nvPicPr>
        <p:blipFill>
          <a:blip r:embed="rId2"/>
          <a:stretch>
            <a:fillRect/>
          </a:stretch>
        </p:blipFill>
        <p:spPr>
          <a:xfrm>
            <a:off x="319954" y="1334570"/>
            <a:ext cx="11552092" cy="4188860"/>
          </a:xfrm>
          <a:prstGeom prst="rect">
            <a:avLst/>
          </a:prstGeom>
        </p:spPr>
      </p:pic>
      <p:sp>
        <p:nvSpPr>
          <p:cNvPr id="4" name="TextBox 3">
            <a:extLst>
              <a:ext uri="{FF2B5EF4-FFF2-40B4-BE49-F238E27FC236}">
                <a16:creationId xmlns:a16="http://schemas.microsoft.com/office/drawing/2014/main" id="{4CA9F8B0-16B0-7D4C-81DC-F9316CD88D80}"/>
              </a:ext>
            </a:extLst>
          </p:cNvPr>
          <p:cNvSpPr txBox="1"/>
          <p:nvPr/>
        </p:nvSpPr>
        <p:spPr>
          <a:xfrm>
            <a:off x="388697" y="6196084"/>
            <a:ext cx="6128857" cy="369332"/>
          </a:xfrm>
          <a:prstGeom prst="rect">
            <a:avLst/>
          </a:prstGeom>
          <a:noFill/>
        </p:spPr>
        <p:txBody>
          <a:bodyPr wrap="none" rtlCol="0">
            <a:spAutoFit/>
          </a:bodyPr>
          <a:lstStyle/>
          <a:p>
            <a:r>
              <a:rPr lang="fr-FR" dirty="0"/>
              <a:t>FY n = Juin n to Juin n+1 ; </a:t>
            </a:r>
            <a:r>
              <a:rPr lang="fr-FR" dirty="0" err="1"/>
              <a:t>e.g</a:t>
            </a:r>
            <a:r>
              <a:rPr lang="fr-FR" dirty="0"/>
              <a:t>. 2022 signifie juin 2022 à juin 2023</a:t>
            </a:r>
          </a:p>
        </p:txBody>
      </p:sp>
    </p:spTree>
    <p:extLst>
      <p:ext uri="{BB962C8B-B14F-4D97-AF65-F5344CB8AC3E}">
        <p14:creationId xmlns:p14="http://schemas.microsoft.com/office/powerpoint/2010/main" val="84889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6">
            <a:extLst>
              <a:ext uri="{FF2B5EF4-FFF2-40B4-BE49-F238E27FC236}">
                <a16:creationId xmlns:a16="http://schemas.microsoft.com/office/drawing/2014/main" id="{377916A6-53E0-3548-ABE7-7C5CC8196DED}"/>
              </a:ext>
            </a:extLst>
          </p:cNvPr>
          <p:cNvGrpSpPr/>
          <p:nvPr/>
        </p:nvGrpSpPr>
        <p:grpSpPr>
          <a:xfrm>
            <a:off x="279543" y="645529"/>
            <a:ext cx="2901077" cy="4243414"/>
            <a:chOff x="607186" y="990729"/>
            <a:chExt cx="2901077" cy="4243414"/>
          </a:xfrm>
        </p:grpSpPr>
        <p:sp>
          <p:nvSpPr>
            <p:cNvPr id="3" name="ZoneTexte 7">
              <a:extLst>
                <a:ext uri="{FF2B5EF4-FFF2-40B4-BE49-F238E27FC236}">
                  <a16:creationId xmlns:a16="http://schemas.microsoft.com/office/drawing/2014/main" id="{6D0E27C1-60E7-514C-9D80-3A7ED4C37BE9}"/>
                </a:ext>
              </a:extLst>
            </p:cNvPr>
            <p:cNvSpPr txBox="1"/>
            <p:nvPr/>
          </p:nvSpPr>
          <p:spPr>
            <a:xfrm>
              <a:off x="716340" y="990729"/>
              <a:ext cx="2692371" cy="646331"/>
            </a:xfrm>
            <a:prstGeom prst="rect">
              <a:avLst/>
            </a:prstGeom>
            <a:noFill/>
          </p:spPr>
          <p:txBody>
            <a:bodyPr wrap="square">
              <a:spAutoFit/>
            </a:bodyPr>
            <a:lstStyle/>
            <a:p>
              <a:r>
                <a:rPr lang="fr-FR" sz="1200" dirty="0"/>
                <a:t>Monitoring positive opinions of </a:t>
              </a:r>
              <a:r>
                <a:rPr lang="fr-FR" sz="1200" dirty="0" err="1"/>
                <a:t>stakeholders</a:t>
              </a:r>
              <a:r>
                <a:rPr lang="fr-FR" sz="1200" dirty="0"/>
                <a:t> and </a:t>
              </a:r>
              <a:r>
                <a:rPr lang="fr-FR" sz="1200" dirty="0" err="1"/>
                <a:t>creating</a:t>
              </a:r>
              <a:r>
                <a:rPr lang="fr-FR" sz="1200" dirty="0"/>
                <a:t> </a:t>
              </a:r>
              <a:r>
                <a:rPr lang="fr-FR" sz="1200" dirty="0" err="1"/>
                <a:t>your</a:t>
              </a:r>
              <a:r>
                <a:rPr lang="fr-FR" sz="1200" dirty="0"/>
                <a:t> </a:t>
              </a:r>
              <a:r>
                <a:rPr lang="fr-FR" sz="1200" dirty="0" err="1"/>
                <a:t>own</a:t>
              </a:r>
              <a:r>
                <a:rPr lang="fr-FR" sz="1200" dirty="0"/>
                <a:t> EXPERTISE and OPEN CV</a:t>
              </a:r>
              <a:endParaRPr lang="fr-FR" sz="1200" b="1" u="sng" dirty="0">
                <a:solidFill>
                  <a:schemeClr val="bg1">
                    <a:lumMod val="50000"/>
                  </a:schemeClr>
                </a:solidFill>
                <a:latin typeface="Montserrat Medium" panose="00000600000000000000"/>
              </a:endParaRPr>
            </a:p>
          </p:txBody>
        </p:sp>
        <p:sp>
          <p:nvSpPr>
            <p:cNvPr id="4" name="ZoneTexte 9">
              <a:extLst>
                <a:ext uri="{FF2B5EF4-FFF2-40B4-BE49-F238E27FC236}">
                  <a16:creationId xmlns:a16="http://schemas.microsoft.com/office/drawing/2014/main" id="{8A7DEA89-9B32-7444-BD53-96EE886B7E6A}"/>
                </a:ext>
              </a:extLst>
            </p:cNvPr>
            <p:cNvSpPr txBox="1"/>
            <p:nvPr/>
          </p:nvSpPr>
          <p:spPr>
            <a:xfrm>
              <a:off x="677349" y="3508478"/>
              <a:ext cx="2830914" cy="1725665"/>
            </a:xfrm>
            <a:prstGeom prst="rect">
              <a:avLst/>
            </a:prstGeom>
            <a:noFill/>
          </p:spPr>
          <p:txBody>
            <a:bodyPr wrap="square">
              <a:spAutoFit/>
            </a:bodyPr>
            <a:lstStyle/>
            <a:p>
              <a:pPr algn="just">
                <a:lnSpc>
                  <a:spcPct val="150000"/>
                </a:lnSpc>
              </a:pPr>
              <a:r>
                <a:rPr lang="fr-FR" sz="1200" b="1" u="sng" dirty="0">
                  <a:solidFill>
                    <a:schemeClr val="bg1">
                      <a:lumMod val="50000"/>
                    </a:schemeClr>
                  </a:solidFill>
                  <a:latin typeface="Montserrat Medium" panose="00000600000000000000"/>
                </a:rPr>
                <a:t>Discussion engagées :</a:t>
              </a:r>
            </a:p>
            <a:p>
              <a:pPr marL="285750" indent="-285750" algn="just">
                <a:lnSpc>
                  <a:spcPct val="150000"/>
                </a:lnSpc>
                <a:buFont typeface="Arial" panose="020B0604020202020204" pitchFamily="34" charset="0"/>
                <a:buChar char="•"/>
              </a:pPr>
              <a:r>
                <a:rPr lang="fr-FR" sz="1200" dirty="0">
                  <a:latin typeface="Montserrat Medium" panose="00000600000000000000"/>
                </a:rPr>
                <a:t>Mairie d’Issy Les Moulineaux</a:t>
              </a:r>
            </a:p>
            <a:p>
              <a:pPr marL="285750" indent="-285750" algn="just">
                <a:lnSpc>
                  <a:spcPct val="150000"/>
                </a:lnSpc>
                <a:buFont typeface="Arial" panose="020B0604020202020204" pitchFamily="34" charset="0"/>
                <a:buChar char="•"/>
              </a:pPr>
              <a:r>
                <a:rPr lang="fr-FR" sz="1200" dirty="0">
                  <a:latin typeface="Montserrat Medium" panose="00000600000000000000"/>
                </a:rPr>
                <a:t>Fédération des Villes de France</a:t>
              </a:r>
            </a:p>
            <a:p>
              <a:pPr marL="285750" indent="-285750" algn="just">
                <a:lnSpc>
                  <a:spcPct val="150000"/>
                </a:lnSpc>
                <a:buFont typeface="Arial" panose="020B0604020202020204" pitchFamily="34" charset="0"/>
                <a:buChar char="•"/>
              </a:pPr>
              <a:r>
                <a:rPr lang="fr-FR" sz="1200" dirty="0">
                  <a:latin typeface="Montserrat Medium" panose="00000600000000000000"/>
                </a:rPr>
                <a:t>Associations</a:t>
              </a:r>
            </a:p>
            <a:p>
              <a:pPr marL="285750" indent="-285750" algn="just">
                <a:lnSpc>
                  <a:spcPct val="150000"/>
                </a:lnSpc>
                <a:buFont typeface="Arial" panose="020B0604020202020204" pitchFamily="34" charset="0"/>
                <a:buChar char="•"/>
              </a:pPr>
              <a:r>
                <a:rPr lang="fr-FR" sz="1200" dirty="0">
                  <a:latin typeface="Montserrat Medium" panose="00000600000000000000"/>
                </a:rPr>
                <a:t>Acteurs culturels</a:t>
              </a:r>
            </a:p>
            <a:p>
              <a:pPr marL="285750" indent="-285750" algn="just">
                <a:lnSpc>
                  <a:spcPct val="150000"/>
                </a:lnSpc>
                <a:buFont typeface="Arial" panose="020B0604020202020204" pitchFamily="34" charset="0"/>
                <a:buChar char="•"/>
              </a:pPr>
              <a:r>
                <a:rPr lang="fr-FR" sz="1200" dirty="0">
                  <a:latin typeface="Montserrat Medium" panose="00000600000000000000"/>
                </a:rPr>
                <a:t>Acteurs évènementiels </a:t>
              </a:r>
            </a:p>
          </p:txBody>
        </p:sp>
        <p:sp>
          <p:nvSpPr>
            <p:cNvPr id="7" name="ZoneTexte 13">
              <a:extLst>
                <a:ext uri="{FF2B5EF4-FFF2-40B4-BE49-F238E27FC236}">
                  <a16:creationId xmlns:a16="http://schemas.microsoft.com/office/drawing/2014/main" id="{6A5C3218-3B91-6F47-A83E-644348BD84D9}"/>
                </a:ext>
              </a:extLst>
            </p:cNvPr>
            <p:cNvSpPr txBox="1"/>
            <p:nvPr/>
          </p:nvSpPr>
          <p:spPr>
            <a:xfrm>
              <a:off x="607186" y="2009478"/>
              <a:ext cx="2778768" cy="1200329"/>
            </a:xfrm>
            <a:prstGeom prst="rect">
              <a:avLst/>
            </a:prstGeom>
            <a:noFill/>
          </p:spPr>
          <p:txBody>
            <a:bodyPr wrap="square">
              <a:spAutoFit/>
            </a:bodyPr>
            <a:lstStyle/>
            <a:p>
              <a:pPr algn="just"/>
              <a:r>
                <a:rPr lang="fr-FR" sz="1200" dirty="0" err="1">
                  <a:latin typeface="Montserrat Medium" panose="00000600000000000000"/>
                </a:rPr>
                <a:t>Posting</a:t>
              </a:r>
              <a:r>
                <a:rPr lang="fr-FR" sz="1200" dirty="0">
                  <a:latin typeface="Montserrat Medium" panose="00000600000000000000"/>
                </a:rPr>
                <a:t> </a:t>
              </a:r>
              <a:r>
                <a:rPr lang="fr-FR" sz="1200" dirty="0" err="1">
                  <a:latin typeface="Montserrat Medium" panose="00000600000000000000"/>
                </a:rPr>
                <a:t>surveys</a:t>
              </a:r>
              <a:r>
                <a:rPr lang="fr-FR" sz="1200" dirty="0">
                  <a:latin typeface="Montserrat Medium" panose="00000600000000000000"/>
                </a:rPr>
                <a:t> </a:t>
              </a:r>
              <a:r>
                <a:rPr lang="fr-FR" sz="1200" dirty="0" err="1">
                  <a:latin typeface="Montserrat Medium" panose="00000600000000000000"/>
                </a:rPr>
                <a:t>instantly</a:t>
              </a:r>
              <a:r>
                <a:rPr lang="fr-FR" sz="1200" dirty="0">
                  <a:latin typeface="Montserrat Medium" panose="00000600000000000000"/>
                </a:rPr>
                <a:t> &amp; </a:t>
              </a:r>
              <a:r>
                <a:rPr lang="fr-FR" sz="1200" dirty="0" err="1">
                  <a:latin typeface="Montserrat Medium" panose="00000600000000000000"/>
                </a:rPr>
                <a:t>detecting</a:t>
              </a:r>
              <a:r>
                <a:rPr lang="fr-FR" sz="1200" dirty="0">
                  <a:latin typeface="Montserrat Medium" panose="00000600000000000000"/>
                </a:rPr>
                <a:t> positive opinion on expertise, HR </a:t>
              </a:r>
              <a:r>
                <a:rPr lang="fr-FR" sz="1200" dirty="0" err="1">
                  <a:latin typeface="Montserrat Medium" panose="00000600000000000000"/>
                </a:rPr>
                <a:t>experience</a:t>
              </a:r>
              <a:r>
                <a:rPr lang="fr-FR" sz="1200" dirty="0">
                  <a:latin typeface="Montserrat Medium" panose="00000600000000000000"/>
                </a:rPr>
                <a:t>, on a </a:t>
              </a:r>
              <a:r>
                <a:rPr lang="fr-FR" sz="1200" dirty="0" err="1">
                  <a:latin typeface="Montserrat Medium" panose="00000600000000000000"/>
                </a:rPr>
                <a:t>project</a:t>
              </a:r>
              <a:r>
                <a:rPr lang="fr-FR" sz="1200" dirty="0">
                  <a:latin typeface="Montserrat Medium" panose="00000600000000000000"/>
                </a:rPr>
                <a:t>, a </a:t>
              </a:r>
              <a:r>
                <a:rPr lang="fr-FR" sz="1200" dirty="0" err="1">
                  <a:latin typeface="Montserrat Medium" panose="00000600000000000000"/>
                </a:rPr>
                <a:t>particular</a:t>
              </a:r>
              <a:r>
                <a:rPr lang="fr-FR" sz="1200" dirty="0">
                  <a:latin typeface="Montserrat Medium" panose="00000600000000000000"/>
                </a:rPr>
                <a:t> </a:t>
              </a:r>
              <a:r>
                <a:rPr lang="fr-FR" sz="1200" dirty="0" err="1">
                  <a:latin typeface="Montserrat Medium" panose="00000600000000000000"/>
                </a:rPr>
                <a:t>subject</a:t>
              </a:r>
              <a:r>
                <a:rPr lang="fr-FR" sz="1200" dirty="0">
                  <a:latin typeface="Montserrat Medium" panose="00000600000000000000"/>
                </a:rPr>
                <a:t>, etc.</a:t>
              </a:r>
            </a:p>
            <a:p>
              <a:pPr algn="just"/>
              <a:endParaRPr lang="fr-FR" sz="1200" dirty="0">
                <a:latin typeface="Montserrat Medium" panose="00000600000000000000"/>
              </a:endParaRPr>
            </a:p>
            <a:p>
              <a:pPr algn="just"/>
              <a:endParaRPr lang="fr-FR" sz="1200" dirty="0">
                <a:latin typeface="Montserrat Medium" panose="00000600000000000000"/>
              </a:endParaRPr>
            </a:p>
          </p:txBody>
        </p:sp>
      </p:grpSp>
      <p:grpSp>
        <p:nvGrpSpPr>
          <p:cNvPr id="8" name="Groupe 18">
            <a:extLst>
              <a:ext uri="{FF2B5EF4-FFF2-40B4-BE49-F238E27FC236}">
                <a16:creationId xmlns:a16="http://schemas.microsoft.com/office/drawing/2014/main" id="{8F0D9C4C-C79A-5745-9CD9-A53442714973}"/>
              </a:ext>
            </a:extLst>
          </p:cNvPr>
          <p:cNvGrpSpPr/>
          <p:nvPr/>
        </p:nvGrpSpPr>
        <p:grpSpPr>
          <a:xfrm>
            <a:off x="3232551" y="712022"/>
            <a:ext cx="3165588" cy="2078232"/>
            <a:chOff x="3879141" y="1660997"/>
            <a:chExt cx="2830914" cy="1823592"/>
          </a:xfrm>
        </p:grpSpPr>
        <p:sp>
          <p:nvSpPr>
            <p:cNvPr id="9" name="ZoneTexte 12">
              <a:extLst>
                <a:ext uri="{FF2B5EF4-FFF2-40B4-BE49-F238E27FC236}">
                  <a16:creationId xmlns:a16="http://schemas.microsoft.com/office/drawing/2014/main" id="{5A37DEFC-B85D-6B4D-B5D0-0675E38FCAD6}"/>
                </a:ext>
              </a:extLst>
            </p:cNvPr>
            <p:cNvSpPr txBox="1"/>
            <p:nvPr/>
          </p:nvSpPr>
          <p:spPr>
            <a:xfrm>
              <a:off x="3891048" y="1660997"/>
              <a:ext cx="2515436" cy="405098"/>
            </a:xfrm>
            <a:prstGeom prst="rect">
              <a:avLst/>
            </a:prstGeom>
            <a:noFill/>
          </p:spPr>
          <p:txBody>
            <a:bodyPr wrap="square">
              <a:spAutoFit/>
            </a:bodyPr>
            <a:lstStyle/>
            <a:p>
              <a:r>
                <a:rPr lang="fr-FR" sz="1200" dirty="0" err="1"/>
                <a:t>Participatory</a:t>
              </a:r>
              <a:r>
                <a:rPr lang="fr-FR" sz="1200" dirty="0"/>
                <a:t> Open Qualification of </a:t>
              </a:r>
              <a:r>
                <a:rPr lang="fr-FR" sz="1200" dirty="0" err="1"/>
                <a:t>own</a:t>
              </a:r>
              <a:r>
                <a:rPr lang="fr-FR" sz="1200" dirty="0"/>
                <a:t> Positive Opinions (</a:t>
              </a:r>
              <a:r>
                <a:rPr lang="fr-FR" sz="1200" dirty="0" err="1"/>
                <a:t>Likes</a:t>
              </a:r>
              <a:r>
                <a:rPr lang="fr-FR" sz="1200" dirty="0"/>
                <a:t> Data)</a:t>
              </a:r>
              <a:endParaRPr lang="fr-FR" sz="1200" b="1" u="sng" dirty="0">
                <a:solidFill>
                  <a:schemeClr val="bg1">
                    <a:lumMod val="50000"/>
                  </a:schemeClr>
                </a:solidFill>
                <a:latin typeface="Montserrat Medium" panose="00000600000000000000"/>
              </a:endParaRPr>
            </a:p>
          </p:txBody>
        </p:sp>
        <p:sp>
          <p:nvSpPr>
            <p:cNvPr id="10" name="ZoneTexte 14">
              <a:extLst>
                <a:ext uri="{FF2B5EF4-FFF2-40B4-BE49-F238E27FC236}">
                  <a16:creationId xmlns:a16="http://schemas.microsoft.com/office/drawing/2014/main" id="{CDF61F90-623C-A44B-B403-BDFD206B6F44}"/>
                </a:ext>
              </a:extLst>
            </p:cNvPr>
            <p:cNvSpPr txBox="1"/>
            <p:nvPr/>
          </p:nvSpPr>
          <p:spPr>
            <a:xfrm>
              <a:off x="3891048" y="2478179"/>
              <a:ext cx="2335048" cy="567138"/>
            </a:xfrm>
            <a:prstGeom prst="rect">
              <a:avLst/>
            </a:prstGeom>
            <a:noFill/>
          </p:spPr>
          <p:txBody>
            <a:bodyPr wrap="square">
              <a:spAutoFit/>
            </a:bodyPr>
            <a:lstStyle/>
            <a:p>
              <a:pPr algn="just"/>
              <a:r>
                <a:rPr lang="fr-FR" sz="1200" dirty="0">
                  <a:latin typeface="Montserrat Medium" panose="00000600000000000000"/>
                </a:rPr>
                <a:t>Estimation of the value of </a:t>
              </a:r>
              <a:r>
                <a:rPr lang="fr-FR" sz="1200" dirty="0" err="1">
                  <a:latin typeface="Montserrat Medium" panose="00000600000000000000"/>
                </a:rPr>
                <a:t>companies</a:t>
              </a:r>
              <a:r>
                <a:rPr lang="fr-FR" sz="1200" dirty="0">
                  <a:latin typeface="Montserrat Medium" panose="00000600000000000000"/>
                </a:rPr>
                <a:t> by </a:t>
              </a:r>
              <a:r>
                <a:rPr lang="fr-FR" sz="1200" dirty="0" err="1">
                  <a:latin typeface="Montserrat Medium" panose="00000600000000000000"/>
                </a:rPr>
                <a:t>predictive</a:t>
              </a:r>
              <a:r>
                <a:rPr lang="fr-FR" sz="1200" dirty="0">
                  <a:latin typeface="Montserrat Medium" panose="00000600000000000000"/>
                </a:rPr>
                <a:t> </a:t>
              </a:r>
              <a:r>
                <a:rPr lang="fr-FR" sz="1200" dirty="0" err="1">
                  <a:latin typeface="Montserrat Medium" panose="00000600000000000000"/>
                </a:rPr>
                <a:t>analysis</a:t>
              </a:r>
              <a:r>
                <a:rPr lang="fr-FR" sz="1200" dirty="0">
                  <a:latin typeface="Montserrat Medium" panose="00000600000000000000"/>
                </a:rPr>
                <a:t> of </a:t>
              </a:r>
              <a:r>
                <a:rPr lang="fr-FR" sz="1200" dirty="0" err="1">
                  <a:latin typeface="Montserrat Medium" panose="00000600000000000000"/>
                </a:rPr>
                <a:t>risks</a:t>
              </a:r>
              <a:r>
                <a:rPr lang="fr-FR" sz="1200" dirty="0">
                  <a:latin typeface="Montserrat Medium" panose="00000600000000000000"/>
                </a:rPr>
                <a:t> and </a:t>
              </a:r>
              <a:r>
                <a:rPr lang="fr-FR" sz="1200" dirty="0" err="1">
                  <a:latin typeface="Montserrat Medium" panose="00000600000000000000"/>
                </a:rPr>
                <a:t>development</a:t>
              </a:r>
              <a:r>
                <a:rPr lang="fr-FR" sz="1200" dirty="0">
                  <a:latin typeface="Montserrat Medium" panose="00000600000000000000"/>
                </a:rPr>
                <a:t> </a:t>
              </a:r>
              <a:r>
                <a:rPr lang="fr-FR" sz="1200" dirty="0" err="1">
                  <a:latin typeface="Montserrat Medium" panose="00000600000000000000"/>
                </a:rPr>
                <a:t>opportunities</a:t>
              </a:r>
              <a:endParaRPr lang="fr-FR" sz="1200" dirty="0">
                <a:latin typeface="Montserrat Medium" panose="00000600000000000000"/>
              </a:endParaRPr>
            </a:p>
          </p:txBody>
        </p:sp>
        <p:sp>
          <p:nvSpPr>
            <p:cNvPr id="11" name="ZoneTexte 15">
              <a:extLst>
                <a:ext uri="{FF2B5EF4-FFF2-40B4-BE49-F238E27FC236}">
                  <a16:creationId xmlns:a16="http://schemas.microsoft.com/office/drawing/2014/main" id="{5A14B817-70CE-034E-8D86-BD7B06D7A8F7}"/>
                </a:ext>
              </a:extLst>
            </p:cNvPr>
            <p:cNvSpPr txBox="1"/>
            <p:nvPr/>
          </p:nvSpPr>
          <p:spPr>
            <a:xfrm>
              <a:off x="3879141" y="3185660"/>
              <a:ext cx="2830914" cy="298929"/>
            </a:xfrm>
            <a:prstGeom prst="rect">
              <a:avLst/>
            </a:prstGeom>
            <a:noFill/>
          </p:spPr>
          <p:txBody>
            <a:bodyPr wrap="square">
              <a:spAutoFit/>
            </a:bodyPr>
            <a:lstStyle/>
            <a:p>
              <a:pPr algn="just">
                <a:lnSpc>
                  <a:spcPct val="150000"/>
                </a:lnSpc>
              </a:pPr>
              <a:r>
                <a:rPr lang="fr-FR" sz="1200" b="1" u="sng" dirty="0" err="1">
                  <a:solidFill>
                    <a:schemeClr val="bg1">
                      <a:lumMod val="50000"/>
                    </a:schemeClr>
                  </a:solidFill>
                  <a:latin typeface="Montserrat Medium" panose="00000600000000000000"/>
                </a:rPr>
                <a:t>Letter</a:t>
              </a:r>
              <a:r>
                <a:rPr lang="fr-FR" sz="1200" b="1" u="sng" dirty="0">
                  <a:solidFill>
                    <a:schemeClr val="bg1">
                      <a:lumMod val="50000"/>
                    </a:schemeClr>
                  </a:solidFill>
                  <a:latin typeface="Montserrat Medium" panose="00000600000000000000"/>
                </a:rPr>
                <a:t> of </a:t>
              </a:r>
              <a:r>
                <a:rPr lang="fr-FR" sz="1200" b="1" u="sng" dirty="0" err="1">
                  <a:solidFill>
                    <a:schemeClr val="bg1">
                      <a:lumMod val="50000"/>
                    </a:schemeClr>
                  </a:solidFill>
                  <a:latin typeface="Montserrat Medium" panose="00000600000000000000"/>
                </a:rPr>
                <a:t>Interest</a:t>
              </a:r>
              <a:endParaRPr lang="fr-FR" sz="1200" b="1" u="sng" dirty="0">
                <a:solidFill>
                  <a:schemeClr val="bg1">
                    <a:lumMod val="50000"/>
                  </a:schemeClr>
                </a:solidFill>
                <a:latin typeface="Montserrat Medium" panose="00000600000000000000"/>
              </a:endParaRPr>
            </a:p>
          </p:txBody>
        </p:sp>
      </p:grpSp>
      <p:grpSp>
        <p:nvGrpSpPr>
          <p:cNvPr id="18" name="Groupe 19">
            <a:extLst>
              <a:ext uri="{FF2B5EF4-FFF2-40B4-BE49-F238E27FC236}">
                <a16:creationId xmlns:a16="http://schemas.microsoft.com/office/drawing/2014/main" id="{BBAEEBF2-1729-D04A-AAB0-DD063FB200C3}"/>
              </a:ext>
            </a:extLst>
          </p:cNvPr>
          <p:cNvGrpSpPr/>
          <p:nvPr/>
        </p:nvGrpSpPr>
        <p:grpSpPr>
          <a:xfrm>
            <a:off x="6386429" y="745288"/>
            <a:ext cx="2529246" cy="1503990"/>
            <a:chOff x="6909288" y="1430801"/>
            <a:chExt cx="2515436" cy="1503990"/>
          </a:xfrm>
        </p:grpSpPr>
        <p:sp>
          <p:nvSpPr>
            <p:cNvPr id="19" name="ZoneTexte 20">
              <a:extLst>
                <a:ext uri="{FF2B5EF4-FFF2-40B4-BE49-F238E27FC236}">
                  <a16:creationId xmlns:a16="http://schemas.microsoft.com/office/drawing/2014/main" id="{B8A8358F-4845-2F4B-A8A9-A897EC1226C2}"/>
                </a:ext>
              </a:extLst>
            </p:cNvPr>
            <p:cNvSpPr txBox="1"/>
            <p:nvPr/>
          </p:nvSpPr>
          <p:spPr>
            <a:xfrm>
              <a:off x="6909288" y="1430801"/>
              <a:ext cx="2515436" cy="461665"/>
            </a:xfrm>
            <a:prstGeom prst="rect">
              <a:avLst/>
            </a:prstGeom>
            <a:noFill/>
          </p:spPr>
          <p:txBody>
            <a:bodyPr wrap="square">
              <a:spAutoFit/>
            </a:bodyPr>
            <a:lstStyle/>
            <a:p>
              <a:r>
                <a:rPr lang="fr-FR" sz="1200" b="1" u="sng" dirty="0">
                  <a:solidFill>
                    <a:schemeClr val="bg1">
                      <a:lumMod val="50000"/>
                    </a:schemeClr>
                  </a:solidFill>
                  <a:latin typeface="Montserrat Medium" panose="00000600000000000000"/>
                </a:rPr>
                <a:t>OPEN </a:t>
              </a:r>
              <a:r>
                <a:rPr lang="fr-FR" sz="1200" b="1" u="sng" dirty="0" err="1">
                  <a:solidFill>
                    <a:schemeClr val="bg1">
                      <a:lumMod val="50000"/>
                    </a:schemeClr>
                  </a:solidFill>
                  <a:latin typeface="Montserrat Medium" panose="00000600000000000000"/>
                </a:rPr>
                <a:t>Corporte</a:t>
              </a:r>
              <a:r>
                <a:rPr lang="fr-FR" sz="1200" b="1" u="sng" dirty="0">
                  <a:solidFill>
                    <a:schemeClr val="bg1">
                      <a:lumMod val="50000"/>
                    </a:schemeClr>
                  </a:solidFill>
                  <a:latin typeface="Montserrat Medium" panose="00000600000000000000"/>
                </a:rPr>
                <a:t> Social </a:t>
              </a:r>
              <a:r>
                <a:rPr lang="fr-FR" sz="1200" b="1" u="sng" dirty="0" err="1">
                  <a:solidFill>
                    <a:schemeClr val="bg1">
                      <a:lumMod val="50000"/>
                    </a:schemeClr>
                  </a:solidFill>
                  <a:latin typeface="Montserrat Medium" panose="00000600000000000000"/>
                </a:rPr>
                <a:t>Responsability</a:t>
              </a:r>
              <a:r>
                <a:rPr lang="fr-FR" sz="1200" b="1" u="sng" dirty="0">
                  <a:solidFill>
                    <a:schemeClr val="bg1">
                      <a:lumMod val="50000"/>
                    </a:schemeClr>
                  </a:solidFill>
                  <a:latin typeface="Montserrat Medium" panose="00000600000000000000"/>
                </a:rPr>
                <a:t> reports </a:t>
              </a:r>
            </a:p>
          </p:txBody>
        </p:sp>
        <p:sp>
          <p:nvSpPr>
            <p:cNvPr id="20" name="ZoneTexte 22">
              <a:extLst>
                <a:ext uri="{FF2B5EF4-FFF2-40B4-BE49-F238E27FC236}">
                  <a16:creationId xmlns:a16="http://schemas.microsoft.com/office/drawing/2014/main" id="{98B94BEA-6767-1F41-8ED3-FCF07F328ACA}"/>
                </a:ext>
              </a:extLst>
            </p:cNvPr>
            <p:cNvSpPr txBox="1"/>
            <p:nvPr/>
          </p:nvSpPr>
          <p:spPr>
            <a:xfrm>
              <a:off x="6909288" y="2103794"/>
              <a:ext cx="2117392" cy="830997"/>
            </a:xfrm>
            <a:prstGeom prst="rect">
              <a:avLst/>
            </a:prstGeom>
            <a:noFill/>
          </p:spPr>
          <p:txBody>
            <a:bodyPr wrap="square">
              <a:spAutoFit/>
            </a:bodyPr>
            <a:lstStyle/>
            <a:p>
              <a:pPr algn="just"/>
              <a:r>
                <a:rPr lang="fr-FR" sz="1200" dirty="0" err="1">
                  <a:latin typeface="Montserrat Medium" panose="00000600000000000000"/>
                </a:rPr>
                <a:t>Aggregation</a:t>
              </a:r>
              <a:r>
                <a:rPr lang="fr-FR" sz="1200" dirty="0">
                  <a:latin typeface="Montserrat Medium" panose="00000600000000000000"/>
                </a:rPr>
                <a:t>, </a:t>
              </a:r>
              <a:r>
                <a:rPr lang="fr-FR" sz="1200" dirty="0" err="1">
                  <a:latin typeface="Montserrat Medium" panose="00000600000000000000"/>
                </a:rPr>
                <a:t>weightings</a:t>
              </a:r>
              <a:r>
                <a:rPr lang="fr-FR" sz="1200" dirty="0">
                  <a:latin typeface="Montserrat Medium" panose="00000600000000000000"/>
                </a:rPr>
                <a:t> and qualifications of opinions </a:t>
              </a:r>
              <a:r>
                <a:rPr lang="fr-FR" sz="1200" dirty="0" err="1">
                  <a:latin typeface="Montserrat Medium" panose="00000600000000000000"/>
                </a:rPr>
                <a:t>from</a:t>
              </a:r>
              <a:r>
                <a:rPr lang="fr-FR" sz="1200" dirty="0">
                  <a:latin typeface="Montserrat Medium" panose="00000600000000000000"/>
                </a:rPr>
                <a:t> </a:t>
              </a:r>
              <a:r>
                <a:rPr lang="fr-FR" sz="1200" dirty="0" err="1">
                  <a:latin typeface="Montserrat Medium" panose="00000600000000000000"/>
                </a:rPr>
                <a:t>various</a:t>
              </a:r>
              <a:r>
                <a:rPr lang="fr-FR" sz="1200" dirty="0">
                  <a:latin typeface="Montserrat Medium" panose="00000600000000000000"/>
                </a:rPr>
                <a:t> sources to </a:t>
              </a:r>
              <a:r>
                <a:rPr lang="fr-FR" sz="1200" dirty="0" err="1">
                  <a:latin typeface="Montserrat Medium" panose="00000600000000000000"/>
                </a:rPr>
                <a:t>highlight</a:t>
              </a:r>
              <a:r>
                <a:rPr lang="fr-FR" sz="1200" dirty="0">
                  <a:latin typeface="Montserrat Medium" panose="00000600000000000000"/>
                </a:rPr>
                <a:t> </a:t>
              </a:r>
              <a:r>
                <a:rPr lang="fr-FR" sz="1200" dirty="0" err="1">
                  <a:latin typeface="Montserrat Medium" panose="00000600000000000000"/>
                </a:rPr>
                <a:t>weak</a:t>
              </a:r>
              <a:r>
                <a:rPr lang="fr-FR" sz="1200" dirty="0">
                  <a:latin typeface="Montserrat Medium" panose="00000600000000000000"/>
                </a:rPr>
                <a:t> </a:t>
              </a:r>
              <a:r>
                <a:rPr lang="fr-FR" sz="1200" dirty="0" err="1">
                  <a:latin typeface="Montserrat Medium" panose="00000600000000000000"/>
                </a:rPr>
                <a:t>signals</a:t>
              </a:r>
              <a:endParaRPr lang="fr-FR" sz="1200" dirty="0">
                <a:latin typeface="Montserrat Medium" panose="00000600000000000000"/>
              </a:endParaRPr>
            </a:p>
          </p:txBody>
        </p:sp>
      </p:grpSp>
      <p:grpSp>
        <p:nvGrpSpPr>
          <p:cNvPr id="24" name="Groupe 23">
            <a:extLst>
              <a:ext uri="{FF2B5EF4-FFF2-40B4-BE49-F238E27FC236}">
                <a16:creationId xmlns:a16="http://schemas.microsoft.com/office/drawing/2014/main" id="{AA960993-4BC1-F947-8B75-AEB5DE5BD886}"/>
              </a:ext>
            </a:extLst>
          </p:cNvPr>
          <p:cNvGrpSpPr/>
          <p:nvPr/>
        </p:nvGrpSpPr>
        <p:grpSpPr>
          <a:xfrm>
            <a:off x="9073151" y="699121"/>
            <a:ext cx="2683912" cy="3221099"/>
            <a:chOff x="8993446" y="1657214"/>
            <a:chExt cx="4008457" cy="2675145"/>
          </a:xfrm>
        </p:grpSpPr>
        <p:sp>
          <p:nvSpPr>
            <p:cNvPr id="25" name="ZoneTexte 21">
              <a:extLst>
                <a:ext uri="{FF2B5EF4-FFF2-40B4-BE49-F238E27FC236}">
                  <a16:creationId xmlns:a16="http://schemas.microsoft.com/office/drawing/2014/main" id="{D44E81D8-D0A8-AE4B-9A6F-D86308820D8E}"/>
                </a:ext>
              </a:extLst>
            </p:cNvPr>
            <p:cNvSpPr txBox="1"/>
            <p:nvPr/>
          </p:nvSpPr>
          <p:spPr>
            <a:xfrm>
              <a:off x="8993446" y="1657214"/>
              <a:ext cx="3939530" cy="536782"/>
            </a:xfrm>
            <a:prstGeom prst="rect">
              <a:avLst/>
            </a:prstGeom>
            <a:noFill/>
          </p:spPr>
          <p:txBody>
            <a:bodyPr wrap="square">
              <a:spAutoFit/>
            </a:bodyPr>
            <a:lstStyle/>
            <a:p>
              <a:r>
                <a:rPr lang="fr-FR" sz="1200" b="1" u="sng" dirty="0">
                  <a:solidFill>
                    <a:schemeClr val="bg1">
                      <a:lumMod val="50000"/>
                    </a:schemeClr>
                  </a:solidFill>
                  <a:latin typeface="Montserrat Medium" panose="00000600000000000000"/>
                </a:rPr>
                <a:t>Publicité Ouverte Participative par intégration et qualification des avis positifs </a:t>
              </a:r>
            </a:p>
          </p:txBody>
        </p:sp>
        <p:sp>
          <p:nvSpPr>
            <p:cNvPr id="26" name="ZoneTexte 30">
              <a:extLst>
                <a:ext uri="{FF2B5EF4-FFF2-40B4-BE49-F238E27FC236}">
                  <a16:creationId xmlns:a16="http://schemas.microsoft.com/office/drawing/2014/main" id="{580D7599-8D8D-E74A-8454-DCE2D89DAF86}"/>
                </a:ext>
              </a:extLst>
            </p:cNvPr>
            <p:cNvSpPr txBox="1"/>
            <p:nvPr/>
          </p:nvSpPr>
          <p:spPr>
            <a:xfrm>
              <a:off x="9009936" y="2358077"/>
              <a:ext cx="3087965" cy="843515"/>
            </a:xfrm>
            <a:prstGeom prst="rect">
              <a:avLst/>
            </a:prstGeom>
            <a:noFill/>
          </p:spPr>
          <p:txBody>
            <a:bodyPr wrap="square">
              <a:spAutoFit/>
            </a:bodyPr>
            <a:lstStyle/>
            <a:p>
              <a:pPr algn="just"/>
              <a:r>
                <a:rPr lang="fr-FR" sz="1200" dirty="0" err="1">
                  <a:latin typeface="Montserrat Medium" panose="00000600000000000000"/>
                </a:rPr>
                <a:t>Qualify</a:t>
              </a:r>
              <a:r>
                <a:rPr lang="fr-FR" sz="1200" dirty="0">
                  <a:latin typeface="Montserrat Medium" panose="00000600000000000000"/>
                </a:rPr>
                <a:t> the value of </a:t>
              </a:r>
              <a:r>
                <a:rPr lang="fr-FR" sz="1200" dirty="0" err="1">
                  <a:latin typeface="Montserrat Medium" panose="00000600000000000000"/>
                </a:rPr>
                <a:t>Likes</a:t>
              </a:r>
              <a:r>
                <a:rPr lang="fr-FR" sz="1200" dirty="0">
                  <a:latin typeface="Montserrat Medium" panose="00000600000000000000"/>
                </a:rPr>
                <a:t> to </a:t>
              </a:r>
              <a:r>
                <a:rPr lang="fr-FR" sz="1200" dirty="0" err="1">
                  <a:latin typeface="Montserrat Medium" panose="00000600000000000000"/>
                </a:rPr>
                <a:t>estimate</a:t>
              </a:r>
              <a:r>
                <a:rPr lang="fr-FR" sz="1200" dirty="0">
                  <a:latin typeface="Montserrat Medium" panose="00000600000000000000"/>
                </a:rPr>
                <a:t> the </a:t>
              </a:r>
              <a:r>
                <a:rPr lang="fr-FR" sz="1200" dirty="0" err="1">
                  <a:latin typeface="Montserrat Medium" panose="00000600000000000000"/>
                </a:rPr>
                <a:t>evolution</a:t>
              </a:r>
              <a:r>
                <a:rPr lang="fr-FR" sz="1200" dirty="0">
                  <a:latin typeface="Montserrat Medium" panose="00000600000000000000"/>
                </a:rPr>
                <a:t> of the </a:t>
              </a:r>
              <a:r>
                <a:rPr lang="fr-FR" sz="1200" dirty="0" err="1">
                  <a:latin typeface="Montserrat Medium" panose="00000600000000000000"/>
                </a:rPr>
                <a:t>effectiveness</a:t>
              </a:r>
              <a:r>
                <a:rPr lang="fr-FR" sz="1200" dirty="0">
                  <a:latin typeface="Montserrat Medium" panose="00000600000000000000"/>
                </a:rPr>
                <a:t> of </a:t>
              </a:r>
              <a:r>
                <a:rPr lang="fr-FR" sz="1200" dirty="0" err="1">
                  <a:latin typeface="Montserrat Medium" panose="00000600000000000000"/>
                </a:rPr>
                <a:t>advertising</a:t>
              </a:r>
              <a:r>
                <a:rPr lang="fr-FR" sz="1200" dirty="0">
                  <a:latin typeface="Montserrat Medium" panose="00000600000000000000"/>
                </a:rPr>
                <a:t> </a:t>
              </a:r>
              <a:r>
                <a:rPr lang="fr-FR" sz="1200" dirty="0" err="1">
                  <a:latin typeface="Montserrat Medium" panose="00000600000000000000"/>
                </a:rPr>
                <a:t>investments</a:t>
              </a:r>
              <a:r>
                <a:rPr lang="fr-FR" sz="1200" dirty="0">
                  <a:latin typeface="Montserrat Medium" panose="00000600000000000000"/>
                </a:rPr>
                <a:t> by Central </a:t>
              </a:r>
              <a:r>
                <a:rPr lang="fr-FR" sz="1200" dirty="0" err="1">
                  <a:latin typeface="Montserrat Medium" panose="00000600000000000000"/>
                </a:rPr>
                <a:t>Purchasing</a:t>
              </a:r>
              <a:endParaRPr lang="fr-FR" sz="1200" dirty="0">
                <a:latin typeface="Montserrat Medium" panose="00000600000000000000"/>
              </a:endParaRPr>
            </a:p>
          </p:txBody>
        </p:sp>
        <p:sp>
          <p:nvSpPr>
            <p:cNvPr id="28" name="ZoneTexte 37">
              <a:extLst>
                <a:ext uri="{FF2B5EF4-FFF2-40B4-BE49-F238E27FC236}">
                  <a16:creationId xmlns:a16="http://schemas.microsoft.com/office/drawing/2014/main" id="{498DE2A7-F4EB-754C-B9F8-E433F4ED7B4E}"/>
                </a:ext>
              </a:extLst>
            </p:cNvPr>
            <p:cNvSpPr txBox="1"/>
            <p:nvPr/>
          </p:nvSpPr>
          <p:spPr>
            <a:xfrm>
              <a:off x="10264376" y="4102309"/>
              <a:ext cx="2737527" cy="230050"/>
            </a:xfrm>
            <a:prstGeom prst="rect">
              <a:avLst/>
            </a:prstGeom>
            <a:noFill/>
          </p:spPr>
          <p:txBody>
            <a:bodyPr wrap="square">
              <a:spAutoFit/>
            </a:bodyPr>
            <a:lstStyle/>
            <a:p>
              <a:pPr algn="just"/>
              <a:r>
                <a:rPr lang="fr-FR" sz="1200">
                  <a:latin typeface="Montserrat Medium" panose="00000600000000000000"/>
                </a:rPr>
                <a:t>et ses clients</a:t>
              </a:r>
              <a:endParaRPr lang="fr-FR" sz="1200" baseline="30000">
                <a:latin typeface="Montserrat Medium" panose="00000600000000000000"/>
              </a:endParaRPr>
            </a:p>
          </p:txBody>
        </p:sp>
      </p:grpSp>
      <p:sp>
        <p:nvSpPr>
          <p:cNvPr id="29" name="ZoneTexte 40">
            <a:extLst>
              <a:ext uri="{FF2B5EF4-FFF2-40B4-BE49-F238E27FC236}">
                <a16:creationId xmlns:a16="http://schemas.microsoft.com/office/drawing/2014/main" id="{8683939E-B7D9-D14B-BE77-BF0322B48E8E}"/>
              </a:ext>
            </a:extLst>
          </p:cNvPr>
          <p:cNvSpPr txBox="1"/>
          <p:nvPr/>
        </p:nvSpPr>
        <p:spPr>
          <a:xfrm>
            <a:off x="440715" y="56715"/>
            <a:ext cx="7324067" cy="461665"/>
          </a:xfrm>
          <a:prstGeom prst="rect">
            <a:avLst/>
          </a:prstGeom>
          <a:noFill/>
        </p:spPr>
        <p:txBody>
          <a:bodyPr wrap="square" rtlCol="0">
            <a:spAutoFit/>
          </a:bodyPr>
          <a:lstStyle/>
          <a:p>
            <a:r>
              <a:rPr lang="fr-FR" sz="2400" b="1" dirty="0">
                <a:solidFill>
                  <a:srgbClr val="0C428F"/>
                </a:solidFill>
                <a:latin typeface="Montserrat Medium" panose="00000600000000000000"/>
              </a:rPr>
              <a:t>Our clients </a:t>
            </a:r>
            <a:r>
              <a:rPr lang="fr-FR" sz="2400" b="1" dirty="0" err="1">
                <a:solidFill>
                  <a:srgbClr val="0C428F"/>
                </a:solidFill>
                <a:latin typeface="Montserrat Medium" panose="00000600000000000000"/>
              </a:rPr>
              <a:t>already</a:t>
            </a:r>
            <a:r>
              <a:rPr lang="fr-FR" sz="2400" b="1" dirty="0">
                <a:solidFill>
                  <a:srgbClr val="0C428F"/>
                </a:solidFill>
                <a:latin typeface="Montserrat Medium" panose="00000600000000000000"/>
              </a:rPr>
              <a:t> </a:t>
            </a:r>
            <a:r>
              <a:rPr lang="fr-FR" sz="2400" b="1" dirty="0" err="1">
                <a:solidFill>
                  <a:srgbClr val="0C428F"/>
                </a:solidFill>
                <a:latin typeface="Montserrat Medium" panose="00000600000000000000"/>
              </a:rPr>
              <a:t>wait</a:t>
            </a:r>
            <a:r>
              <a:rPr lang="fr-FR" sz="2400" b="1" dirty="0">
                <a:solidFill>
                  <a:srgbClr val="0C428F"/>
                </a:solidFill>
                <a:latin typeface="Montserrat Medium" panose="00000600000000000000"/>
              </a:rPr>
              <a:t> for </a:t>
            </a:r>
            <a:r>
              <a:rPr lang="fr-FR" sz="2400" b="1" dirty="0" err="1">
                <a:solidFill>
                  <a:srgbClr val="0C428F"/>
                </a:solidFill>
                <a:latin typeface="Montserrat Medium" panose="00000600000000000000"/>
              </a:rPr>
              <a:t>our</a:t>
            </a:r>
            <a:r>
              <a:rPr lang="fr-FR" sz="2400" b="1" dirty="0">
                <a:solidFill>
                  <a:srgbClr val="0C428F"/>
                </a:solidFill>
                <a:latin typeface="Montserrat Medium" panose="00000600000000000000"/>
              </a:rPr>
              <a:t> solutions </a:t>
            </a:r>
            <a:r>
              <a:rPr lang="fr-FR" sz="2400" b="1" dirty="0" err="1">
                <a:solidFill>
                  <a:srgbClr val="0C428F"/>
                </a:solidFill>
                <a:latin typeface="Montserrat Medium" panose="00000600000000000000"/>
              </a:rPr>
              <a:t>Xvaluator</a:t>
            </a:r>
            <a:r>
              <a:rPr lang="fr-FR" sz="2400" b="1" dirty="0">
                <a:solidFill>
                  <a:srgbClr val="0C428F"/>
                </a:solidFill>
                <a:latin typeface="Montserrat Medium" panose="00000600000000000000"/>
              </a:rPr>
              <a:t> </a:t>
            </a:r>
          </a:p>
        </p:txBody>
      </p:sp>
      <p:sp>
        <p:nvSpPr>
          <p:cNvPr id="31" name="ZoneTexte 38">
            <a:extLst>
              <a:ext uri="{FF2B5EF4-FFF2-40B4-BE49-F238E27FC236}">
                <a16:creationId xmlns:a16="http://schemas.microsoft.com/office/drawing/2014/main" id="{E67E50E4-40B2-AF45-854C-B9EBC5427A38}"/>
              </a:ext>
            </a:extLst>
          </p:cNvPr>
          <p:cNvSpPr txBox="1"/>
          <p:nvPr/>
        </p:nvSpPr>
        <p:spPr>
          <a:xfrm>
            <a:off x="6096000" y="6258964"/>
            <a:ext cx="5871298" cy="276999"/>
          </a:xfrm>
          <a:prstGeom prst="rect">
            <a:avLst/>
          </a:prstGeom>
          <a:noFill/>
        </p:spPr>
        <p:txBody>
          <a:bodyPr wrap="square" rtlCol="0">
            <a:spAutoFit/>
          </a:bodyPr>
          <a:lstStyle/>
          <a:p>
            <a:pPr algn="r"/>
            <a:r>
              <a:rPr lang="fr-FR" sz="1200" dirty="0"/>
              <a:t>COP21 </a:t>
            </a:r>
            <a:r>
              <a:rPr lang="fr-FR" sz="1200" dirty="0" err="1"/>
              <a:t>attendees</a:t>
            </a:r>
            <a:r>
              <a:rPr lang="fr-FR" sz="1200" dirty="0"/>
              <a:t> </a:t>
            </a:r>
            <a:r>
              <a:rPr lang="fr-FR" sz="1200" dirty="0" err="1"/>
              <a:t>imitate</a:t>
            </a:r>
            <a:r>
              <a:rPr lang="fr-FR" sz="1200" dirty="0"/>
              <a:t> the </a:t>
            </a:r>
            <a:r>
              <a:rPr lang="fr-FR" sz="1200" dirty="0" err="1"/>
              <a:t>XValuator</a:t>
            </a:r>
            <a:r>
              <a:rPr lang="fr-FR" sz="1200" dirty="0"/>
              <a:t> logo in support</a:t>
            </a:r>
            <a:endParaRPr lang="fr-FR" sz="1200" i="1" dirty="0">
              <a:latin typeface="Montserrat Medium" panose="00000600000000000000"/>
            </a:endParaRPr>
          </a:p>
        </p:txBody>
      </p:sp>
      <p:pic>
        <p:nvPicPr>
          <p:cNvPr id="34" name="Picture 20" descr="Moovjee - Mouvement pour les jeunes et les étudiants entrepreneurs">
            <a:extLst>
              <a:ext uri="{FF2B5EF4-FFF2-40B4-BE49-F238E27FC236}">
                <a16:creationId xmlns:a16="http://schemas.microsoft.com/office/drawing/2014/main" id="{19DE815D-68F0-9B49-A31C-B0E31FA3D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72" y="5261361"/>
            <a:ext cx="1412587" cy="4917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IME Mont de Marsan – Solutions Ecoresponsables">
            <a:extLst>
              <a:ext uri="{FF2B5EF4-FFF2-40B4-BE49-F238E27FC236}">
                <a16:creationId xmlns:a16="http://schemas.microsoft.com/office/drawing/2014/main" id="{D2651CF7-26B8-854A-81B6-DFA0C8A748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15" t="27988" r="11715" b="25895"/>
          <a:stretch/>
        </p:blipFill>
        <p:spPr bwMode="auto">
          <a:xfrm>
            <a:off x="1973740" y="5231337"/>
            <a:ext cx="924137" cy="52181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Quel est le numéro de téléphone de la Macif ? (Mise à jour 2020)">
            <a:extLst>
              <a:ext uri="{FF2B5EF4-FFF2-40B4-BE49-F238E27FC236}">
                <a16:creationId xmlns:a16="http://schemas.microsoft.com/office/drawing/2014/main" id="{1653DC2E-2A9A-C14E-8CFC-71C2F7F859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7" t="7222" r="6361" b="7222"/>
          <a:stretch/>
        </p:blipFill>
        <p:spPr bwMode="auto">
          <a:xfrm>
            <a:off x="3315624" y="3181811"/>
            <a:ext cx="711791" cy="7148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Orange (entreprise) — Wikipédia">
            <a:extLst>
              <a:ext uri="{FF2B5EF4-FFF2-40B4-BE49-F238E27FC236}">
                <a16:creationId xmlns:a16="http://schemas.microsoft.com/office/drawing/2014/main" id="{6515795D-83E4-6A4F-B7A3-F361639AF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609" y="3230253"/>
            <a:ext cx="634437" cy="648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a Poste depuis chez soi: mode d'emploi - Régions de France">
            <a:extLst>
              <a:ext uri="{FF2B5EF4-FFF2-40B4-BE49-F238E27FC236}">
                <a16:creationId xmlns:a16="http://schemas.microsoft.com/office/drawing/2014/main" id="{77F3EC57-D861-BE46-8C3E-FD6725BD7C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871" t="18248" r="31237" b="20707"/>
          <a:stretch/>
        </p:blipFill>
        <p:spPr bwMode="auto">
          <a:xfrm>
            <a:off x="5164241" y="3163278"/>
            <a:ext cx="898902" cy="8370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KissKissBankBank fait entrer Orange dans son capital et lève 5 millions  d'euros">
            <a:extLst>
              <a:ext uri="{FF2B5EF4-FFF2-40B4-BE49-F238E27FC236}">
                <a16:creationId xmlns:a16="http://schemas.microsoft.com/office/drawing/2014/main" id="{5BA78880-5995-3241-9F0F-02B25E3965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321" t="38431" r="8926" b="32170"/>
          <a:stretch/>
        </p:blipFill>
        <p:spPr bwMode="auto">
          <a:xfrm>
            <a:off x="3776010" y="5050742"/>
            <a:ext cx="2274072" cy="5889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C3D - Collège des Directeurs du Développement Durable">
            <a:extLst>
              <a:ext uri="{FF2B5EF4-FFF2-40B4-BE49-F238E27FC236}">
                <a16:creationId xmlns:a16="http://schemas.microsoft.com/office/drawing/2014/main" id="{E9D9BE79-6C63-A14F-B677-44AE5C8FDF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562" t="3245" r="32870" b="3269"/>
          <a:stretch/>
        </p:blipFill>
        <p:spPr bwMode="auto">
          <a:xfrm>
            <a:off x="7405516" y="3164862"/>
            <a:ext cx="808281" cy="7083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Logo">
            <a:extLst>
              <a:ext uri="{FF2B5EF4-FFF2-40B4-BE49-F238E27FC236}">
                <a16:creationId xmlns:a16="http://schemas.microsoft.com/office/drawing/2014/main" id="{172F8B03-33EC-D74D-9D21-71FAE7A2BA4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576" t="12057" r="9648" b="14308"/>
          <a:stretch/>
        </p:blipFill>
        <p:spPr bwMode="auto">
          <a:xfrm>
            <a:off x="6422236" y="3173003"/>
            <a:ext cx="802095" cy="607864"/>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3">
            <a:extLst>
              <a:ext uri="{FF2B5EF4-FFF2-40B4-BE49-F238E27FC236}">
                <a16:creationId xmlns:a16="http://schemas.microsoft.com/office/drawing/2014/main" id="{F0876307-95C5-964D-ABFD-13220A454195}"/>
              </a:ext>
            </a:extLst>
          </p:cNvPr>
          <p:cNvPicPr>
            <a:picLocks noChangeAspect="1"/>
          </p:cNvPicPr>
          <p:nvPr/>
        </p:nvPicPr>
        <p:blipFill>
          <a:blip r:embed="rId10"/>
          <a:stretch>
            <a:fillRect/>
          </a:stretch>
        </p:blipFill>
        <p:spPr>
          <a:xfrm>
            <a:off x="6593141" y="3901161"/>
            <a:ext cx="1331244" cy="502167"/>
          </a:xfrm>
          <a:prstGeom prst="rect">
            <a:avLst/>
          </a:prstGeom>
        </p:spPr>
      </p:pic>
      <p:grpSp>
        <p:nvGrpSpPr>
          <p:cNvPr id="43" name="Groupe 23">
            <a:extLst>
              <a:ext uri="{FF2B5EF4-FFF2-40B4-BE49-F238E27FC236}">
                <a16:creationId xmlns:a16="http://schemas.microsoft.com/office/drawing/2014/main" id="{16F489EC-72B6-0B4E-9A80-775B6948F3B4}"/>
              </a:ext>
            </a:extLst>
          </p:cNvPr>
          <p:cNvGrpSpPr/>
          <p:nvPr/>
        </p:nvGrpSpPr>
        <p:grpSpPr>
          <a:xfrm>
            <a:off x="9073151" y="699121"/>
            <a:ext cx="2683912" cy="3616029"/>
            <a:chOff x="8993446" y="1657214"/>
            <a:chExt cx="4008457" cy="3003137"/>
          </a:xfrm>
        </p:grpSpPr>
        <p:sp>
          <p:nvSpPr>
            <p:cNvPr id="44" name="ZoneTexte 21">
              <a:extLst>
                <a:ext uri="{FF2B5EF4-FFF2-40B4-BE49-F238E27FC236}">
                  <a16:creationId xmlns:a16="http://schemas.microsoft.com/office/drawing/2014/main" id="{46E21C9F-A142-3943-88FC-CC4A7DE23B52}"/>
                </a:ext>
              </a:extLst>
            </p:cNvPr>
            <p:cNvSpPr txBox="1"/>
            <p:nvPr/>
          </p:nvSpPr>
          <p:spPr>
            <a:xfrm>
              <a:off x="8993446" y="1657214"/>
              <a:ext cx="3939530" cy="536782"/>
            </a:xfrm>
            <a:prstGeom prst="rect">
              <a:avLst/>
            </a:prstGeom>
            <a:noFill/>
          </p:spPr>
          <p:txBody>
            <a:bodyPr wrap="square">
              <a:spAutoFit/>
            </a:bodyPr>
            <a:lstStyle/>
            <a:p>
              <a:r>
                <a:rPr lang="fr-FR" sz="1200" b="1" u="sng" dirty="0">
                  <a:solidFill>
                    <a:schemeClr val="bg1">
                      <a:lumMod val="50000"/>
                    </a:schemeClr>
                  </a:solidFill>
                  <a:latin typeface="Montserrat Medium" panose="00000600000000000000"/>
                </a:rPr>
                <a:t>Publicité Ouverte Participative par intégration et qualification des avis positifs </a:t>
              </a:r>
            </a:p>
          </p:txBody>
        </p:sp>
        <p:sp>
          <p:nvSpPr>
            <p:cNvPr id="45" name="ZoneTexte 30">
              <a:extLst>
                <a:ext uri="{FF2B5EF4-FFF2-40B4-BE49-F238E27FC236}">
                  <a16:creationId xmlns:a16="http://schemas.microsoft.com/office/drawing/2014/main" id="{0E6336D5-A8E9-924B-8403-483ABC1F0CCD}"/>
                </a:ext>
              </a:extLst>
            </p:cNvPr>
            <p:cNvSpPr txBox="1"/>
            <p:nvPr/>
          </p:nvSpPr>
          <p:spPr>
            <a:xfrm>
              <a:off x="9009936" y="2358077"/>
              <a:ext cx="3087964" cy="690149"/>
            </a:xfrm>
            <a:prstGeom prst="rect">
              <a:avLst/>
            </a:prstGeom>
            <a:noFill/>
          </p:spPr>
          <p:txBody>
            <a:bodyPr wrap="square">
              <a:spAutoFit/>
            </a:bodyPr>
            <a:lstStyle/>
            <a:p>
              <a:pPr algn="just"/>
              <a:r>
                <a:rPr lang="fr-FR" sz="1200" dirty="0">
                  <a:latin typeface="Montserrat Medium" panose="00000600000000000000"/>
                </a:rPr>
                <a:t>Qualifier la valeur des </a:t>
              </a:r>
              <a:r>
                <a:rPr lang="fr-FR" sz="1200" dirty="0" err="1">
                  <a:latin typeface="Montserrat Medium" panose="00000600000000000000"/>
                </a:rPr>
                <a:t>Likes</a:t>
              </a:r>
              <a:r>
                <a:rPr lang="fr-FR" sz="1200" dirty="0">
                  <a:latin typeface="Montserrat Medium" panose="00000600000000000000"/>
                </a:rPr>
                <a:t> pour estimer l’évolution de l’efficacité des investissements publicitaires par les Centrales d’achat</a:t>
              </a:r>
            </a:p>
          </p:txBody>
        </p:sp>
        <p:sp>
          <p:nvSpPr>
            <p:cNvPr id="46" name="ZoneTexte 35">
              <a:extLst>
                <a:ext uri="{FF2B5EF4-FFF2-40B4-BE49-F238E27FC236}">
                  <a16:creationId xmlns:a16="http://schemas.microsoft.com/office/drawing/2014/main" id="{C478DEA3-B3AE-814E-9AF9-587BD695CC08}"/>
                </a:ext>
              </a:extLst>
            </p:cNvPr>
            <p:cNvSpPr txBox="1"/>
            <p:nvPr/>
          </p:nvSpPr>
          <p:spPr>
            <a:xfrm>
              <a:off x="9164262" y="3185660"/>
              <a:ext cx="2830914" cy="282930"/>
            </a:xfrm>
            <a:prstGeom prst="rect">
              <a:avLst/>
            </a:prstGeom>
            <a:noFill/>
          </p:spPr>
          <p:txBody>
            <a:bodyPr wrap="square">
              <a:spAutoFit/>
            </a:bodyPr>
            <a:lstStyle/>
            <a:p>
              <a:pPr algn="just">
                <a:lnSpc>
                  <a:spcPct val="150000"/>
                </a:lnSpc>
              </a:pPr>
              <a:r>
                <a:rPr lang="fr-FR" sz="1200" b="1" u="sng">
                  <a:solidFill>
                    <a:schemeClr val="bg1">
                      <a:lumMod val="50000"/>
                    </a:schemeClr>
                  </a:solidFill>
                  <a:latin typeface="Montserrat Medium" panose="00000600000000000000"/>
                </a:rPr>
                <a:t>Discussion engagées :</a:t>
              </a:r>
            </a:p>
          </p:txBody>
        </p:sp>
        <p:pic>
          <p:nvPicPr>
            <p:cNvPr id="47" name="Picture 32" descr="Publicis Groupe">
              <a:extLst>
                <a:ext uri="{FF2B5EF4-FFF2-40B4-BE49-F238E27FC236}">
                  <a16:creationId xmlns:a16="http://schemas.microsoft.com/office/drawing/2014/main" id="{33D1A31D-C26F-2F4D-889B-096983474EA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262" t="9633" r="11144" b="18864"/>
            <a:stretch/>
          </p:blipFill>
          <p:spPr bwMode="auto">
            <a:xfrm>
              <a:off x="9153763" y="3774200"/>
              <a:ext cx="974028" cy="886151"/>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37">
              <a:extLst>
                <a:ext uri="{FF2B5EF4-FFF2-40B4-BE49-F238E27FC236}">
                  <a16:creationId xmlns:a16="http://schemas.microsoft.com/office/drawing/2014/main" id="{11CAE6DF-0F53-5C49-BE2E-B7C4CFB0D86B}"/>
                </a:ext>
              </a:extLst>
            </p:cNvPr>
            <p:cNvSpPr txBox="1"/>
            <p:nvPr/>
          </p:nvSpPr>
          <p:spPr>
            <a:xfrm>
              <a:off x="10264376" y="4102309"/>
              <a:ext cx="2737527" cy="230050"/>
            </a:xfrm>
            <a:prstGeom prst="rect">
              <a:avLst/>
            </a:prstGeom>
            <a:noFill/>
          </p:spPr>
          <p:txBody>
            <a:bodyPr wrap="square">
              <a:spAutoFit/>
            </a:bodyPr>
            <a:lstStyle/>
            <a:p>
              <a:pPr algn="just"/>
              <a:r>
                <a:rPr lang="fr-FR" sz="1200" dirty="0">
                  <a:latin typeface="Montserrat Medium" panose="00000600000000000000"/>
                </a:rPr>
                <a:t>And </a:t>
              </a:r>
              <a:r>
                <a:rPr lang="fr-FR" sz="1200" dirty="0" err="1">
                  <a:latin typeface="Montserrat Medium" panose="00000600000000000000"/>
                </a:rPr>
                <a:t>its</a:t>
              </a:r>
              <a:r>
                <a:rPr lang="fr-FR" sz="1200" dirty="0">
                  <a:latin typeface="Montserrat Medium" panose="00000600000000000000"/>
                </a:rPr>
                <a:t> clients </a:t>
              </a:r>
              <a:endParaRPr lang="fr-FR" sz="1200" baseline="30000" dirty="0">
                <a:latin typeface="Montserrat Medium" panose="00000600000000000000"/>
              </a:endParaRPr>
            </a:p>
          </p:txBody>
        </p:sp>
      </p:grpSp>
      <p:pic>
        <p:nvPicPr>
          <p:cNvPr id="49" name="Picture 2">
            <a:extLst>
              <a:ext uri="{FF2B5EF4-FFF2-40B4-BE49-F238E27FC236}">
                <a16:creationId xmlns:a16="http://schemas.microsoft.com/office/drawing/2014/main" id="{52591D06-A6BE-4B4A-99BF-62862EC18D28}"/>
              </a:ext>
            </a:extLst>
          </p:cNvPr>
          <p:cNvPicPr/>
          <p:nvPr/>
        </p:nvPicPr>
        <p:blipFill>
          <a:blip r:embed="rId12" cstate="print">
            <a:extLst>
              <a:ext uri="{BEBA8EAE-BF5A-486C-A8C5-ECC9F3942E4B}">
                <a14:imgProps xmlns:a14="http://schemas.microsoft.com/office/drawing/2010/main">
                  <a14:imgLayer r:embed="rId13">
                    <a14:imgEffect>
                      <a14:brightnessContrast bright="39000"/>
                    </a14:imgEffect>
                  </a14:imgLayer>
                </a14:imgProps>
              </a:ext>
              <a:ext uri="{28A0092B-C50C-407E-A947-70E740481C1C}">
                <a14:useLocalDpi xmlns:a14="http://schemas.microsoft.com/office/drawing/2010/main" val="0"/>
              </a:ext>
            </a:extLst>
          </a:blip>
          <a:srcRect/>
          <a:stretch>
            <a:fillRect/>
          </a:stretch>
        </p:blipFill>
        <p:spPr bwMode="auto">
          <a:xfrm>
            <a:off x="6207848" y="4990953"/>
            <a:ext cx="5759450" cy="1329132"/>
          </a:xfrm>
          <a:prstGeom prst="rect">
            <a:avLst/>
          </a:prstGeom>
          <a:noFill/>
          <a:ln>
            <a:noFill/>
          </a:ln>
          <a:effectLst/>
        </p:spPr>
      </p:pic>
    </p:spTree>
    <p:extLst>
      <p:ext uri="{BB962C8B-B14F-4D97-AF65-F5344CB8AC3E}">
        <p14:creationId xmlns:p14="http://schemas.microsoft.com/office/powerpoint/2010/main" val="261842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C0E02-1463-0344-82A1-54950CF2B1FC}"/>
              </a:ext>
            </a:extLst>
          </p:cNvPr>
          <p:cNvSpPr/>
          <p:nvPr/>
        </p:nvSpPr>
        <p:spPr>
          <a:xfrm>
            <a:off x="0" y="311638"/>
            <a:ext cx="281354" cy="1390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
        <p:nvSpPr>
          <p:cNvPr id="3" name="ZoneTexte 40">
            <a:extLst>
              <a:ext uri="{FF2B5EF4-FFF2-40B4-BE49-F238E27FC236}">
                <a16:creationId xmlns:a16="http://schemas.microsoft.com/office/drawing/2014/main" id="{1AE4386D-ED42-4C46-B59B-9A91D1762A85}"/>
              </a:ext>
            </a:extLst>
          </p:cNvPr>
          <p:cNvSpPr txBox="1"/>
          <p:nvPr/>
        </p:nvSpPr>
        <p:spPr>
          <a:xfrm>
            <a:off x="388697" y="150345"/>
            <a:ext cx="11324332" cy="461665"/>
          </a:xfrm>
          <a:prstGeom prst="rect">
            <a:avLst/>
          </a:prstGeom>
          <a:noFill/>
        </p:spPr>
        <p:txBody>
          <a:bodyPr wrap="square" rtlCol="0">
            <a:spAutoFit/>
          </a:bodyPr>
          <a:lstStyle/>
          <a:p>
            <a:r>
              <a:rPr lang="fr-FR" sz="2400" b="1" dirty="0" err="1">
                <a:solidFill>
                  <a:srgbClr val="0C428F"/>
                </a:solidFill>
                <a:latin typeface="Montserrat Medium" panose="00000600000000000000"/>
              </a:rPr>
              <a:t>Need</a:t>
            </a:r>
            <a:r>
              <a:rPr lang="fr-FR" sz="2400" b="1" dirty="0">
                <a:solidFill>
                  <a:srgbClr val="0C428F"/>
                </a:solidFill>
                <a:latin typeface="Montserrat Medium" panose="00000600000000000000"/>
              </a:rPr>
              <a:t> of a </a:t>
            </a:r>
            <a:r>
              <a:rPr lang="fr-FR" sz="2400" b="1" dirty="0" err="1">
                <a:solidFill>
                  <a:srgbClr val="0C428F"/>
                </a:solidFill>
                <a:latin typeface="Montserrat Medium" panose="00000600000000000000"/>
              </a:rPr>
              <a:t>fund</a:t>
            </a:r>
            <a:r>
              <a:rPr lang="fr-FR" sz="2400" b="1" dirty="0">
                <a:solidFill>
                  <a:srgbClr val="0C428F"/>
                </a:solidFill>
                <a:latin typeface="Montserrat Medium" panose="00000600000000000000"/>
              </a:rPr>
              <a:t> </a:t>
            </a:r>
            <a:r>
              <a:rPr lang="fr-FR" sz="2400" b="1" dirty="0" err="1">
                <a:solidFill>
                  <a:srgbClr val="0C428F"/>
                </a:solidFill>
                <a:latin typeface="Montserrat Medium" panose="00000600000000000000"/>
              </a:rPr>
              <a:t>raising</a:t>
            </a:r>
            <a:r>
              <a:rPr lang="fr-FR" sz="2400" b="1" dirty="0">
                <a:solidFill>
                  <a:srgbClr val="0C428F"/>
                </a:solidFill>
                <a:latin typeface="Montserrat Medium" panose="00000600000000000000"/>
              </a:rPr>
              <a:t> for the commercialisation solutions in 2023</a:t>
            </a:r>
          </a:p>
        </p:txBody>
      </p:sp>
      <p:sp>
        <p:nvSpPr>
          <p:cNvPr id="4" name="Rectangle 3">
            <a:extLst>
              <a:ext uri="{FF2B5EF4-FFF2-40B4-BE49-F238E27FC236}">
                <a16:creationId xmlns:a16="http://schemas.microsoft.com/office/drawing/2014/main" id="{396533DD-5347-414C-B441-2070599E9714}"/>
              </a:ext>
            </a:extLst>
          </p:cNvPr>
          <p:cNvSpPr/>
          <p:nvPr/>
        </p:nvSpPr>
        <p:spPr>
          <a:xfrm>
            <a:off x="902849" y="1571272"/>
            <a:ext cx="2732746" cy="3656979"/>
          </a:xfrm>
          <a:prstGeom prst="rect">
            <a:avLst/>
          </a:prstGeom>
          <a:solidFill>
            <a:schemeClr val="bg1">
              <a:lumMod val="50000"/>
            </a:schemeClr>
          </a:solidFill>
          <a:ln w="28575">
            <a:solidFill>
              <a:srgbClr val="0C428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
        <p:nvSpPr>
          <p:cNvPr id="5" name="ZoneTexte 6">
            <a:extLst>
              <a:ext uri="{FF2B5EF4-FFF2-40B4-BE49-F238E27FC236}">
                <a16:creationId xmlns:a16="http://schemas.microsoft.com/office/drawing/2014/main" id="{13778749-8C1A-9F49-B020-FCA7C13D6B4C}"/>
              </a:ext>
            </a:extLst>
          </p:cNvPr>
          <p:cNvSpPr txBox="1"/>
          <p:nvPr/>
        </p:nvSpPr>
        <p:spPr>
          <a:xfrm>
            <a:off x="902849" y="1571272"/>
            <a:ext cx="2732746" cy="400110"/>
          </a:xfrm>
          <a:prstGeom prst="rect">
            <a:avLst/>
          </a:prstGeom>
          <a:solidFill>
            <a:schemeClr val="bg1">
              <a:lumMod val="50000"/>
            </a:schemeClr>
          </a:solidFill>
          <a:ln w="28575">
            <a:solidFill>
              <a:srgbClr val="0C428F"/>
            </a:solidFill>
            <a:prstDash val="dash"/>
          </a:ln>
        </p:spPr>
        <p:txBody>
          <a:bodyPr wrap="square" rtlCol="0">
            <a:spAutoFit/>
          </a:bodyPr>
          <a:lstStyle/>
          <a:p>
            <a:pPr algn="ctr"/>
            <a:r>
              <a:rPr lang="fr-FR" sz="2000" b="1">
                <a:solidFill>
                  <a:schemeClr val="bg1"/>
                </a:solidFill>
                <a:latin typeface="Montserrat Medium" panose="00000600000000000000"/>
                <a:cs typeface="Arial" panose="020B0604020202020204" pitchFamily="34" charset="0"/>
              </a:rPr>
              <a:t>Emplois</a:t>
            </a:r>
          </a:p>
        </p:txBody>
      </p:sp>
      <p:sp>
        <p:nvSpPr>
          <p:cNvPr id="6" name="ZoneTexte 7">
            <a:extLst>
              <a:ext uri="{FF2B5EF4-FFF2-40B4-BE49-F238E27FC236}">
                <a16:creationId xmlns:a16="http://schemas.microsoft.com/office/drawing/2014/main" id="{B49C1FFA-523B-714E-B12C-908D2F745BD6}"/>
              </a:ext>
            </a:extLst>
          </p:cNvPr>
          <p:cNvSpPr txBox="1"/>
          <p:nvPr/>
        </p:nvSpPr>
        <p:spPr>
          <a:xfrm>
            <a:off x="1088123" y="4457382"/>
            <a:ext cx="2362198" cy="523220"/>
          </a:xfrm>
          <a:prstGeom prst="rect">
            <a:avLst/>
          </a:prstGeom>
          <a:solidFill>
            <a:schemeClr val="bg1">
              <a:lumMod val="50000"/>
            </a:schemeClr>
          </a:solidFill>
          <a:ln w="28575">
            <a:solidFill>
              <a:srgbClr val="0C428F"/>
            </a:solidFill>
            <a:prstDash val="dash"/>
          </a:ln>
        </p:spPr>
        <p:txBody>
          <a:bodyPr wrap="square" rtlCol="0">
            <a:spAutoFit/>
          </a:bodyPr>
          <a:lstStyle/>
          <a:p>
            <a:pPr algn="ctr"/>
            <a:r>
              <a:rPr lang="fr-FR" sz="1400">
                <a:solidFill>
                  <a:schemeClr val="bg1"/>
                </a:solidFill>
                <a:latin typeface="Montserrat Medium" panose="00000600000000000000"/>
                <a:cs typeface="Arial" panose="020B0604020202020204" pitchFamily="34" charset="0"/>
              </a:rPr>
              <a:t>Mise sur le marché</a:t>
            </a:r>
          </a:p>
          <a:p>
            <a:pPr algn="ctr"/>
            <a:r>
              <a:rPr lang="fr-FR" sz="1400" b="1">
                <a:solidFill>
                  <a:schemeClr val="bg1"/>
                </a:solidFill>
                <a:latin typeface="Montserrat Medium" panose="00000600000000000000"/>
                <a:cs typeface="Arial" panose="020B0604020202020204" pitchFamily="34" charset="0"/>
              </a:rPr>
              <a:t>950 k€</a:t>
            </a:r>
          </a:p>
        </p:txBody>
      </p:sp>
      <p:sp>
        <p:nvSpPr>
          <p:cNvPr id="7" name="Rectangle 6">
            <a:extLst>
              <a:ext uri="{FF2B5EF4-FFF2-40B4-BE49-F238E27FC236}">
                <a16:creationId xmlns:a16="http://schemas.microsoft.com/office/drawing/2014/main" id="{188731C8-D069-DA49-8B5C-D96856CF8EA0}"/>
              </a:ext>
            </a:extLst>
          </p:cNvPr>
          <p:cNvSpPr/>
          <p:nvPr/>
        </p:nvSpPr>
        <p:spPr>
          <a:xfrm>
            <a:off x="3820869" y="1571272"/>
            <a:ext cx="2732746" cy="3656979"/>
          </a:xfrm>
          <a:prstGeom prst="rect">
            <a:avLst/>
          </a:prstGeom>
          <a:solidFill>
            <a:srgbClr val="0C428F"/>
          </a:solidFill>
          <a:ln w="285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
        <p:nvSpPr>
          <p:cNvPr id="8" name="ZoneTexte 9">
            <a:extLst>
              <a:ext uri="{FF2B5EF4-FFF2-40B4-BE49-F238E27FC236}">
                <a16:creationId xmlns:a16="http://schemas.microsoft.com/office/drawing/2014/main" id="{58B19C0E-983C-6444-B59D-CAF958D84AF1}"/>
              </a:ext>
            </a:extLst>
          </p:cNvPr>
          <p:cNvSpPr txBox="1"/>
          <p:nvPr/>
        </p:nvSpPr>
        <p:spPr>
          <a:xfrm>
            <a:off x="3820869" y="1574619"/>
            <a:ext cx="2732746" cy="400110"/>
          </a:xfrm>
          <a:prstGeom prst="rect">
            <a:avLst/>
          </a:prstGeom>
          <a:solidFill>
            <a:srgbClr val="0C428F"/>
          </a:solidFill>
          <a:ln w="28575">
            <a:solidFill>
              <a:schemeClr val="bg1">
                <a:lumMod val="50000"/>
              </a:schemeClr>
            </a:solidFill>
            <a:prstDash val="dash"/>
          </a:ln>
        </p:spPr>
        <p:txBody>
          <a:bodyPr wrap="square" rtlCol="0">
            <a:spAutoFit/>
          </a:bodyPr>
          <a:lstStyle/>
          <a:p>
            <a:pPr algn="ctr"/>
            <a:r>
              <a:rPr lang="fr-FR" sz="2000" b="1">
                <a:solidFill>
                  <a:schemeClr val="bg1"/>
                </a:solidFill>
                <a:latin typeface="Montserrat Medium" panose="00000600000000000000"/>
                <a:cs typeface="Arial" panose="020B0604020202020204" pitchFamily="34" charset="0"/>
              </a:rPr>
              <a:t>Ressources</a:t>
            </a:r>
          </a:p>
        </p:txBody>
      </p:sp>
      <p:sp>
        <p:nvSpPr>
          <p:cNvPr id="9" name="ZoneTexte 10">
            <a:extLst>
              <a:ext uri="{FF2B5EF4-FFF2-40B4-BE49-F238E27FC236}">
                <a16:creationId xmlns:a16="http://schemas.microsoft.com/office/drawing/2014/main" id="{7820DD12-ACE2-EC43-BF70-1B2ABBBCC8FD}"/>
              </a:ext>
            </a:extLst>
          </p:cNvPr>
          <p:cNvSpPr txBox="1"/>
          <p:nvPr/>
        </p:nvSpPr>
        <p:spPr>
          <a:xfrm>
            <a:off x="4007965" y="3398529"/>
            <a:ext cx="2358554" cy="523220"/>
          </a:xfrm>
          <a:prstGeom prst="rect">
            <a:avLst/>
          </a:prstGeom>
          <a:solidFill>
            <a:srgbClr val="0C428F"/>
          </a:solidFill>
          <a:ln w="28575">
            <a:solidFill>
              <a:schemeClr val="bg1">
                <a:lumMod val="50000"/>
              </a:schemeClr>
            </a:solidFill>
            <a:prstDash val="dash"/>
          </a:ln>
        </p:spPr>
        <p:txBody>
          <a:bodyPr wrap="square" rtlCol="0">
            <a:spAutoFit/>
          </a:bodyPr>
          <a:lstStyle/>
          <a:p>
            <a:pPr algn="ctr"/>
            <a:r>
              <a:rPr lang="fr-FR" sz="1400">
                <a:solidFill>
                  <a:schemeClr val="bg1"/>
                </a:solidFill>
                <a:latin typeface="Montserrat Medium" panose="00000600000000000000"/>
                <a:cs typeface="Arial" panose="020B0604020202020204" pitchFamily="34" charset="0"/>
              </a:rPr>
              <a:t>Subvention </a:t>
            </a:r>
          </a:p>
          <a:p>
            <a:pPr algn="ctr"/>
            <a:r>
              <a:rPr lang="fr-FR" sz="1400" b="1">
                <a:solidFill>
                  <a:schemeClr val="bg1"/>
                </a:solidFill>
                <a:latin typeface="Montserrat Medium" panose="00000600000000000000"/>
                <a:cs typeface="Arial" panose="020B0604020202020204" pitchFamily="34" charset="0"/>
              </a:rPr>
              <a:t>500 k€ </a:t>
            </a:r>
          </a:p>
        </p:txBody>
      </p:sp>
      <p:sp>
        <p:nvSpPr>
          <p:cNvPr id="10" name="ZoneTexte 11">
            <a:extLst>
              <a:ext uri="{FF2B5EF4-FFF2-40B4-BE49-F238E27FC236}">
                <a16:creationId xmlns:a16="http://schemas.microsoft.com/office/drawing/2014/main" id="{F5C148D1-0422-D045-8B21-E1248C1E7502}"/>
              </a:ext>
            </a:extLst>
          </p:cNvPr>
          <p:cNvSpPr txBox="1"/>
          <p:nvPr/>
        </p:nvSpPr>
        <p:spPr>
          <a:xfrm>
            <a:off x="4006143" y="2350477"/>
            <a:ext cx="2362198" cy="523220"/>
          </a:xfrm>
          <a:prstGeom prst="rect">
            <a:avLst/>
          </a:prstGeom>
          <a:solidFill>
            <a:srgbClr val="0C428F"/>
          </a:solidFill>
          <a:ln w="28575">
            <a:solidFill>
              <a:schemeClr val="bg1">
                <a:lumMod val="50000"/>
              </a:schemeClr>
            </a:solidFill>
            <a:prstDash val="dash"/>
          </a:ln>
        </p:spPr>
        <p:txBody>
          <a:bodyPr wrap="square" rtlCol="0">
            <a:spAutoFit/>
          </a:bodyPr>
          <a:lstStyle/>
          <a:p>
            <a:pPr algn="ctr"/>
            <a:r>
              <a:rPr lang="fr-FR" sz="1400">
                <a:solidFill>
                  <a:schemeClr val="bg1"/>
                </a:solidFill>
                <a:latin typeface="Montserrat Medium" panose="00000600000000000000"/>
                <a:cs typeface="Arial" panose="020B0604020202020204" pitchFamily="34" charset="0"/>
              </a:rPr>
              <a:t>Apport investisseurs</a:t>
            </a:r>
          </a:p>
          <a:p>
            <a:pPr algn="ctr"/>
            <a:r>
              <a:rPr lang="fr-FR" sz="1400" b="1">
                <a:solidFill>
                  <a:schemeClr val="bg1"/>
                </a:solidFill>
                <a:latin typeface="Montserrat Medium" panose="00000600000000000000"/>
                <a:cs typeface="Arial" panose="020B0604020202020204" pitchFamily="34" charset="0"/>
              </a:rPr>
              <a:t>2 000 k€</a:t>
            </a:r>
          </a:p>
        </p:txBody>
      </p:sp>
      <p:sp>
        <p:nvSpPr>
          <p:cNvPr id="11" name="ZoneTexte 12">
            <a:extLst>
              <a:ext uri="{FF2B5EF4-FFF2-40B4-BE49-F238E27FC236}">
                <a16:creationId xmlns:a16="http://schemas.microsoft.com/office/drawing/2014/main" id="{06D2A106-3C37-914A-A18C-6AF6E179DEF9}"/>
              </a:ext>
            </a:extLst>
          </p:cNvPr>
          <p:cNvSpPr txBox="1"/>
          <p:nvPr/>
        </p:nvSpPr>
        <p:spPr>
          <a:xfrm>
            <a:off x="1068569" y="3398529"/>
            <a:ext cx="2362198" cy="523220"/>
          </a:xfrm>
          <a:prstGeom prst="rect">
            <a:avLst/>
          </a:prstGeom>
          <a:solidFill>
            <a:schemeClr val="bg1">
              <a:lumMod val="50000"/>
            </a:schemeClr>
          </a:solidFill>
          <a:ln w="28575">
            <a:solidFill>
              <a:srgbClr val="0C428F"/>
            </a:solidFill>
            <a:prstDash val="dash"/>
          </a:ln>
        </p:spPr>
        <p:txBody>
          <a:bodyPr wrap="square" rtlCol="0">
            <a:spAutoFit/>
          </a:bodyPr>
          <a:lstStyle/>
          <a:p>
            <a:pPr algn="ctr"/>
            <a:r>
              <a:rPr lang="fr-FR" sz="1400">
                <a:solidFill>
                  <a:schemeClr val="bg1"/>
                </a:solidFill>
                <a:latin typeface="Montserrat Medium" panose="00000600000000000000"/>
                <a:cs typeface="Arial" panose="020B0604020202020204" pitchFamily="34" charset="0"/>
              </a:rPr>
              <a:t>R&amp;D interne</a:t>
            </a:r>
          </a:p>
          <a:p>
            <a:pPr algn="ctr"/>
            <a:r>
              <a:rPr lang="fr-FR" sz="1400" b="1">
                <a:solidFill>
                  <a:schemeClr val="bg1"/>
                </a:solidFill>
                <a:latin typeface="Montserrat Medium" panose="00000600000000000000"/>
                <a:cs typeface="Arial" panose="020B0604020202020204" pitchFamily="34" charset="0"/>
              </a:rPr>
              <a:t>1 200 k€</a:t>
            </a:r>
          </a:p>
        </p:txBody>
      </p:sp>
      <p:sp>
        <p:nvSpPr>
          <p:cNvPr id="12" name="ZoneTexte 13">
            <a:extLst>
              <a:ext uri="{FF2B5EF4-FFF2-40B4-BE49-F238E27FC236}">
                <a16:creationId xmlns:a16="http://schemas.microsoft.com/office/drawing/2014/main" id="{2AFAA9C3-3A0A-D141-801F-E82AF40B7C6B}"/>
              </a:ext>
            </a:extLst>
          </p:cNvPr>
          <p:cNvSpPr txBox="1"/>
          <p:nvPr/>
        </p:nvSpPr>
        <p:spPr>
          <a:xfrm>
            <a:off x="1072129" y="2350477"/>
            <a:ext cx="2362198" cy="523220"/>
          </a:xfrm>
          <a:prstGeom prst="rect">
            <a:avLst/>
          </a:prstGeom>
          <a:solidFill>
            <a:schemeClr val="bg1">
              <a:lumMod val="50000"/>
            </a:schemeClr>
          </a:solidFill>
          <a:ln w="28575">
            <a:solidFill>
              <a:srgbClr val="0C428F"/>
            </a:solidFill>
            <a:prstDash val="dash"/>
          </a:ln>
        </p:spPr>
        <p:txBody>
          <a:bodyPr wrap="square" rtlCol="0">
            <a:spAutoFit/>
          </a:bodyPr>
          <a:lstStyle/>
          <a:p>
            <a:pPr algn="ctr"/>
            <a:r>
              <a:rPr lang="fr-FR" sz="1400">
                <a:solidFill>
                  <a:schemeClr val="bg1"/>
                </a:solidFill>
                <a:latin typeface="Montserrat Medium" panose="00000600000000000000"/>
                <a:cs typeface="Arial" panose="020B0604020202020204" pitchFamily="34" charset="0"/>
              </a:rPr>
              <a:t>Recherche externalisée</a:t>
            </a:r>
          </a:p>
          <a:p>
            <a:pPr algn="ctr"/>
            <a:r>
              <a:rPr lang="fr-FR" sz="1400" b="1">
                <a:solidFill>
                  <a:schemeClr val="bg1"/>
                </a:solidFill>
                <a:latin typeface="Montserrat Medium" panose="00000600000000000000"/>
                <a:cs typeface="Arial" panose="020B0604020202020204" pitchFamily="34" charset="0"/>
              </a:rPr>
              <a:t>500 k€</a:t>
            </a:r>
          </a:p>
        </p:txBody>
      </p:sp>
      <p:sp>
        <p:nvSpPr>
          <p:cNvPr id="13" name="ZoneTexte 15">
            <a:extLst>
              <a:ext uri="{FF2B5EF4-FFF2-40B4-BE49-F238E27FC236}">
                <a16:creationId xmlns:a16="http://schemas.microsoft.com/office/drawing/2014/main" id="{6D8214C2-51CF-3646-9107-7330E61FF8E2}"/>
              </a:ext>
            </a:extLst>
          </p:cNvPr>
          <p:cNvSpPr txBox="1"/>
          <p:nvPr/>
        </p:nvSpPr>
        <p:spPr>
          <a:xfrm>
            <a:off x="2885209" y="5430983"/>
            <a:ext cx="2169967" cy="523220"/>
          </a:xfrm>
          <a:prstGeom prst="rect">
            <a:avLst/>
          </a:prstGeom>
          <a:noFill/>
        </p:spPr>
        <p:txBody>
          <a:bodyPr wrap="square">
            <a:spAutoFit/>
          </a:bodyPr>
          <a:lstStyle/>
          <a:p>
            <a:pPr algn="ctr"/>
            <a:r>
              <a:rPr lang="fr-FR" sz="2800" b="1">
                <a:solidFill>
                  <a:srgbClr val="0C428F"/>
                </a:solidFill>
                <a:latin typeface="Montserrat Medium" panose="00000600000000000000"/>
              </a:rPr>
              <a:t>2,5 M€</a:t>
            </a:r>
          </a:p>
        </p:txBody>
      </p:sp>
      <p:sp>
        <p:nvSpPr>
          <p:cNvPr id="14" name="ZoneTexte 16">
            <a:extLst>
              <a:ext uri="{FF2B5EF4-FFF2-40B4-BE49-F238E27FC236}">
                <a16:creationId xmlns:a16="http://schemas.microsoft.com/office/drawing/2014/main" id="{5C260D91-EA7E-B143-9D64-08BF45F09230}"/>
              </a:ext>
            </a:extLst>
          </p:cNvPr>
          <p:cNvSpPr txBox="1"/>
          <p:nvPr/>
        </p:nvSpPr>
        <p:spPr>
          <a:xfrm>
            <a:off x="4007965" y="4457382"/>
            <a:ext cx="2358554" cy="523220"/>
          </a:xfrm>
          <a:prstGeom prst="rect">
            <a:avLst/>
          </a:prstGeom>
          <a:solidFill>
            <a:srgbClr val="0C428F"/>
          </a:solidFill>
          <a:ln w="28575">
            <a:solidFill>
              <a:schemeClr val="bg1">
                <a:lumMod val="50000"/>
              </a:schemeClr>
            </a:solidFill>
            <a:prstDash val="dash"/>
          </a:ln>
        </p:spPr>
        <p:txBody>
          <a:bodyPr wrap="square" rtlCol="0">
            <a:spAutoFit/>
          </a:bodyPr>
          <a:lstStyle/>
          <a:p>
            <a:pPr algn="ctr"/>
            <a:r>
              <a:rPr lang="fr-FR" sz="1400">
                <a:solidFill>
                  <a:schemeClr val="bg1"/>
                </a:solidFill>
                <a:latin typeface="Montserrat Medium" panose="00000600000000000000"/>
                <a:cs typeface="Arial" panose="020B0604020202020204" pitchFamily="34" charset="0"/>
              </a:rPr>
              <a:t>Prêt à l’innovation</a:t>
            </a:r>
          </a:p>
          <a:p>
            <a:pPr algn="ctr"/>
            <a:r>
              <a:rPr lang="fr-FR" sz="1400" b="1">
                <a:solidFill>
                  <a:schemeClr val="bg1"/>
                </a:solidFill>
                <a:latin typeface="Montserrat Medium" panose="00000600000000000000"/>
                <a:cs typeface="Arial" panose="020B0604020202020204" pitchFamily="34" charset="0"/>
              </a:rPr>
              <a:t>250 k€ </a:t>
            </a:r>
          </a:p>
        </p:txBody>
      </p:sp>
      <p:sp>
        <p:nvSpPr>
          <p:cNvPr id="15" name="ZoneTexte 17">
            <a:extLst>
              <a:ext uri="{FF2B5EF4-FFF2-40B4-BE49-F238E27FC236}">
                <a16:creationId xmlns:a16="http://schemas.microsoft.com/office/drawing/2014/main" id="{0E7AE5D4-AC01-E340-B163-3079ABBBFD0E}"/>
              </a:ext>
            </a:extLst>
          </p:cNvPr>
          <p:cNvSpPr txBox="1"/>
          <p:nvPr/>
        </p:nvSpPr>
        <p:spPr>
          <a:xfrm>
            <a:off x="7102178" y="1451277"/>
            <a:ext cx="4142920" cy="830997"/>
          </a:xfrm>
          <a:prstGeom prst="rect">
            <a:avLst/>
          </a:prstGeom>
          <a:noFill/>
        </p:spPr>
        <p:txBody>
          <a:bodyPr wrap="square">
            <a:spAutoFit/>
          </a:bodyPr>
          <a:lstStyle/>
          <a:p>
            <a:r>
              <a:rPr lang="fr-FR" sz="1600" dirty="0" err="1"/>
              <a:t>Outsourced</a:t>
            </a:r>
            <a:r>
              <a:rPr lang="fr-FR" sz="1600" dirty="0"/>
              <a:t> </a:t>
            </a:r>
            <a:r>
              <a:rPr lang="fr-FR" sz="1600" dirty="0" err="1"/>
              <a:t>research</a:t>
            </a:r>
            <a:r>
              <a:rPr lang="fr-FR" sz="1600" dirty="0"/>
              <a:t> </a:t>
            </a:r>
            <a:r>
              <a:rPr lang="fr-FR" sz="1600" dirty="0" err="1"/>
              <a:t>With</a:t>
            </a:r>
            <a:r>
              <a:rPr lang="fr-FR" sz="1600" dirty="0"/>
              <a:t> </a:t>
            </a:r>
            <a:r>
              <a:rPr lang="fr-FR" sz="1600" dirty="0" err="1"/>
              <a:t>our</a:t>
            </a:r>
            <a:r>
              <a:rPr lang="fr-FR" sz="1600" dirty="0"/>
              <a:t> </a:t>
            </a:r>
            <a:r>
              <a:rPr lang="fr-FR" sz="1600" dirty="0" err="1"/>
              <a:t>partner</a:t>
            </a:r>
            <a:r>
              <a:rPr lang="fr-FR" sz="1600" dirty="0"/>
              <a:t> </a:t>
            </a:r>
            <a:r>
              <a:rPr lang="fr-FR" sz="1600" dirty="0" err="1"/>
              <a:t>laboratories</a:t>
            </a:r>
            <a:r>
              <a:rPr lang="fr-FR" sz="1600" dirty="0"/>
              <a:t> </a:t>
            </a:r>
            <a:r>
              <a:rPr lang="fr-FR" sz="1600" dirty="0" err="1"/>
              <a:t>Predictive</a:t>
            </a:r>
            <a:r>
              <a:rPr lang="fr-FR" sz="1600" dirty="0"/>
              <a:t> </a:t>
            </a:r>
            <a:r>
              <a:rPr lang="fr-FR" sz="1600" dirty="0" err="1"/>
              <a:t>algorithm</a:t>
            </a:r>
            <a:r>
              <a:rPr lang="fr-FR" sz="1600" dirty="0"/>
              <a:t> </a:t>
            </a:r>
            <a:r>
              <a:rPr lang="fr-FR" sz="1600" dirty="0" err="1"/>
              <a:t>Semantic</a:t>
            </a:r>
            <a:r>
              <a:rPr lang="fr-FR" sz="1600" dirty="0"/>
              <a:t> Web </a:t>
            </a:r>
            <a:r>
              <a:rPr lang="fr-FR" sz="1600" dirty="0" err="1"/>
              <a:t>Economy</a:t>
            </a:r>
            <a:endParaRPr lang="fr-FR" sz="1400" dirty="0">
              <a:latin typeface="Montserrat Medium" panose="00000600000000000000"/>
            </a:endParaRPr>
          </a:p>
        </p:txBody>
      </p:sp>
      <p:sp>
        <p:nvSpPr>
          <p:cNvPr id="16" name="ZoneTexte 18">
            <a:extLst>
              <a:ext uri="{FF2B5EF4-FFF2-40B4-BE49-F238E27FC236}">
                <a16:creationId xmlns:a16="http://schemas.microsoft.com/office/drawing/2014/main" id="{FB60AA9D-908A-C345-9D8D-5EC6EAFF7729}"/>
              </a:ext>
            </a:extLst>
          </p:cNvPr>
          <p:cNvSpPr txBox="1"/>
          <p:nvPr/>
        </p:nvSpPr>
        <p:spPr>
          <a:xfrm>
            <a:off x="7102178" y="3062051"/>
            <a:ext cx="4142920" cy="769441"/>
          </a:xfrm>
          <a:prstGeom prst="rect">
            <a:avLst/>
          </a:prstGeom>
          <a:noFill/>
        </p:spPr>
        <p:txBody>
          <a:bodyPr wrap="square">
            <a:spAutoFit/>
          </a:bodyPr>
          <a:lstStyle/>
          <a:p>
            <a:r>
              <a:rPr lang="fr-FR" sz="1600" b="1" u="sng" dirty="0">
                <a:solidFill>
                  <a:schemeClr val="bg1">
                    <a:lumMod val="50000"/>
                  </a:schemeClr>
                </a:solidFill>
                <a:latin typeface="Montserrat Medium" panose="00000600000000000000"/>
              </a:rPr>
              <a:t>R&amp;D</a:t>
            </a:r>
          </a:p>
          <a:p>
            <a:r>
              <a:rPr lang="fr-FR" sz="1400" dirty="0" err="1"/>
              <a:t>Outsourced</a:t>
            </a:r>
            <a:r>
              <a:rPr lang="fr-FR" sz="1400" dirty="0"/>
              <a:t> </a:t>
            </a:r>
            <a:r>
              <a:rPr lang="fr-FR" sz="1400" dirty="0" err="1"/>
              <a:t>research</a:t>
            </a:r>
            <a:r>
              <a:rPr lang="fr-FR" sz="1400" dirty="0"/>
              <a:t> </a:t>
            </a:r>
            <a:r>
              <a:rPr lang="fr-FR" sz="1400" dirty="0" err="1"/>
              <a:t>With</a:t>
            </a:r>
            <a:r>
              <a:rPr lang="fr-FR" sz="1400" dirty="0"/>
              <a:t> </a:t>
            </a:r>
            <a:r>
              <a:rPr lang="fr-FR" sz="1400" dirty="0" err="1"/>
              <a:t>our</a:t>
            </a:r>
            <a:r>
              <a:rPr lang="fr-FR" sz="1400" dirty="0"/>
              <a:t> </a:t>
            </a:r>
            <a:r>
              <a:rPr lang="fr-FR" sz="1400" dirty="0" err="1"/>
              <a:t>partner</a:t>
            </a:r>
            <a:r>
              <a:rPr lang="fr-FR" sz="1400" dirty="0"/>
              <a:t> </a:t>
            </a:r>
            <a:r>
              <a:rPr lang="fr-FR" sz="1400" dirty="0" err="1"/>
              <a:t>laboratories</a:t>
            </a:r>
            <a:r>
              <a:rPr lang="fr-FR" sz="1400" dirty="0"/>
              <a:t> </a:t>
            </a:r>
            <a:r>
              <a:rPr lang="fr-FR" sz="1400" dirty="0" err="1"/>
              <a:t>Predictive</a:t>
            </a:r>
            <a:r>
              <a:rPr lang="fr-FR" sz="1400" dirty="0"/>
              <a:t> </a:t>
            </a:r>
            <a:r>
              <a:rPr lang="fr-FR" sz="1400" dirty="0" err="1"/>
              <a:t>algorithm</a:t>
            </a:r>
            <a:r>
              <a:rPr lang="fr-FR" sz="1400" dirty="0"/>
              <a:t> </a:t>
            </a:r>
            <a:r>
              <a:rPr lang="fr-FR" sz="1400" dirty="0" err="1"/>
              <a:t>Semantic</a:t>
            </a:r>
            <a:r>
              <a:rPr lang="fr-FR" sz="1400" dirty="0"/>
              <a:t> Web </a:t>
            </a:r>
            <a:r>
              <a:rPr lang="fr-FR" sz="1400" dirty="0" err="1"/>
              <a:t>Economy</a:t>
            </a:r>
            <a:endParaRPr lang="fr-FR" sz="1400" dirty="0">
              <a:latin typeface="Montserrat Medium" panose="00000600000000000000"/>
            </a:endParaRPr>
          </a:p>
        </p:txBody>
      </p:sp>
      <p:sp>
        <p:nvSpPr>
          <p:cNvPr id="17" name="ZoneTexte 19">
            <a:extLst>
              <a:ext uri="{FF2B5EF4-FFF2-40B4-BE49-F238E27FC236}">
                <a16:creationId xmlns:a16="http://schemas.microsoft.com/office/drawing/2014/main" id="{02FC0BCC-F6D0-884A-A0DD-72C725101C33}"/>
              </a:ext>
            </a:extLst>
          </p:cNvPr>
          <p:cNvSpPr txBox="1"/>
          <p:nvPr/>
        </p:nvSpPr>
        <p:spPr>
          <a:xfrm>
            <a:off x="7102178" y="4180383"/>
            <a:ext cx="4432183" cy="1077218"/>
          </a:xfrm>
          <a:prstGeom prst="rect">
            <a:avLst/>
          </a:prstGeom>
          <a:noFill/>
        </p:spPr>
        <p:txBody>
          <a:bodyPr wrap="square">
            <a:spAutoFit/>
          </a:bodyPr>
          <a:lstStyle/>
          <a:p>
            <a:r>
              <a:rPr lang="fr-FR" sz="1600" dirty="0"/>
              <a:t>Marketing </a:t>
            </a:r>
          </a:p>
          <a:p>
            <a:endParaRPr lang="fr-FR" sz="1600" dirty="0"/>
          </a:p>
          <a:p>
            <a:r>
              <a:rPr lang="fr-FR" sz="1600" dirty="0"/>
              <a:t>marketing budgets </a:t>
            </a:r>
            <a:r>
              <a:rPr lang="fr-FR" sz="1600" dirty="0" err="1"/>
              <a:t>Recruitment</a:t>
            </a:r>
            <a:r>
              <a:rPr lang="fr-FR" sz="1600" dirty="0"/>
              <a:t> of non-R&amp;D </a:t>
            </a:r>
            <a:r>
              <a:rPr lang="fr-FR" sz="1600" dirty="0" err="1"/>
              <a:t>functions</a:t>
            </a:r>
            <a:r>
              <a:rPr lang="fr-FR" sz="1600" dirty="0"/>
              <a:t> Cash </a:t>
            </a:r>
            <a:r>
              <a:rPr lang="fr-FR" sz="1600" dirty="0" err="1"/>
              <a:t>reserves</a:t>
            </a:r>
            <a:r>
              <a:rPr lang="fr-FR" sz="1600" dirty="0"/>
              <a:t> to break </a:t>
            </a:r>
            <a:r>
              <a:rPr lang="fr-FR" sz="1600" dirty="0" err="1"/>
              <a:t>even</a:t>
            </a:r>
            <a:endParaRPr lang="fr-FR" sz="1400" dirty="0">
              <a:latin typeface="Montserrat Medium" panose="00000600000000000000"/>
            </a:endParaRPr>
          </a:p>
        </p:txBody>
      </p:sp>
    </p:spTree>
    <p:extLst>
      <p:ext uri="{BB962C8B-B14F-4D97-AF65-F5344CB8AC3E}">
        <p14:creationId xmlns:p14="http://schemas.microsoft.com/office/powerpoint/2010/main" val="147295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9">
            <a:extLst>
              <a:ext uri="{FF2B5EF4-FFF2-40B4-BE49-F238E27FC236}">
                <a16:creationId xmlns:a16="http://schemas.microsoft.com/office/drawing/2014/main" id="{4566B6FD-CF3F-8547-90E0-40CB2FE7DC42}"/>
              </a:ext>
            </a:extLst>
          </p:cNvPr>
          <p:cNvSpPr txBox="1"/>
          <p:nvPr/>
        </p:nvSpPr>
        <p:spPr>
          <a:xfrm>
            <a:off x="595575" y="2549368"/>
            <a:ext cx="2830914" cy="738664"/>
          </a:xfrm>
          <a:prstGeom prst="rect">
            <a:avLst/>
          </a:prstGeom>
          <a:noFill/>
        </p:spPr>
        <p:txBody>
          <a:bodyPr wrap="square">
            <a:spAutoFit/>
          </a:bodyPr>
          <a:lstStyle/>
          <a:p>
            <a:pPr marL="285750" indent="-285750" algn="just">
              <a:buFont typeface="Arial" panose="020B0604020202020204" pitchFamily="34" charset="0"/>
              <a:buChar char="•"/>
            </a:pPr>
            <a:r>
              <a:rPr lang="fr-FR" sz="1400" dirty="0" err="1">
                <a:latin typeface="Montserrat Medium" panose="00000600000000000000"/>
              </a:rPr>
              <a:t>Registered</a:t>
            </a:r>
            <a:r>
              <a:rPr lang="fr-FR" sz="1400" dirty="0">
                <a:latin typeface="Montserrat Medium" panose="00000600000000000000"/>
              </a:rPr>
              <a:t> in 2016 of </a:t>
            </a:r>
            <a:r>
              <a:rPr lang="fr-FR" sz="1400" dirty="0" err="1">
                <a:latin typeface="Montserrat Medium" panose="00000600000000000000"/>
              </a:rPr>
              <a:t>our</a:t>
            </a:r>
            <a:r>
              <a:rPr lang="fr-FR" sz="1400" dirty="0">
                <a:latin typeface="Montserrat Medium" panose="00000600000000000000"/>
              </a:rPr>
              <a:t> open </a:t>
            </a:r>
            <a:r>
              <a:rPr lang="fr-FR" sz="1400" dirty="0" err="1">
                <a:latin typeface="Montserrat Medium" panose="00000600000000000000"/>
              </a:rPr>
              <a:t>evaluation</a:t>
            </a:r>
            <a:r>
              <a:rPr lang="fr-FR" sz="1400" dirty="0">
                <a:latin typeface="Montserrat Medium" panose="00000600000000000000"/>
              </a:rPr>
              <a:t> </a:t>
            </a:r>
            <a:r>
              <a:rPr lang="fr-FR" sz="1400" dirty="0" err="1">
                <a:latin typeface="Montserrat Medium" panose="00000600000000000000"/>
              </a:rPr>
              <a:t>method</a:t>
            </a:r>
            <a:r>
              <a:rPr lang="fr-FR" sz="1400" dirty="0">
                <a:latin typeface="Montserrat Medium" panose="00000600000000000000"/>
              </a:rPr>
              <a:t> and </a:t>
            </a:r>
            <a:r>
              <a:rPr lang="fr-FR" sz="1400" dirty="0" err="1">
                <a:latin typeface="Montserrat Medium" panose="00000600000000000000"/>
              </a:rPr>
              <a:t>our</a:t>
            </a:r>
            <a:r>
              <a:rPr lang="fr-FR" sz="1400" dirty="0">
                <a:latin typeface="Montserrat Medium" panose="00000600000000000000"/>
              </a:rPr>
              <a:t> </a:t>
            </a:r>
            <a:r>
              <a:rPr lang="fr-FR" sz="1400" dirty="0" err="1">
                <a:latin typeface="Montserrat Medium" panose="00000600000000000000"/>
              </a:rPr>
              <a:t>co-evaluation</a:t>
            </a:r>
            <a:r>
              <a:rPr lang="fr-FR" sz="1400" dirty="0">
                <a:latin typeface="Montserrat Medium" panose="00000600000000000000"/>
              </a:rPr>
              <a:t> </a:t>
            </a:r>
            <a:r>
              <a:rPr lang="fr-FR" sz="1400" dirty="0" err="1">
                <a:latin typeface="Montserrat Medium" panose="00000600000000000000"/>
              </a:rPr>
              <a:t>strategies</a:t>
            </a:r>
            <a:endParaRPr lang="fr-FR" sz="1400" b="1" dirty="0">
              <a:solidFill>
                <a:srgbClr val="0C428F"/>
              </a:solidFill>
              <a:latin typeface="Montserrat Medium" panose="00000600000000000000"/>
            </a:endParaRPr>
          </a:p>
        </p:txBody>
      </p:sp>
      <p:sp>
        <p:nvSpPr>
          <p:cNvPr id="6" name="ZoneTexte 10">
            <a:extLst>
              <a:ext uri="{FF2B5EF4-FFF2-40B4-BE49-F238E27FC236}">
                <a16:creationId xmlns:a16="http://schemas.microsoft.com/office/drawing/2014/main" id="{DF738723-9522-D745-B15E-697F812CB533}"/>
              </a:ext>
            </a:extLst>
          </p:cNvPr>
          <p:cNvSpPr txBox="1"/>
          <p:nvPr/>
        </p:nvSpPr>
        <p:spPr>
          <a:xfrm>
            <a:off x="4541227" y="2452129"/>
            <a:ext cx="3056605" cy="264425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fr-FR" sz="1400" dirty="0" err="1">
                <a:latin typeface="Montserrat Medium" panose="00000600000000000000"/>
              </a:rPr>
              <a:t>XValuator</a:t>
            </a:r>
            <a:endParaRPr lang="fr-FR" sz="1400" dirty="0">
              <a:latin typeface="Montserrat Medium" panose="00000600000000000000"/>
            </a:endParaRPr>
          </a:p>
          <a:p>
            <a:pPr marL="285750" indent="-285750" algn="just">
              <a:lnSpc>
                <a:spcPct val="150000"/>
              </a:lnSpc>
              <a:buFont typeface="Arial" panose="020B0604020202020204" pitchFamily="34" charset="0"/>
              <a:buChar char="•"/>
            </a:pPr>
            <a:r>
              <a:rPr lang="fr-FR" sz="1400" dirty="0">
                <a:latin typeface="Montserrat Medium" panose="00000600000000000000"/>
              </a:rPr>
              <a:t>XV (</a:t>
            </a:r>
            <a:r>
              <a:rPr lang="fr-FR" sz="1400" dirty="0" err="1">
                <a:latin typeface="Montserrat Medium" panose="00000600000000000000"/>
              </a:rPr>
              <a:t>shared</a:t>
            </a:r>
            <a:r>
              <a:rPr lang="fr-FR" sz="1400" dirty="0">
                <a:latin typeface="Montserrat Medium" panose="00000600000000000000"/>
              </a:rPr>
              <a:t> </a:t>
            </a:r>
            <a:r>
              <a:rPr lang="fr-FR" sz="1400" dirty="0" err="1">
                <a:latin typeface="Montserrat Medium" panose="00000600000000000000"/>
              </a:rPr>
              <a:t>with</a:t>
            </a:r>
            <a:r>
              <a:rPr lang="fr-FR" sz="1400" dirty="0">
                <a:latin typeface="Montserrat Medium" panose="00000600000000000000"/>
              </a:rPr>
              <a:t> the French Rugby team)</a:t>
            </a:r>
          </a:p>
          <a:p>
            <a:pPr marL="285750" indent="-285750" algn="just">
              <a:lnSpc>
                <a:spcPct val="150000"/>
              </a:lnSpc>
              <a:buFont typeface="Arial" panose="020B0604020202020204" pitchFamily="34" charset="0"/>
              <a:buChar char="•"/>
            </a:pPr>
            <a:r>
              <a:rPr lang="fr-FR" sz="1400" dirty="0" err="1">
                <a:latin typeface="Montserrat Medium" panose="00000600000000000000"/>
              </a:rPr>
              <a:t>XValuator</a:t>
            </a:r>
            <a:r>
              <a:rPr lang="fr-FR" sz="1400" dirty="0">
                <a:latin typeface="Montserrat Medium" panose="00000600000000000000"/>
              </a:rPr>
              <a:t> L.O.U </a:t>
            </a:r>
            <a:r>
              <a:rPr lang="fr-FR" sz="1400" dirty="0" err="1">
                <a:latin typeface="Montserrat Medium" panose="00000600000000000000"/>
              </a:rPr>
              <a:t>Diagram</a:t>
            </a:r>
            <a:endParaRPr lang="fr-FR" sz="1400" dirty="0">
              <a:latin typeface="Montserrat Medium" panose="00000600000000000000"/>
            </a:endParaRPr>
          </a:p>
          <a:p>
            <a:pPr marL="285750" indent="-285750" algn="just">
              <a:lnSpc>
                <a:spcPct val="150000"/>
              </a:lnSpc>
              <a:buFont typeface="Arial" panose="020B0604020202020204" pitchFamily="34" charset="0"/>
              <a:buChar char="•"/>
            </a:pPr>
            <a:r>
              <a:rPr lang="fr-FR" sz="1400" dirty="0" err="1">
                <a:latin typeface="Montserrat Medium" panose="00000600000000000000"/>
              </a:rPr>
              <a:t>XValuator</a:t>
            </a:r>
            <a:r>
              <a:rPr lang="fr-FR" sz="1400" dirty="0">
                <a:latin typeface="Montserrat Medium" panose="00000600000000000000"/>
              </a:rPr>
              <a:t>, Trust Building Label</a:t>
            </a:r>
          </a:p>
          <a:p>
            <a:pPr marL="285750" indent="-285750" algn="just">
              <a:lnSpc>
                <a:spcPct val="150000"/>
              </a:lnSpc>
              <a:buFont typeface="Arial" panose="020B0604020202020204" pitchFamily="34" charset="0"/>
              <a:buChar char="•"/>
            </a:pPr>
            <a:r>
              <a:rPr lang="fr-FR" sz="1400" dirty="0" err="1">
                <a:latin typeface="Montserrat Medium" panose="00000600000000000000"/>
              </a:rPr>
              <a:t>XValuator</a:t>
            </a:r>
            <a:r>
              <a:rPr lang="fr-FR" sz="1400" dirty="0">
                <a:latin typeface="Montserrat Medium" panose="00000600000000000000"/>
              </a:rPr>
              <a:t> CSR Open</a:t>
            </a:r>
          </a:p>
          <a:p>
            <a:pPr marL="285750" indent="-285750" algn="just">
              <a:lnSpc>
                <a:spcPct val="150000"/>
              </a:lnSpc>
              <a:buFont typeface="Arial" panose="020B0604020202020204" pitchFamily="34" charset="0"/>
              <a:buChar char="•"/>
            </a:pPr>
            <a:r>
              <a:rPr lang="fr-FR" sz="1400" dirty="0" err="1">
                <a:latin typeface="Montserrat Medium" panose="00000600000000000000"/>
              </a:rPr>
              <a:t>XValuator</a:t>
            </a:r>
            <a:r>
              <a:rPr lang="fr-FR" sz="1400" dirty="0">
                <a:latin typeface="Montserrat Medium" panose="00000600000000000000"/>
              </a:rPr>
              <a:t>, </a:t>
            </a:r>
            <a:r>
              <a:rPr lang="fr-FR" sz="1400" dirty="0" err="1">
                <a:latin typeface="Montserrat Medium" panose="00000600000000000000"/>
              </a:rPr>
              <a:t>universal</a:t>
            </a:r>
            <a:r>
              <a:rPr lang="fr-FR" sz="1400" dirty="0">
                <a:latin typeface="Montserrat Medium" panose="00000600000000000000"/>
              </a:rPr>
              <a:t> Data </a:t>
            </a:r>
            <a:r>
              <a:rPr lang="fr-FR" sz="1400" dirty="0" err="1">
                <a:latin typeface="Montserrat Medium" panose="00000600000000000000"/>
              </a:rPr>
              <a:t>Like</a:t>
            </a:r>
            <a:r>
              <a:rPr lang="fr-FR" sz="1400" dirty="0">
                <a:latin typeface="Montserrat Medium" panose="00000600000000000000"/>
              </a:rPr>
              <a:t> qualifier</a:t>
            </a:r>
          </a:p>
        </p:txBody>
      </p:sp>
      <p:sp>
        <p:nvSpPr>
          <p:cNvPr id="7" name="ZoneTexte 11">
            <a:extLst>
              <a:ext uri="{FF2B5EF4-FFF2-40B4-BE49-F238E27FC236}">
                <a16:creationId xmlns:a16="http://schemas.microsoft.com/office/drawing/2014/main" id="{1C609C14-B042-5D46-90CE-9F02D14DD339}"/>
              </a:ext>
            </a:extLst>
          </p:cNvPr>
          <p:cNvSpPr txBox="1"/>
          <p:nvPr/>
        </p:nvSpPr>
        <p:spPr>
          <a:xfrm>
            <a:off x="8883527" y="2628622"/>
            <a:ext cx="3013772" cy="2893100"/>
          </a:xfrm>
          <a:prstGeom prst="rect">
            <a:avLst/>
          </a:prstGeom>
          <a:noFill/>
        </p:spPr>
        <p:txBody>
          <a:bodyPr wrap="square">
            <a:spAutoFit/>
          </a:bodyPr>
          <a:lstStyle/>
          <a:p>
            <a:pPr algn="just"/>
            <a:r>
              <a:rPr lang="fr-FR" sz="1400" dirty="0" err="1"/>
              <a:t>XValuator</a:t>
            </a:r>
            <a:r>
              <a:rPr lang="fr-FR" sz="1400" dirty="0"/>
              <a:t> </a:t>
            </a:r>
            <a:r>
              <a:rPr lang="fr-FR" sz="1400" dirty="0" err="1"/>
              <a:t>obtained</a:t>
            </a:r>
            <a:r>
              <a:rPr lang="fr-FR" sz="1400" dirty="0"/>
              <a:t> in 2019 a </a:t>
            </a:r>
            <a:r>
              <a:rPr lang="fr-FR" sz="1400" dirty="0" err="1"/>
              <a:t>certificate</a:t>
            </a:r>
            <a:r>
              <a:rPr lang="fr-FR" sz="1400" dirty="0"/>
              <a:t> of utility, </a:t>
            </a:r>
            <a:r>
              <a:rPr lang="fr-FR" sz="1400" dirty="0" err="1"/>
              <a:t>which</a:t>
            </a:r>
            <a:r>
              <a:rPr lang="fr-FR" sz="1400" dirty="0"/>
              <a:t> </a:t>
            </a:r>
            <a:r>
              <a:rPr lang="fr-FR" sz="1400" dirty="0" err="1"/>
              <a:t>will</a:t>
            </a:r>
            <a:r>
              <a:rPr lang="fr-FR" sz="1400" dirty="0"/>
              <a:t> expire in 2029, </a:t>
            </a:r>
            <a:r>
              <a:rPr lang="fr-FR" sz="1400" dirty="0" err="1"/>
              <a:t>allowing</a:t>
            </a:r>
            <a:r>
              <a:rPr lang="fr-FR" sz="1400" dirty="0"/>
              <a:t> </a:t>
            </a:r>
            <a:r>
              <a:rPr lang="fr-FR" sz="1400" dirty="0" err="1"/>
              <a:t>it</a:t>
            </a:r>
            <a:r>
              <a:rPr lang="fr-FR" sz="1400" dirty="0"/>
              <a:t> to </a:t>
            </a:r>
            <a:r>
              <a:rPr lang="fr-FR" sz="1400" dirty="0" err="1"/>
              <a:t>protect</a:t>
            </a:r>
            <a:r>
              <a:rPr lang="fr-FR" sz="1400" dirty="0"/>
              <a:t> </a:t>
            </a:r>
            <a:r>
              <a:rPr lang="fr-FR" sz="1400" dirty="0" err="1"/>
              <a:t>its</a:t>
            </a:r>
            <a:r>
              <a:rPr lang="fr-FR" sz="1400" dirty="0"/>
              <a:t> innovation.</a:t>
            </a:r>
          </a:p>
          <a:p>
            <a:pPr algn="just"/>
            <a:endParaRPr lang="fr-FR" sz="1400" dirty="0">
              <a:latin typeface="Montserrat Medium" panose="00000600000000000000"/>
              <a:ea typeface="Times New Roman" panose="02020603050405020304" pitchFamily="18" charset="0"/>
            </a:endParaRPr>
          </a:p>
          <a:p>
            <a:pPr algn="just"/>
            <a:r>
              <a:rPr lang="fr-FR" sz="1400" i="1" dirty="0">
                <a:effectLst/>
                <a:latin typeface="Montserrat Medium" panose="00000600000000000000"/>
                <a:ea typeface="Times New Roman" panose="02020603050405020304" pitchFamily="18" charset="0"/>
              </a:rPr>
              <a:t>No. de dépôt : 16/57516</a:t>
            </a:r>
          </a:p>
          <a:p>
            <a:pPr algn="just"/>
            <a:r>
              <a:rPr lang="fr-FR" sz="1400" i="1" dirty="0">
                <a:effectLst/>
                <a:latin typeface="Montserrat Medium" panose="00000600000000000000"/>
                <a:ea typeface="Times New Roman" panose="02020603050405020304" pitchFamily="18" charset="0"/>
              </a:rPr>
              <a:t>Date de dépôt : </a:t>
            </a:r>
            <a:r>
              <a:rPr lang="fr-FR" sz="1400" b="1" i="1" dirty="0">
                <a:effectLst/>
                <a:latin typeface="Montserrat Medium" panose="00000600000000000000"/>
                <a:ea typeface="Times New Roman" panose="02020603050405020304" pitchFamily="18" charset="0"/>
              </a:rPr>
              <a:t>03/08/2016</a:t>
            </a:r>
            <a:endParaRPr lang="fr-FR" sz="1400" i="1" dirty="0">
              <a:effectLst/>
              <a:latin typeface="Montserrat Medium" panose="00000600000000000000"/>
              <a:ea typeface="Times New Roman" panose="02020603050405020304" pitchFamily="18" charset="0"/>
            </a:endParaRPr>
          </a:p>
          <a:p>
            <a:pPr algn="just"/>
            <a:r>
              <a:rPr lang="fr-FR" sz="1400" i="1" dirty="0">
                <a:effectLst/>
                <a:latin typeface="Montserrat Medium" panose="00000600000000000000"/>
                <a:ea typeface="Times New Roman" panose="02020603050405020304" pitchFamily="18" charset="0"/>
              </a:rPr>
              <a:t>No. de délivrance : FR1657516</a:t>
            </a:r>
          </a:p>
          <a:p>
            <a:pPr algn="just"/>
            <a:r>
              <a:rPr lang="fr-FR" sz="1400" i="1" dirty="0">
                <a:effectLst/>
                <a:latin typeface="Montserrat Medium" panose="00000600000000000000"/>
                <a:ea typeface="Times New Roman" panose="02020603050405020304" pitchFamily="18" charset="0"/>
              </a:rPr>
              <a:t>Date de délivrance : </a:t>
            </a:r>
            <a:r>
              <a:rPr lang="fr-FR" sz="1400" b="1" i="1" dirty="0">
                <a:effectLst/>
                <a:latin typeface="Montserrat Medium" panose="00000600000000000000"/>
                <a:ea typeface="Times New Roman" panose="02020603050405020304" pitchFamily="18" charset="0"/>
              </a:rPr>
              <a:t>08/11/2019</a:t>
            </a:r>
            <a:endParaRPr lang="fr-FR" sz="1400" i="1" dirty="0">
              <a:effectLst/>
              <a:latin typeface="Montserrat Medium" panose="00000600000000000000"/>
              <a:ea typeface="Times New Roman" panose="02020603050405020304" pitchFamily="18" charset="0"/>
            </a:endParaRPr>
          </a:p>
          <a:p>
            <a:pPr algn="just"/>
            <a:r>
              <a:rPr lang="fr-FR" sz="1400" i="1" dirty="0">
                <a:effectLst/>
                <a:latin typeface="Montserrat Medium" panose="00000600000000000000"/>
                <a:ea typeface="Times New Roman" panose="02020603050405020304" pitchFamily="18" charset="0"/>
              </a:rPr>
              <a:t>Réf : XVA1 FR</a:t>
            </a:r>
          </a:p>
          <a:p>
            <a:pPr algn="just"/>
            <a:r>
              <a:rPr lang="fr-FR" sz="1400" i="1" dirty="0">
                <a:effectLst/>
                <a:latin typeface="Montserrat Medium" panose="00000600000000000000"/>
                <a:ea typeface="Times New Roman" panose="02020603050405020304" pitchFamily="18" charset="0"/>
              </a:rPr>
              <a:t>Titulaire du brevet : XVALUATOR</a:t>
            </a:r>
          </a:p>
          <a:p>
            <a:pPr algn="just"/>
            <a:endParaRPr lang="fr-FR" sz="1400" dirty="0">
              <a:solidFill>
                <a:srgbClr val="0C428F"/>
              </a:solidFill>
              <a:latin typeface="Montserrat Medium" panose="00000600000000000000"/>
              <a:ea typeface="Times New Roman" panose="02020603050405020304" pitchFamily="18" charset="0"/>
            </a:endParaRPr>
          </a:p>
          <a:p>
            <a:pPr algn="just"/>
            <a:r>
              <a:rPr lang="fr-FR" sz="1400" dirty="0">
                <a:solidFill>
                  <a:srgbClr val="0C428F"/>
                </a:solidFill>
                <a:effectLst/>
                <a:latin typeface="Montserrat Medium" panose="00000600000000000000"/>
                <a:ea typeface="Times New Roman" panose="02020603050405020304" pitchFamily="18" charset="0"/>
                <a:hlinkClick r:id="rId2"/>
              </a:rPr>
              <a:t>Lien du brevet</a:t>
            </a:r>
            <a:endParaRPr lang="fr-FR" sz="1400" dirty="0">
              <a:solidFill>
                <a:srgbClr val="0C428F"/>
              </a:solidFill>
              <a:effectLst/>
              <a:latin typeface="Montserrat Medium" panose="00000600000000000000"/>
              <a:ea typeface="Times New Roman" panose="02020603050405020304" pitchFamily="18" charset="0"/>
            </a:endParaRPr>
          </a:p>
        </p:txBody>
      </p:sp>
      <p:sp>
        <p:nvSpPr>
          <p:cNvPr id="8" name="ZoneTexte 12">
            <a:extLst>
              <a:ext uri="{FF2B5EF4-FFF2-40B4-BE49-F238E27FC236}">
                <a16:creationId xmlns:a16="http://schemas.microsoft.com/office/drawing/2014/main" id="{112CA0A5-7072-1846-BD12-E11A63518952}"/>
              </a:ext>
            </a:extLst>
          </p:cNvPr>
          <p:cNvSpPr txBox="1"/>
          <p:nvPr/>
        </p:nvSpPr>
        <p:spPr>
          <a:xfrm>
            <a:off x="595575" y="4273910"/>
            <a:ext cx="2830914" cy="954107"/>
          </a:xfrm>
          <a:prstGeom prst="rect">
            <a:avLst/>
          </a:prstGeom>
          <a:noFill/>
        </p:spPr>
        <p:txBody>
          <a:bodyPr wrap="square">
            <a:spAutoFit/>
          </a:bodyPr>
          <a:lstStyle/>
          <a:p>
            <a:pPr marL="285750" indent="-285750" algn="just">
              <a:buFont typeface="Arial" panose="020B0604020202020204" pitchFamily="34" charset="0"/>
              <a:buChar char="•"/>
            </a:pPr>
            <a:r>
              <a:rPr lang="fr-FR" sz="1400" dirty="0" err="1">
                <a:latin typeface="Montserrat Medium" panose="00000600000000000000"/>
              </a:rPr>
              <a:t>Submission</a:t>
            </a:r>
            <a:r>
              <a:rPr lang="fr-FR" sz="1400" dirty="0">
                <a:latin typeface="Montserrat Medium" panose="00000600000000000000"/>
              </a:rPr>
              <a:t> in 2017 of </a:t>
            </a:r>
            <a:r>
              <a:rPr lang="fr-FR" sz="1400" dirty="0" err="1">
                <a:latin typeface="Montserrat Medium" panose="00000600000000000000"/>
              </a:rPr>
              <a:t>our</a:t>
            </a:r>
            <a:r>
              <a:rPr lang="fr-FR" sz="1400" dirty="0">
                <a:latin typeface="Montserrat Medium" panose="00000600000000000000"/>
              </a:rPr>
              <a:t> usage innovations: </a:t>
            </a:r>
            <a:r>
              <a:rPr lang="fr-FR" sz="1400" dirty="0" err="1">
                <a:latin typeface="Montserrat Medium" panose="00000600000000000000"/>
              </a:rPr>
              <a:t>community</a:t>
            </a:r>
            <a:r>
              <a:rPr lang="fr-FR" sz="1400" dirty="0">
                <a:latin typeface="Montserrat Medium" panose="00000600000000000000"/>
              </a:rPr>
              <a:t> of </a:t>
            </a:r>
            <a:r>
              <a:rPr lang="fr-FR" sz="1400" dirty="0" err="1">
                <a:latin typeface="Montserrat Medium" panose="00000600000000000000"/>
              </a:rPr>
              <a:t>evaluators</a:t>
            </a:r>
            <a:r>
              <a:rPr lang="fr-FR" sz="1400" dirty="0">
                <a:latin typeface="Montserrat Medium" panose="00000600000000000000"/>
              </a:rPr>
              <a:t>, </a:t>
            </a:r>
            <a:r>
              <a:rPr lang="fr-FR" sz="1400" dirty="0" err="1">
                <a:latin typeface="Montserrat Medium" panose="00000600000000000000"/>
              </a:rPr>
              <a:t>decision</a:t>
            </a:r>
            <a:r>
              <a:rPr lang="fr-FR" sz="1400" dirty="0">
                <a:latin typeface="Montserrat Medium" panose="00000600000000000000"/>
              </a:rPr>
              <a:t> support </a:t>
            </a:r>
            <a:r>
              <a:rPr lang="fr-FR" sz="1400" dirty="0" err="1">
                <a:latin typeface="Montserrat Medium" panose="00000600000000000000"/>
              </a:rPr>
              <a:t>tool</a:t>
            </a:r>
            <a:r>
              <a:rPr lang="fr-FR" sz="1400" dirty="0">
                <a:latin typeface="Montserrat Medium" panose="00000600000000000000"/>
              </a:rPr>
              <a:t>, </a:t>
            </a:r>
            <a:r>
              <a:rPr lang="fr-FR" sz="1400" dirty="0" err="1">
                <a:latin typeface="Montserrat Medium" panose="00000600000000000000"/>
              </a:rPr>
              <a:t>predictive</a:t>
            </a:r>
            <a:r>
              <a:rPr lang="fr-FR" sz="1400" dirty="0">
                <a:latin typeface="Montserrat Medium" panose="00000600000000000000"/>
              </a:rPr>
              <a:t> </a:t>
            </a:r>
            <a:r>
              <a:rPr lang="fr-FR" sz="1400" dirty="0" err="1">
                <a:latin typeface="Montserrat Medium" panose="00000600000000000000"/>
              </a:rPr>
              <a:t>analysis</a:t>
            </a:r>
            <a:endParaRPr lang="fr-FR" sz="1400" b="1" dirty="0">
              <a:solidFill>
                <a:srgbClr val="0C428F"/>
              </a:solidFill>
              <a:latin typeface="Montserrat Medium" panose="00000600000000000000"/>
            </a:endParaRPr>
          </a:p>
        </p:txBody>
      </p:sp>
      <p:sp>
        <p:nvSpPr>
          <p:cNvPr id="10" name="ZoneTexte 15">
            <a:extLst>
              <a:ext uri="{FF2B5EF4-FFF2-40B4-BE49-F238E27FC236}">
                <a16:creationId xmlns:a16="http://schemas.microsoft.com/office/drawing/2014/main" id="{D4416BCF-D773-7742-B951-FD5C873D7152}"/>
              </a:ext>
            </a:extLst>
          </p:cNvPr>
          <p:cNvSpPr txBox="1"/>
          <p:nvPr/>
        </p:nvSpPr>
        <p:spPr>
          <a:xfrm>
            <a:off x="5154426" y="1754851"/>
            <a:ext cx="1989952" cy="338554"/>
          </a:xfrm>
          <a:prstGeom prst="rect">
            <a:avLst/>
          </a:prstGeom>
          <a:noFill/>
        </p:spPr>
        <p:txBody>
          <a:bodyPr wrap="square">
            <a:spAutoFit/>
          </a:bodyPr>
          <a:lstStyle/>
          <a:p>
            <a:r>
              <a:rPr lang="fr-FR" sz="1600" b="1" dirty="0" err="1">
                <a:solidFill>
                  <a:srgbClr val="0C428F"/>
                </a:solidFill>
                <a:latin typeface="Montserrat Medium" panose="00000600000000000000"/>
              </a:rPr>
              <a:t>Registered</a:t>
            </a:r>
            <a:r>
              <a:rPr lang="fr-FR" sz="1600" b="1" dirty="0">
                <a:solidFill>
                  <a:srgbClr val="0C428F"/>
                </a:solidFill>
                <a:latin typeface="Montserrat Medium" panose="00000600000000000000"/>
              </a:rPr>
              <a:t> marks</a:t>
            </a:r>
          </a:p>
        </p:txBody>
      </p:sp>
      <p:sp>
        <p:nvSpPr>
          <p:cNvPr id="12" name="ZoneTexte 18">
            <a:extLst>
              <a:ext uri="{FF2B5EF4-FFF2-40B4-BE49-F238E27FC236}">
                <a16:creationId xmlns:a16="http://schemas.microsoft.com/office/drawing/2014/main" id="{36D9CC26-07CD-FA44-88BD-AB238BBBCAA8}"/>
              </a:ext>
            </a:extLst>
          </p:cNvPr>
          <p:cNvSpPr txBox="1"/>
          <p:nvPr/>
        </p:nvSpPr>
        <p:spPr>
          <a:xfrm>
            <a:off x="9049377" y="1750038"/>
            <a:ext cx="2682073" cy="338554"/>
          </a:xfrm>
          <a:prstGeom prst="rect">
            <a:avLst/>
          </a:prstGeom>
          <a:noFill/>
        </p:spPr>
        <p:txBody>
          <a:bodyPr wrap="square">
            <a:spAutoFit/>
          </a:bodyPr>
          <a:lstStyle/>
          <a:p>
            <a:r>
              <a:rPr lang="fr-FR" sz="1600" b="1" dirty="0">
                <a:solidFill>
                  <a:srgbClr val="0C428F"/>
                </a:solidFill>
                <a:latin typeface="Montserrat Medium" panose="00000600000000000000"/>
              </a:rPr>
              <a:t>Patente - Certificat d’utilité</a:t>
            </a:r>
            <a:r>
              <a:rPr lang="fr-FR" sz="1600" b="1" baseline="30000" dirty="0">
                <a:solidFill>
                  <a:srgbClr val="0C428F"/>
                </a:solidFill>
                <a:latin typeface="Montserrat Medium" panose="00000600000000000000"/>
              </a:rPr>
              <a:t>(1)</a:t>
            </a:r>
          </a:p>
        </p:txBody>
      </p:sp>
      <p:sp>
        <p:nvSpPr>
          <p:cNvPr id="13" name="ZoneTexte 19">
            <a:extLst>
              <a:ext uri="{FF2B5EF4-FFF2-40B4-BE49-F238E27FC236}">
                <a16:creationId xmlns:a16="http://schemas.microsoft.com/office/drawing/2014/main" id="{FB18DB6E-7B42-0D48-B7C5-EDD39DB36420}"/>
              </a:ext>
            </a:extLst>
          </p:cNvPr>
          <p:cNvSpPr txBox="1"/>
          <p:nvPr/>
        </p:nvSpPr>
        <p:spPr>
          <a:xfrm>
            <a:off x="2893925" y="6611779"/>
            <a:ext cx="9298075" cy="246221"/>
          </a:xfrm>
          <a:prstGeom prst="rect">
            <a:avLst/>
          </a:prstGeom>
          <a:noFill/>
        </p:spPr>
        <p:txBody>
          <a:bodyPr wrap="square" rtlCol="0">
            <a:spAutoFit/>
          </a:bodyPr>
          <a:lstStyle/>
          <a:p>
            <a:pPr algn="r"/>
            <a:r>
              <a:rPr lang="fr-FR" sz="1000" i="1">
                <a:latin typeface="Montserrat Medium" panose="00000600000000000000"/>
              </a:rPr>
              <a:t>(1) Certificat d’utilité : brevet qui est délivré pour une période de 10 ans</a:t>
            </a:r>
          </a:p>
        </p:txBody>
      </p:sp>
      <p:sp>
        <p:nvSpPr>
          <p:cNvPr id="14" name="Rectangle 13">
            <a:extLst>
              <a:ext uri="{FF2B5EF4-FFF2-40B4-BE49-F238E27FC236}">
                <a16:creationId xmlns:a16="http://schemas.microsoft.com/office/drawing/2014/main" id="{6033047B-EF0F-9943-BD3C-0DF8368D7732}"/>
              </a:ext>
            </a:extLst>
          </p:cNvPr>
          <p:cNvSpPr/>
          <p:nvPr/>
        </p:nvSpPr>
        <p:spPr>
          <a:xfrm>
            <a:off x="0" y="311638"/>
            <a:ext cx="281354" cy="13907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Medium" panose="00000600000000000000"/>
            </a:endParaRPr>
          </a:p>
        </p:txBody>
      </p:sp>
      <p:sp>
        <p:nvSpPr>
          <p:cNvPr id="15" name="ZoneTexte 20">
            <a:extLst>
              <a:ext uri="{FF2B5EF4-FFF2-40B4-BE49-F238E27FC236}">
                <a16:creationId xmlns:a16="http://schemas.microsoft.com/office/drawing/2014/main" id="{73F44833-DB39-9149-BABF-2C9566D885C4}"/>
              </a:ext>
            </a:extLst>
          </p:cNvPr>
          <p:cNvSpPr txBox="1"/>
          <p:nvPr/>
        </p:nvSpPr>
        <p:spPr>
          <a:xfrm>
            <a:off x="388697" y="150345"/>
            <a:ext cx="10410168" cy="830997"/>
          </a:xfrm>
          <a:prstGeom prst="rect">
            <a:avLst/>
          </a:prstGeom>
          <a:noFill/>
        </p:spPr>
        <p:txBody>
          <a:bodyPr wrap="square" rtlCol="0">
            <a:spAutoFit/>
          </a:bodyPr>
          <a:lstStyle/>
          <a:p>
            <a:r>
              <a:rPr lang="fr-FR" sz="2400" b="1" dirty="0">
                <a:solidFill>
                  <a:srgbClr val="0C428F"/>
                </a:solidFill>
                <a:latin typeface="Montserrat Medium" panose="00000600000000000000"/>
              </a:rPr>
              <a:t>Our </a:t>
            </a:r>
            <a:r>
              <a:rPr lang="fr-FR" sz="2400" b="1" dirty="0" err="1">
                <a:solidFill>
                  <a:srgbClr val="0C428F"/>
                </a:solidFill>
                <a:latin typeface="Montserrat Medium" panose="00000600000000000000"/>
              </a:rPr>
              <a:t>innovative</a:t>
            </a:r>
            <a:r>
              <a:rPr lang="fr-FR" sz="2400" b="1" dirty="0">
                <a:solidFill>
                  <a:srgbClr val="0C428F"/>
                </a:solidFill>
                <a:latin typeface="Montserrat Medium" panose="00000600000000000000"/>
              </a:rPr>
              <a:t> </a:t>
            </a:r>
            <a:r>
              <a:rPr lang="fr-FR" sz="2400" b="1" dirty="0" err="1">
                <a:solidFill>
                  <a:srgbClr val="0C428F"/>
                </a:solidFill>
                <a:latin typeface="Montserrat Medium" panose="00000600000000000000"/>
              </a:rPr>
              <a:t>tool</a:t>
            </a:r>
            <a:r>
              <a:rPr lang="fr-FR" sz="2400" b="1" dirty="0">
                <a:solidFill>
                  <a:srgbClr val="0C428F"/>
                </a:solidFill>
                <a:latin typeface="Montserrat Medium" panose="00000600000000000000"/>
              </a:rPr>
              <a:t> of collaborative </a:t>
            </a:r>
            <a:r>
              <a:rPr lang="fr-FR" sz="2400" b="1" dirty="0" err="1">
                <a:solidFill>
                  <a:srgbClr val="0C428F"/>
                </a:solidFill>
                <a:latin typeface="Montserrat Medium" panose="00000600000000000000"/>
              </a:rPr>
              <a:t>democratic</a:t>
            </a:r>
            <a:r>
              <a:rPr lang="fr-FR" sz="2400" b="1" dirty="0">
                <a:solidFill>
                  <a:srgbClr val="0C428F"/>
                </a:solidFill>
                <a:latin typeface="Montserrat Medium" panose="00000600000000000000"/>
              </a:rPr>
              <a:t> </a:t>
            </a:r>
            <a:r>
              <a:rPr lang="fr-FR" sz="2400" b="1" dirty="0" err="1">
                <a:solidFill>
                  <a:srgbClr val="0C428F"/>
                </a:solidFill>
                <a:latin typeface="Montserrat Medium" panose="00000600000000000000"/>
              </a:rPr>
              <a:t>ponderation</a:t>
            </a:r>
            <a:r>
              <a:rPr lang="fr-FR" sz="2400" b="1" dirty="0">
                <a:solidFill>
                  <a:srgbClr val="0C428F"/>
                </a:solidFill>
                <a:latin typeface="Montserrat Medium" panose="00000600000000000000"/>
              </a:rPr>
              <a:t> of opinions </a:t>
            </a:r>
            <a:r>
              <a:rPr lang="fr-FR" sz="2400" b="1" dirty="0" err="1">
                <a:solidFill>
                  <a:srgbClr val="0C428F"/>
                </a:solidFill>
                <a:latin typeface="Montserrat Medium" panose="00000600000000000000"/>
              </a:rPr>
              <a:t>is</a:t>
            </a:r>
            <a:r>
              <a:rPr lang="fr-FR" sz="2400" b="1" dirty="0">
                <a:solidFill>
                  <a:srgbClr val="0C428F"/>
                </a:solidFill>
                <a:latin typeface="Montserrat Medium" panose="00000600000000000000"/>
              </a:rPr>
              <a:t> </a:t>
            </a:r>
            <a:r>
              <a:rPr lang="fr-FR" sz="2400" b="1" dirty="0" err="1">
                <a:solidFill>
                  <a:srgbClr val="0C428F"/>
                </a:solidFill>
                <a:latin typeface="Montserrat Medium" panose="00000600000000000000"/>
              </a:rPr>
              <a:t>pattented</a:t>
            </a:r>
            <a:endParaRPr lang="fr-FR" sz="2400" b="1" dirty="0">
              <a:solidFill>
                <a:srgbClr val="0C428F"/>
              </a:solidFill>
              <a:latin typeface="Montserrat Medium" panose="00000600000000000000"/>
            </a:endParaRPr>
          </a:p>
        </p:txBody>
      </p:sp>
      <p:grpSp>
        <p:nvGrpSpPr>
          <p:cNvPr id="16" name="Groupe 5">
            <a:extLst>
              <a:ext uri="{FF2B5EF4-FFF2-40B4-BE49-F238E27FC236}">
                <a16:creationId xmlns:a16="http://schemas.microsoft.com/office/drawing/2014/main" id="{B4523951-C18B-DC43-9C8F-093D3114B0A9}"/>
              </a:ext>
            </a:extLst>
          </p:cNvPr>
          <p:cNvGrpSpPr/>
          <p:nvPr/>
        </p:nvGrpSpPr>
        <p:grpSpPr>
          <a:xfrm>
            <a:off x="595575" y="1610659"/>
            <a:ext cx="2976614" cy="556168"/>
            <a:chOff x="530260" y="1576493"/>
            <a:chExt cx="2976614" cy="556168"/>
          </a:xfrm>
        </p:grpSpPr>
        <p:pic>
          <p:nvPicPr>
            <p:cNvPr id="17" name="Image 3">
              <a:extLst>
                <a:ext uri="{FF2B5EF4-FFF2-40B4-BE49-F238E27FC236}">
                  <a16:creationId xmlns:a16="http://schemas.microsoft.com/office/drawing/2014/main" id="{F8E1B460-050C-7B45-BE3E-92AFCAF2D240}"/>
                </a:ext>
              </a:extLst>
            </p:cNvPr>
            <p:cNvPicPr>
              <a:picLocks noChangeAspect="1"/>
            </p:cNvPicPr>
            <p:nvPr/>
          </p:nvPicPr>
          <p:blipFill>
            <a:blip r:embed="rId3"/>
            <a:stretch>
              <a:fillRect/>
            </a:stretch>
          </p:blipFill>
          <p:spPr>
            <a:xfrm>
              <a:off x="530260" y="1576493"/>
              <a:ext cx="685590" cy="556168"/>
            </a:xfrm>
            <a:prstGeom prst="rect">
              <a:avLst/>
            </a:prstGeom>
          </p:spPr>
        </p:pic>
        <p:sp>
          <p:nvSpPr>
            <p:cNvPr id="18" name="ZoneTexte 7">
              <a:extLst>
                <a:ext uri="{FF2B5EF4-FFF2-40B4-BE49-F238E27FC236}">
                  <a16:creationId xmlns:a16="http://schemas.microsoft.com/office/drawing/2014/main" id="{4C089B4F-98AC-8E45-8F9D-F5903DB012B8}"/>
                </a:ext>
              </a:extLst>
            </p:cNvPr>
            <p:cNvSpPr txBox="1"/>
            <p:nvPr/>
          </p:nvSpPr>
          <p:spPr>
            <a:xfrm>
              <a:off x="1463710" y="1685351"/>
              <a:ext cx="2043164" cy="338554"/>
            </a:xfrm>
            <a:prstGeom prst="rect">
              <a:avLst/>
            </a:prstGeom>
            <a:noFill/>
          </p:spPr>
          <p:txBody>
            <a:bodyPr wrap="square">
              <a:spAutoFit/>
            </a:bodyPr>
            <a:lstStyle/>
            <a:p>
              <a:r>
                <a:rPr lang="fr-FR" sz="1600" b="1">
                  <a:solidFill>
                    <a:srgbClr val="0C428F"/>
                  </a:solidFill>
                  <a:latin typeface="Montserrat Medium" panose="00000600000000000000"/>
                </a:rPr>
                <a:t>Enveloppe Soleau</a:t>
              </a:r>
            </a:p>
          </p:txBody>
        </p:sp>
      </p:grpSp>
      <p:pic>
        <p:nvPicPr>
          <p:cNvPr id="19" name="Image 14">
            <a:extLst>
              <a:ext uri="{FF2B5EF4-FFF2-40B4-BE49-F238E27FC236}">
                <a16:creationId xmlns:a16="http://schemas.microsoft.com/office/drawing/2014/main" id="{C268755E-45B1-EF49-9077-48D2AC536193}"/>
              </a:ext>
            </a:extLst>
          </p:cNvPr>
          <p:cNvPicPr>
            <a:picLocks noChangeAspect="1"/>
          </p:cNvPicPr>
          <p:nvPr/>
        </p:nvPicPr>
        <p:blipFill rotWithShape="1">
          <a:blip r:embed="rId4"/>
          <a:srcRect/>
          <a:stretch/>
        </p:blipFill>
        <p:spPr>
          <a:xfrm rot="16200000">
            <a:off x="4532229" y="1515669"/>
            <a:ext cx="558804" cy="685590"/>
          </a:xfrm>
          <a:prstGeom prst="rect">
            <a:avLst/>
          </a:prstGeom>
        </p:spPr>
      </p:pic>
      <p:pic>
        <p:nvPicPr>
          <p:cNvPr id="20" name="Image 17">
            <a:extLst>
              <a:ext uri="{FF2B5EF4-FFF2-40B4-BE49-F238E27FC236}">
                <a16:creationId xmlns:a16="http://schemas.microsoft.com/office/drawing/2014/main" id="{CB4F844C-B334-E74D-A94D-932363D9D6A3}"/>
              </a:ext>
            </a:extLst>
          </p:cNvPr>
          <p:cNvPicPr>
            <a:picLocks noChangeAspect="1"/>
          </p:cNvPicPr>
          <p:nvPr/>
        </p:nvPicPr>
        <p:blipFill>
          <a:blip r:embed="rId5"/>
          <a:stretch>
            <a:fillRect/>
          </a:stretch>
        </p:blipFill>
        <p:spPr>
          <a:xfrm>
            <a:off x="8327422" y="1610659"/>
            <a:ext cx="685590" cy="557319"/>
          </a:xfrm>
          <a:prstGeom prst="rect">
            <a:avLst/>
          </a:prstGeom>
        </p:spPr>
      </p:pic>
    </p:spTree>
    <p:extLst>
      <p:ext uri="{BB962C8B-B14F-4D97-AF65-F5344CB8AC3E}">
        <p14:creationId xmlns:p14="http://schemas.microsoft.com/office/powerpoint/2010/main" val="293163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11F2-A469-B34E-96AF-BFF65A3FDAB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5897C3-2C67-2D4B-ABFC-451E5D6B1DF0}"/>
              </a:ext>
            </a:extLst>
          </p:cNvPr>
          <p:cNvSpPr>
            <a:spLocks noGrp="1"/>
          </p:cNvSpPr>
          <p:nvPr>
            <p:ph idx="1"/>
          </p:nvPr>
        </p:nvSpPr>
        <p:spPr/>
        <p:txBody>
          <a:bodyPr/>
          <a:lstStyle/>
          <a:p>
            <a:endParaRPr lang="en-GB"/>
          </a:p>
        </p:txBody>
      </p:sp>
      <p:sp>
        <p:nvSpPr>
          <p:cNvPr id="4" name="Titre 2">
            <a:extLst>
              <a:ext uri="{FF2B5EF4-FFF2-40B4-BE49-F238E27FC236}">
                <a16:creationId xmlns:a16="http://schemas.microsoft.com/office/drawing/2014/main" id="{0E6DA7E1-BCE5-714D-8CDE-FF3D13217F58}"/>
              </a:ext>
            </a:extLst>
          </p:cNvPr>
          <p:cNvSpPr txBox="1">
            <a:spLocks/>
          </p:cNvSpPr>
          <p:nvPr/>
        </p:nvSpPr>
        <p:spPr>
          <a:xfrm>
            <a:off x="205482" y="318657"/>
            <a:ext cx="8139819" cy="5651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b="1" dirty="0" err="1"/>
              <a:t>Xvaluator</a:t>
            </a:r>
            <a:r>
              <a:rPr lang="fr-FR" sz="1600" b="1" dirty="0"/>
              <a:t> (</a:t>
            </a:r>
            <a:r>
              <a:rPr lang="fr-FR" sz="1600" b="1" dirty="0" err="1"/>
              <a:t>patented</a:t>
            </a:r>
            <a:r>
              <a:rPr lang="fr-FR" sz="1600" b="1" dirty="0"/>
              <a:t> 2019)  : the French-</a:t>
            </a:r>
            <a:r>
              <a:rPr lang="fr-FR" sz="1600" b="1" dirty="0" err="1"/>
              <a:t>European</a:t>
            </a:r>
            <a:r>
              <a:rPr lang="fr-FR" sz="1600" b="1" dirty="0"/>
              <a:t> GAME CHANGER ! </a:t>
            </a:r>
          </a:p>
          <a:p>
            <a:r>
              <a:rPr lang="fr-FR" sz="1600" b="1" dirty="0"/>
              <a:t>SCIENTIFIC CONTRIBUTION OF THE DEEP-TECH XVALUATOR DISRUPTIVE INNOVATION</a:t>
            </a:r>
          </a:p>
          <a:p>
            <a:r>
              <a:rPr lang="fr-FR" sz="1600" b="1" dirty="0"/>
              <a:t> to </a:t>
            </a:r>
            <a:r>
              <a:rPr lang="en-GB" sz="1600" b="1" dirty="0"/>
              <a:t>Research, Innovations </a:t>
            </a:r>
            <a:endParaRPr lang="fr-FR" sz="1600" b="1" dirty="0"/>
          </a:p>
        </p:txBody>
      </p:sp>
      <p:sp>
        <p:nvSpPr>
          <p:cNvPr id="5" name="Espace réservé du texte 5">
            <a:extLst>
              <a:ext uri="{FF2B5EF4-FFF2-40B4-BE49-F238E27FC236}">
                <a16:creationId xmlns:a16="http://schemas.microsoft.com/office/drawing/2014/main" id="{371194B5-F6FC-C44A-B374-DE8EB6365864}"/>
              </a:ext>
            </a:extLst>
          </p:cNvPr>
          <p:cNvSpPr txBox="1">
            <a:spLocks/>
          </p:cNvSpPr>
          <p:nvPr/>
        </p:nvSpPr>
        <p:spPr>
          <a:xfrm>
            <a:off x="993195" y="818397"/>
            <a:ext cx="6456071" cy="2565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100" dirty="0"/>
              <a:t>New valorization and promotion strategies and tools through </a:t>
            </a:r>
            <a:r>
              <a:rPr lang="en-US" sz="1100" dirty="0" err="1"/>
              <a:t>Xvaluaor</a:t>
            </a:r>
            <a:r>
              <a:rPr lang="en-US" sz="1100" dirty="0"/>
              <a:t> DATA  “open valorization” </a:t>
            </a:r>
          </a:p>
        </p:txBody>
      </p:sp>
      <p:sp>
        <p:nvSpPr>
          <p:cNvPr id="6" name="Oval 5">
            <a:extLst>
              <a:ext uri="{FF2B5EF4-FFF2-40B4-BE49-F238E27FC236}">
                <a16:creationId xmlns:a16="http://schemas.microsoft.com/office/drawing/2014/main" id="{D58F64C9-0999-8547-81B7-98A76C6D5FB1}"/>
              </a:ext>
            </a:extLst>
          </p:cNvPr>
          <p:cNvSpPr/>
          <p:nvPr/>
        </p:nvSpPr>
        <p:spPr>
          <a:xfrm>
            <a:off x="5744832" y="1117909"/>
            <a:ext cx="1874499" cy="12632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Oval 6">
            <a:extLst>
              <a:ext uri="{FF2B5EF4-FFF2-40B4-BE49-F238E27FC236}">
                <a16:creationId xmlns:a16="http://schemas.microsoft.com/office/drawing/2014/main" id="{8288748F-5894-3147-8300-71EFB499691B}"/>
              </a:ext>
            </a:extLst>
          </p:cNvPr>
          <p:cNvSpPr/>
          <p:nvPr/>
        </p:nvSpPr>
        <p:spPr>
          <a:xfrm>
            <a:off x="6990440" y="2460324"/>
            <a:ext cx="1447800" cy="1036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Oval 7">
            <a:extLst>
              <a:ext uri="{FF2B5EF4-FFF2-40B4-BE49-F238E27FC236}">
                <a16:creationId xmlns:a16="http://schemas.microsoft.com/office/drawing/2014/main" id="{EB4DDD54-7404-0F4B-8F9E-CC3D40864AE4}"/>
              </a:ext>
            </a:extLst>
          </p:cNvPr>
          <p:cNvSpPr/>
          <p:nvPr/>
        </p:nvSpPr>
        <p:spPr>
          <a:xfrm>
            <a:off x="4504311" y="4925607"/>
            <a:ext cx="1421267" cy="11524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Oval 8">
            <a:extLst>
              <a:ext uri="{FF2B5EF4-FFF2-40B4-BE49-F238E27FC236}">
                <a16:creationId xmlns:a16="http://schemas.microsoft.com/office/drawing/2014/main" id="{9C281A4B-1AF0-574C-8DB1-D1C975C33999}"/>
              </a:ext>
            </a:extLst>
          </p:cNvPr>
          <p:cNvSpPr/>
          <p:nvPr/>
        </p:nvSpPr>
        <p:spPr>
          <a:xfrm>
            <a:off x="2966404" y="4326797"/>
            <a:ext cx="1447800" cy="11976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Oval 9">
            <a:extLst>
              <a:ext uri="{FF2B5EF4-FFF2-40B4-BE49-F238E27FC236}">
                <a16:creationId xmlns:a16="http://schemas.microsoft.com/office/drawing/2014/main" id="{A469999B-D23E-7C45-9992-C15608930CCE}"/>
              </a:ext>
            </a:extLst>
          </p:cNvPr>
          <p:cNvSpPr/>
          <p:nvPr/>
        </p:nvSpPr>
        <p:spPr>
          <a:xfrm>
            <a:off x="4009777" y="1294475"/>
            <a:ext cx="1447800" cy="5148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extBox 10">
            <a:extLst>
              <a:ext uri="{FF2B5EF4-FFF2-40B4-BE49-F238E27FC236}">
                <a16:creationId xmlns:a16="http://schemas.microsoft.com/office/drawing/2014/main" id="{B37E822E-E9E1-474F-B5FC-570051482A41}"/>
              </a:ext>
            </a:extLst>
          </p:cNvPr>
          <p:cNvSpPr txBox="1"/>
          <p:nvPr/>
        </p:nvSpPr>
        <p:spPr>
          <a:xfrm>
            <a:off x="5782336" y="1262982"/>
            <a:ext cx="1747184" cy="830997"/>
          </a:xfrm>
          <a:prstGeom prst="rect">
            <a:avLst/>
          </a:prstGeom>
          <a:noFill/>
        </p:spPr>
        <p:txBody>
          <a:bodyPr wrap="square" rtlCol="0">
            <a:spAutoFit/>
          </a:bodyPr>
          <a:lstStyle/>
          <a:p>
            <a:pPr algn="ctr"/>
            <a:r>
              <a:rPr lang="fr-FR" sz="1200" b="1" dirty="0"/>
              <a:t>ANT COLONY OPTIMISATION</a:t>
            </a:r>
          </a:p>
          <a:p>
            <a:pPr algn="ctr"/>
            <a:r>
              <a:rPr lang="fr-FR" sz="1200" dirty="0"/>
              <a:t>The Power of VALORISATION OF LIKES</a:t>
            </a:r>
          </a:p>
        </p:txBody>
      </p:sp>
      <p:sp>
        <p:nvSpPr>
          <p:cNvPr id="12" name="TextBox 11">
            <a:extLst>
              <a:ext uri="{FF2B5EF4-FFF2-40B4-BE49-F238E27FC236}">
                <a16:creationId xmlns:a16="http://schemas.microsoft.com/office/drawing/2014/main" id="{C355B685-7CBD-1B40-AAEA-5E422A82095D}"/>
              </a:ext>
            </a:extLst>
          </p:cNvPr>
          <p:cNvSpPr txBox="1"/>
          <p:nvPr/>
        </p:nvSpPr>
        <p:spPr>
          <a:xfrm>
            <a:off x="4174321" y="1386335"/>
            <a:ext cx="1170131" cy="276999"/>
          </a:xfrm>
          <a:prstGeom prst="rect">
            <a:avLst/>
          </a:prstGeom>
          <a:noFill/>
        </p:spPr>
        <p:txBody>
          <a:bodyPr wrap="square" rtlCol="0">
            <a:spAutoFit/>
          </a:bodyPr>
          <a:lstStyle/>
          <a:p>
            <a:r>
              <a:rPr lang="fr-FR" sz="1200" b="1" dirty="0"/>
              <a:t>Arrow Theory</a:t>
            </a:r>
          </a:p>
        </p:txBody>
      </p:sp>
      <p:sp>
        <p:nvSpPr>
          <p:cNvPr id="13" name="TextBox 12">
            <a:extLst>
              <a:ext uri="{FF2B5EF4-FFF2-40B4-BE49-F238E27FC236}">
                <a16:creationId xmlns:a16="http://schemas.microsoft.com/office/drawing/2014/main" id="{35625A35-CDB0-6749-91DF-6422C5124A9A}"/>
              </a:ext>
            </a:extLst>
          </p:cNvPr>
          <p:cNvSpPr txBox="1"/>
          <p:nvPr/>
        </p:nvSpPr>
        <p:spPr>
          <a:xfrm>
            <a:off x="2908429" y="4614232"/>
            <a:ext cx="1453399" cy="646331"/>
          </a:xfrm>
          <a:prstGeom prst="rect">
            <a:avLst/>
          </a:prstGeom>
          <a:noFill/>
        </p:spPr>
        <p:txBody>
          <a:bodyPr wrap="square" rtlCol="0">
            <a:spAutoFit/>
          </a:bodyPr>
          <a:lstStyle/>
          <a:p>
            <a:pPr algn="ctr"/>
            <a:r>
              <a:rPr lang="fr-FR" sz="1200" b="1"/>
              <a:t>THE SYSTEM OF OBJECTS</a:t>
            </a:r>
          </a:p>
          <a:p>
            <a:pPr algn="ctr"/>
            <a:r>
              <a:rPr lang="fr-FR" sz="1200" b="1"/>
              <a:t>Jean Baudrillard </a:t>
            </a:r>
          </a:p>
        </p:txBody>
      </p:sp>
      <p:sp>
        <p:nvSpPr>
          <p:cNvPr id="14" name="TextBox 13">
            <a:extLst>
              <a:ext uri="{FF2B5EF4-FFF2-40B4-BE49-F238E27FC236}">
                <a16:creationId xmlns:a16="http://schemas.microsoft.com/office/drawing/2014/main" id="{22B0A561-0190-2741-96B1-AAB0B8D0B5DF}"/>
              </a:ext>
            </a:extLst>
          </p:cNvPr>
          <p:cNvSpPr txBox="1"/>
          <p:nvPr/>
        </p:nvSpPr>
        <p:spPr>
          <a:xfrm>
            <a:off x="4472179" y="5062291"/>
            <a:ext cx="1453399" cy="830997"/>
          </a:xfrm>
          <a:prstGeom prst="rect">
            <a:avLst/>
          </a:prstGeom>
          <a:noFill/>
        </p:spPr>
        <p:txBody>
          <a:bodyPr wrap="square" rtlCol="0">
            <a:spAutoFit/>
          </a:bodyPr>
          <a:lstStyle/>
          <a:p>
            <a:pPr algn="ctr"/>
            <a:r>
              <a:rPr lang="fr-FR" sz="1200" b="1" dirty="0"/>
              <a:t>Europe </a:t>
            </a:r>
          </a:p>
          <a:p>
            <a:pPr algn="ctr"/>
            <a:r>
              <a:rPr lang="fr-FR" sz="1200" b="1" dirty="0"/>
              <a:t>QUALIFIED </a:t>
            </a:r>
          </a:p>
          <a:p>
            <a:pPr algn="ctr"/>
            <a:r>
              <a:rPr lang="fr-FR" sz="1200" b="1" dirty="0"/>
              <a:t>DATA for the </a:t>
            </a:r>
          </a:p>
          <a:p>
            <a:pPr algn="ctr"/>
            <a:r>
              <a:rPr lang="fr-FR" sz="1200" b="1" dirty="0"/>
              <a:t> IA STRATEGY </a:t>
            </a:r>
          </a:p>
        </p:txBody>
      </p:sp>
      <p:sp>
        <p:nvSpPr>
          <p:cNvPr id="15" name="TextBox 14">
            <a:extLst>
              <a:ext uri="{FF2B5EF4-FFF2-40B4-BE49-F238E27FC236}">
                <a16:creationId xmlns:a16="http://schemas.microsoft.com/office/drawing/2014/main" id="{ADA3468A-5A73-AC4E-91EF-3BBB611B11A6}"/>
              </a:ext>
            </a:extLst>
          </p:cNvPr>
          <p:cNvSpPr txBox="1"/>
          <p:nvPr/>
        </p:nvSpPr>
        <p:spPr>
          <a:xfrm>
            <a:off x="4602362" y="3130825"/>
            <a:ext cx="2271466" cy="1384995"/>
          </a:xfrm>
          <a:prstGeom prst="rect">
            <a:avLst/>
          </a:prstGeom>
          <a:noFill/>
        </p:spPr>
        <p:txBody>
          <a:bodyPr wrap="square" rtlCol="0">
            <a:spAutoFit/>
          </a:bodyPr>
          <a:lstStyle/>
          <a:p>
            <a:pPr algn="just"/>
            <a:r>
              <a:rPr lang="fr-FR" sz="800" dirty="0"/>
              <a:t>Contribution to </a:t>
            </a:r>
            <a:r>
              <a:rPr lang="fr-FR" sz="800" dirty="0" err="1"/>
              <a:t>Arrow’s</a:t>
            </a:r>
            <a:r>
              <a:rPr lang="fr-FR" sz="800" dirty="0"/>
              <a:t> </a:t>
            </a:r>
            <a:r>
              <a:rPr lang="fr-FR" sz="800" dirty="0" err="1"/>
              <a:t>Impossibility</a:t>
            </a:r>
            <a:r>
              <a:rPr lang="fr-FR" sz="800" dirty="0"/>
              <a:t> </a:t>
            </a:r>
            <a:r>
              <a:rPr lang="fr-FR" sz="800" dirty="0" err="1"/>
              <a:t>Theorem</a:t>
            </a:r>
            <a:r>
              <a:rPr lang="fr-FR" sz="800" dirty="0"/>
              <a:t> (</a:t>
            </a:r>
            <a:r>
              <a:rPr lang="fr-FR" sz="800" dirty="0" err="1"/>
              <a:t>inspired</a:t>
            </a:r>
            <a:r>
              <a:rPr lang="fr-FR" sz="800" dirty="0"/>
              <a:t> by Condorcet, Kenneth Arrow, 1951 “Social </a:t>
            </a:r>
            <a:r>
              <a:rPr lang="fr-FR" sz="800" dirty="0" err="1"/>
              <a:t>Choice</a:t>
            </a:r>
            <a:r>
              <a:rPr lang="fr-FR" sz="800" dirty="0"/>
              <a:t> and </a:t>
            </a:r>
            <a:r>
              <a:rPr lang="fr-FR" sz="800" dirty="0" err="1"/>
              <a:t>Individual</a:t>
            </a:r>
            <a:r>
              <a:rPr lang="fr-FR" sz="800" dirty="0"/>
              <a:t> Values”): </a:t>
            </a:r>
            <a:r>
              <a:rPr lang="fr-FR" sz="800" dirty="0" err="1"/>
              <a:t>Capturing</a:t>
            </a:r>
            <a:r>
              <a:rPr lang="fr-FR" sz="800" dirty="0"/>
              <a:t> “</a:t>
            </a:r>
            <a:r>
              <a:rPr lang="fr-FR" sz="800" dirty="0" err="1"/>
              <a:t>weak</a:t>
            </a:r>
            <a:r>
              <a:rPr lang="fr-FR" sz="800" dirty="0"/>
              <a:t> </a:t>
            </a:r>
            <a:r>
              <a:rPr lang="fr-FR" sz="800" dirty="0" err="1"/>
              <a:t>signals</a:t>
            </a:r>
            <a:r>
              <a:rPr lang="fr-FR" sz="800" dirty="0"/>
              <a:t>” in real time, </a:t>
            </a:r>
            <a:r>
              <a:rPr lang="fr-FR" sz="800" dirty="0" err="1"/>
              <a:t>maximizing</a:t>
            </a:r>
            <a:r>
              <a:rPr lang="fr-FR" sz="800" dirty="0"/>
              <a:t> </a:t>
            </a:r>
            <a:r>
              <a:rPr lang="fr-FR" sz="800" dirty="0" err="1"/>
              <a:t>diversity</a:t>
            </a:r>
            <a:r>
              <a:rPr lang="fr-FR" sz="800" dirty="0"/>
              <a:t> of information at all </a:t>
            </a:r>
            <a:r>
              <a:rPr lang="fr-FR" sz="800" dirty="0" err="1"/>
              <a:t>levels</a:t>
            </a:r>
            <a:r>
              <a:rPr lang="fr-FR" sz="800" dirty="0"/>
              <a:t> (</a:t>
            </a:r>
            <a:r>
              <a:rPr lang="fr-FR" sz="800" dirty="0" err="1"/>
              <a:t>subject</a:t>
            </a:r>
            <a:r>
              <a:rPr lang="fr-FR" sz="800" dirty="0"/>
              <a:t>, posture of the </a:t>
            </a:r>
            <a:r>
              <a:rPr lang="fr-FR" sz="800" dirty="0" err="1"/>
              <a:t>evaluator</a:t>
            </a:r>
            <a:r>
              <a:rPr lang="fr-FR" sz="800" dirty="0"/>
              <a:t>, </a:t>
            </a:r>
            <a:r>
              <a:rPr lang="fr-FR" sz="800" dirty="0" err="1"/>
              <a:t>relationship</a:t>
            </a:r>
            <a:r>
              <a:rPr lang="fr-FR" sz="800" dirty="0"/>
              <a:t> </a:t>
            </a:r>
            <a:r>
              <a:rPr lang="fr-FR" sz="800" dirty="0" err="1"/>
              <a:t>with</a:t>
            </a:r>
            <a:r>
              <a:rPr lang="fr-FR" sz="800" dirty="0"/>
              <a:t> the </a:t>
            </a:r>
            <a:r>
              <a:rPr lang="fr-FR" sz="800" dirty="0" err="1"/>
              <a:t>subject</a:t>
            </a:r>
            <a:r>
              <a:rPr lang="fr-FR" sz="800" dirty="0"/>
              <a:t>, </a:t>
            </a:r>
            <a:r>
              <a:rPr lang="fr-FR" sz="800" dirty="0" err="1"/>
              <a:t>degree</a:t>
            </a:r>
            <a:r>
              <a:rPr lang="fr-FR" sz="800" dirty="0"/>
              <a:t> of </a:t>
            </a:r>
            <a:r>
              <a:rPr lang="fr-FR" sz="800" dirty="0" err="1"/>
              <a:t>perceived</a:t>
            </a:r>
            <a:r>
              <a:rPr lang="fr-FR" sz="800" dirty="0"/>
              <a:t> relevance, etc.) </a:t>
            </a:r>
            <a:r>
              <a:rPr lang="fr-FR" sz="800" dirty="0" err="1"/>
              <a:t>objectifies</a:t>
            </a:r>
            <a:r>
              <a:rPr lang="fr-FR" sz="800" dirty="0"/>
              <a:t> as </a:t>
            </a:r>
            <a:r>
              <a:rPr lang="fr-FR" sz="800" dirty="0" err="1"/>
              <a:t>much</a:t>
            </a:r>
            <a:r>
              <a:rPr lang="fr-FR" sz="800" dirty="0"/>
              <a:t> as possible the </a:t>
            </a:r>
            <a:r>
              <a:rPr lang="fr-FR" sz="800" dirty="0" err="1"/>
              <a:t>aggregation</a:t>
            </a:r>
            <a:r>
              <a:rPr lang="fr-FR" sz="800" dirty="0"/>
              <a:t> </a:t>
            </a:r>
            <a:r>
              <a:rPr lang="fr-FR" sz="800" dirty="0" err="1"/>
              <a:t>result</a:t>
            </a:r>
            <a:r>
              <a:rPr lang="fr-FR" sz="800" dirty="0"/>
              <a:t> by the </a:t>
            </a:r>
            <a:r>
              <a:rPr lang="fr-FR" sz="800" dirty="0" err="1"/>
              <a:t>universal</a:t>
            </a:r>
            <a:r>
              <a:rPr lang="fr-FR" sz="800" dirty="0"/>
              <a:t> </a:t>
            </a:r>
            <a:r>
              <a:rPr lang="fr-FR" sz="800" dirty="0" err="1"/>
              <a:t>tool</a:t>
            </a:r>
            <a:r>
              <a:rPr lang="fr-FR" sz="800" dirty="0"/>
              <a:t> for </a:t>
            </a:r>
            <a:r>
              <a:rPr lang="fr-FR" sz="800" dirty="0" err="1"/>
              <a:t>aggregating</a:t>
            </a:r>
            <a:r>
              <a:rPr lang="fr-FR" sz="800" dirty="0"/>
              <a:t> </a:t>
            </a:r>
            <a:r>
              <a:rPr lang="fr-FR" sz="800" dirty="0" err="1"/>
              <a:t>perceived</a:t>
            </a:r>
            <a:r>
              <a:rPr lang="fr-FR" sz="800" dirty="0"/>
              <a:t> values”. (</a:t>
            </a:r>
            <a:r>
              <a:rPr lang="fr-FR" sz="800" dirty="0" err="1"/>
              <a:t>Xvaluator</a:t>
            </a:r>
            <a:r>
              <a:rPr lang="fr-FR" sz="800" dirty="0"/>
              <a:t>)</a:t>
            </a:r>
            <a:endParaRPr lang="en-US" sz="600" dirty="0"/>
          </a:p>
          <a:p>
            <a:pPr algn="just"/>
            <a:endParaRPr lang="en-US" sz="600" dirty="0"/>
          </a:p>
          <a:p>
            <a:pPr algn="just"/>
            <a:endParaRPr lang="en-US" sz="600" dirty="0"/>
          </a:p>
        </p:txBody>
      </p:sp>
      <p:sp>
        <p:nvSpPr>
          <p:cNvPr id="16" name="TextBox 15">
            <a:extLst>
              <a:ext uri="{FF2B5EF4-FFF2-40B4-BE49-F238E27FC236}">
                <a16:creationId xmlns:a16="http://schemas.microsoft.com/office/drawing/2014/main" id="{97370279-A354-BC44-8092-E733D04EE713}"/>
              </a:ext>
            </a:extLst>
          </p:cNvPr>
          <p:cNvSpPr txBox="1"/>
          <p:nvPr/>
        </p:nvSpPr>
        <p:spPr>
          <a:xfrm>
            <a:off x="6990440" y="2666832"/>
            <a:ext cx="1453399" cy="646331"/>
          </a:xfrm>
          <a:prstGeom prst="rect">
            <a:avLst/>
          </a:prstGeom>
          <a:noFill/>
        </p:spPr>
        <p:txBody>
          <a:bodyPr wrap="square" rtlCol="0">
            <a:spAutoFit/>
          </a:bodyPr>
          <a:lstStyle/>
          <a:p>
            <a:pPr algn="ctr"/>
            <a:r>
              <a:rPr lang="fr-FR" sz="1200" b="1" dirty="0"/>
              <a:t>« SHARING SECRET Theory »</a:t>
            </a:r>
          </a:p>
          <a:p>
            <a:pPr algn="ctr"/>
            <a:endParaRPr lang="fr-FR" sz="1200" b="1" dirty="0"/>
          </a:p>
        </p:txBody>
      </p:sp>
      <p:cxnSp>
        <p:nvCxnSpPr>
          <p:cNvPr id="17" name="Straight Arrow Connector 16">
            <a:extLst>
              <a:ext uri="{FF2B5EF4-FFF2-40B4-BE49-F238E27FC236}">
                <a16:creationId xmlns:a16="http://schemas.microsoft.com/office/drawing/2014/main" id="{B0C0DB69-BDEF-274D-B2A8-CD5618A1ACD7}"/>
              </a:ext>
            </a:extLst>
          </p:cNvPr>
          <p:cNvCxnSpPr>
            <a:cxnSpLocks/>
          </p:cNvCxnSpPr>
          <p:nvPr/>
        </p:nvCxnSpPr>
        <p:spPr>
          <a:xfrm>
            <a:off x="7304026" y="1294475"/>
            <a:ext cx="8206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B1CBE6C-BC10-9641-8772-60693BA69438}"/>
              </a:ext>
            </a:extLst>
          </p:cNvPr>
          <p:cNvCxnSpPr>
            <a:cxnSpLocks/>
          </p:cNvCxnSpPr>
          <p:nvPr/>
        </p:nvCxnSpPr>
        <p:spPr>
          <a:xfrm flipH="1" flipV="1">
            <a:off x="4022230" y="1262400"/>
            <a:ext cx="456069" cy="2811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679AE0B-409F-1A4F-9F2C-70233AAD3DF2}"/>
              </a:ext>
            </a:extLst>
          </p:cNvPr>
          <p:cNvCxnSpPr>
            <a:cxnSpLocks/>
          </p:cNvCxnSpPr>
          <p:nvPr/>
        </p:nvCxnSpPr>
        <p:spPr>
          <a:xfrm>
            <a:off x="8225977" y="2782785"/>
            <a:ext cx="811029" cy="394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6D415D3-727D-A34F-BAF4-02311C8D1DAE}"/>
              </a:ext>
            </a:extLst>
          </p:cNvPr>
          <p:cNvSpPr txBox="1"/>
          <p:nvPr/>
        </p:nvSpPr>
        <p:spPr>
          <a:xfrm>
            <a:off x="8946225" y="2687347"/>
            <a:ext cx="2895599" cy="1077218"/>
          </a:xfrm>
          <a:prstGeom prst="rect">
            <a:avLst/>
          </a:prstGeom>
          <a:noFill/>
        </p:spPr>
        <p:txBody>
          <a:bodyPr wrap="square" rtlCol="0">
            <a:spAutoFit/>
          </a:bodyPr>
          <a:lstStyle/>
          <a:p>
            <a:pPr algn="r"/>
            <a:r>
              <a:rPr lang="en-GB" sz="800" dirty="0"/>
              <a:t>XVALUATOR could adapt also the SHARING Secret </a:t>
            </a:r>
            <a:r>
              <a:rPr lang="en-GB" sz="800" dirty="0" err="1"/>
              <a:t>Ttheory</a:t>
            </a:r>
            <a:r>
              <a:rPr lang="en-GB" sz="800" dirty="0"/>
              <a:t> to the “</a:t>
            </a:r>
            <a:r>
              <a:rPr lang="en-GB" sz="800" b="1" dirty="0">
                <a:solidFill>
                  <a:srgbClr val="FF0000"/>
                </a:solidFill>
              </a:rPr>
              <a:t>XVALUATOR Pertinent LIKE FINGERPRINT” (patented) </a:t>
            </a:r>
            <a:r>
              <a:rPr lang="en-GB" sz="800" dirty="0"/>
              <a:t>CONSTRUCTION OF  the “” THE GLOBAL VALUE of a SUBJECT – LIKE - based on other different like on different platforms contributing the the WHOLE PICTURE – as a CODE OF THE GLOBAL VALUE to be considered.  </a:t>
            </a:r>
          </a:p>
          <a:p>
            <a:pPr algn="r"/>
            <a:r>
              <a:rPr lang="en-GB" sz="800" dirty="0"/>
              <a:t>XVALUATOR will invest in research and innovation in Security and Identification through BIG DATA LIKEs FOOTPRINT Trajectories</a:t>
            </a:r>
          </a:p>
        </p:txBody>
      </p:sp>
      <p:sp>
        <p:nvSpPr>
          <p:cNvPr id="21" name="TextBox 20">
            <a:extLst>
              <a:ext uri="{FF2B5EF4-FFF2-40B4-BE49-F238E27FC236}">
                <a16:creationId xmlns:a16="http://schemas.microsoft.com/office/drawing/2014/main" id="{E4D1D165-688D-4E4B-BD70-4CA6945AD77D}"/>
              </a:ext>
            </a:extLst>
          </p:cNvPr>
          <p:cNvSpPr txBox="1"/>
          <p:nvPr/>
        </p:nvSpPr>
        <p:spPr>
          <a:xfrm>
            <a:off x="2384274" y="5767718"/>
            <a:ext cx="2384299" cy="707886"/>
          </a:xfrm>
          <a:prstGeom prst="rect">
            <a:avLst/>
          </a:prstGeom>
          <a:noFill/>
        </p:spPr>
        <p:txBody>
          <a:bodyPr wrap="square" rtlCol="0">
            <a:spAutoFit/>
          </a:bodyPr>
          <a:lstStyle/>
          <a:p>
            <a:pPr algn="r"/>
            <a:r>
              <a:rPr lang="en-GB" sz="800" dirty="0"/>
              <a:t>XVALUATOR is a contributor of the FRANCE IA Strategy  on the importance of QUALIFICATION of the SOURCES of LIKEs as SECURITY and IDENTIFICATION potential KEYs by using BIG DATA in VALORISATION OF LIKEs of all </a:t>
            </a:r>
            <a:r>
              <a:rPr lang="en-GB" sz="800" dirty="0" err="1"/>
              <a:t>Plateforms</a:t>
            </a:r>
            <a:r>
              <a:rPr lang="en-GB" sz="800" dirty="0"/>
              <a:t> - page </a:t>
            </a:r>
            <a:r>
              <a:rPr lang="fr-FR" sz="800" dirty="0"/>
              <a:t>260.  </a:t>
            </a:r>
          </a:p>
        </p:txBody>
      </p:sp>
      <p:cxnSp>
        <p:nvCxnSpPr>
          <p:cNvPr id="22" name="Straight Arrow Connector 21">
            <a:extLst>
              <a:ext uri="{FF2B5EF4-FFF2-40B4-BE49-F238E27FC236}">
                <a16:creationId xmlns:a16="http://schemas.microsoft.com/office/drawing/2014/main" id="{2A26B8EE-073B-A349-A3B2-7AFFDCA8EE37}"/>
              </a:ext>
            </a:extLst>
          </p:cNvPr>
          <p:cNvCxnSpPr>
            <a:cxnSpLocks/>
          </p:cNvCxnSpPr>
          <p:nvPr/>
        </p:nvCxnSpPr>
        <p:spPr>
          <a:xfrm flipH="1">
            <a:off x="4039369" y="5315163"/>
            <a:ext cx="606606" cy="391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62AC67A-22E7-E34F-B108-0D7DD552E14E}"/>
              </a:ext>
            </a:extLst>
          </p:cNvPr>
          <p:cNvCxnSpPr>
            <a:cxnSpLocks/>
          </p:cNvCxnSpPr>
          <p:nvPr/>
        </p:nvCxnSpPr>
        <p:spPr>
          <a:xfrm flipH="1">
            <a:off x="2354107" y="4755726"/>
            <a:ext cx="71800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16ACF73-D6C7-BC4A-B83E-D24534C5822A}"/>
              </a:ext>
            </a:extLst>
          </p:cNvPr>
          <p:cNvSpPr txBox="1"/>
          <p:nvPr/>
        </p:nvSpPr>
        <p:spPr>
          <a:xfrm>
            <a:off x="148234" y="1137355"/>
            <a:ext cx="3868397" cy="1200329"/>
          </a:xfrm>
          <a:prstGeom prst="rect">
            <a:avLst/>
          </a:prstGeom>
          <a:noFill/>
        </p:spPr>
        <p:txBody>
          <a:bodyPr wrap="square" rtlCol="0">
            <a:spAutoFit/>
          </a:bodyPr>
          <a:lstStyle/>
          <a:p>
            <a:r>
              <a:rPr lang="en-GB" sz="800" dirty="0" err="1"/>
              <a:t>Xvaluator</a:t>
            </a:r>
            <a:r>
              <a:rPr lang="en-GB" sz="800" dirty="0"/>
              <a:t> innovation proves that through the capacity of Aggregation of BIG DATA LIKEs and the maximisation of subjectivity integration – different criteria, ponderations, subjects, evolutions, etc.- the process of retribalizing of opinions depends less on the objectivity of evaluators and more on the capacity to integrate more subjectivities. </a:t>
            </a:r>
            <a:r>
              <a:rPr lang="en-GB" sz="800" dirty="0" err="1"/>
              <a:t>Xvaluator</a:t>
            </a:r>
            <a:r>
              <a:rPr lang="en-GB" sz="800" dirty="0"/>
              <a:t> is proving that more we integrate subjectivity at all level, more we objectivise the result of common evaluation. </a:t>
            </a:r>
          </a:p>
          <a:p>
            <a:r>
              <a:rPr lang="en-GB" sz="800" b="1" dirty="0"/>
              <a:t>For example, by completing the Arrow theory (with its disruptive innovative solution to regulate social media (« les </a:t>
            </a:r>
            <a:r>
              <a:rPr lang="en-GB" sz="800" b="1" dirty="0" err="1"/>
              <a:t>influenceurs</a:t>
            </a:r>
            <a:r>
              <a:rPr lang="en-GB" sz="800" b="1" dirty="0"/>
              <a:t> ») </a:t>
            </a:r>
            <a:r>
              <a:rPr lang="en-GB" sz="800" b="1" dirty="0" err="1"/>
              <a:t>Xvaluator</a:t>
            </a:r>
            <a:r>
              <a:rPr lang="en-GB" sz="800" b="1" dirty="0"/>
              <a:t> is a French-European GAME </a:t>
            </a:r>
            <a:r>
              <a:rPr lang="fr-FR" sz="800" b="1" dirty="0"/>
              <a:t>CHANGER ! </a:t>
            </a:r>
          </a:p>
        </p:txBody>
      </p:sp>
      <p:sp>
        <p:nvSpPr>
          <p:cNvPr id="25" name="TextBox 24">
            <a:extLst>
              <a:ext uri="{FF2B5EF4-FFF2-40B4-BE49-F238E27FC236}">
                <a16:creationId xmlns:a16="http://schemas.microsoft.com/office/drawing/2014/main" id="{88AF7450-BDBC-8244-9209-9A8FFAC4B73F}"/>
              </a:ext>
            </a:extLst>
          </p:cNvPr>
          <p:cNvSpPr txBox="1"/>
          <p:nvPr/>
        </p:nvSpPr>
        <p:spPr>
          <a:xfrm>
            <a:off x="205481" y="4599742"/>
            <a:ext cx="2283085" cy="1938992"/>
          </a:xfrm>
          <a:prstGeom prst="rect">
            <a:avLst/>
          </a:prstGeom>
          <a:noFill/>
        </p:spPr>
        <p:txBody>
          <a:bodyPr wrap="square" rtlCol="0">
            <a:spAutoFit/>
          </a:bodyPr>
          <a:lstStyle/>
          <a:p>
            <a:r>
              <a:rPr lang="en-GB" sz="800" dirty="0"/>
              <a:t>XVALUATION INNOVATION is extrapolating the theory of System of Objects of Baudrillard to all SUBJECT. Through the use of BIG DATA to create the GLOBAL VALUE of SUBJECTS; </a:t>
            </a:r>
            <a:r>
              <a:rPr lang="en-GB" sz="800" dirty="0" err="1"/>
              <a:t>Xvaluator</a:t>
            </a:r>
            <a:r>
              <a:rPr lang="en-GB" sz="800" dirty="0"/>
              <a:t> is demonstrating that the PERCEIVED VALUE by a always greater number of observers of the subjects create the credibility of the value of the specific Subject. The GLOBAL PERCEIVED VALUE depends on the Structure of the SYSTEM that is Evaluating and the relations within the system. The Value does not exist out of the System of reference and evaluation which proves the power of the PERCEIVED VALUE - subjective but fair and useful if transparent and aggregated to other subjective values of the system. </a:t>
            </a:r>
          </a:p>
        </p:txBody>
      </p:sp>
      <p:pic>
        <p:nvPicPr>
          <p:cNvPr id="26" name="Picture 25">
            <a:extLst>
              <a:ext uri="{FF2B5EF4-FFF2-40B4-BE49-F238E27FC236}">
                <a16:creationId xmlns:a16="http://schemas.microsoft.com/office/drawing/2014/main" id="{01ED7E99-8B35-5641-AC2D-973E0339EDAC}"/>
              </a:ext>
            </a:extLst>
          </p:cNvPr>
          <p:cNvPicPr>
            <a:picLocks noChangeAspect="1"/>
          </p:cNvPicPr>
          <p:nvPr/>
        </p:nvPicPr>
        <p:blipFill>
          <a:blip r:embed="rId2"/>
          <a:stretch>
            <a:fillRect/>
          </a:stretch>
        </p:blipFill>
        <p:spPr>
          <a:xfrm>
            <a:off x="8430661" y="1014257"/>
            <a:ext cx="3561879" cy="1601238"/>
          </a:xfrm>
          <a:prstGeom prst="rect">
            <a:avLst/>
          </a:prstGeom>
        </p:spPr>
      </p:pic>
      <p:sp>
        <p:nvSpPr>
          <p:cNvPr id="27" name="Oval 26">
            <a:extLst>
              <a:ext uri="{FF2B5EF4-FFF2-40B4-BE49-F238E27FC236}">
                <a16:creationId xmlns:a16="http://schemas.microsoft.com/office/drawing/2014/main" id="{4D0EDF02-FEB3-5C46-A80A-D526153986C6}"/>
              </a:ext>
            </a:extLst>
          </p:cNvPr>
          <p:cNvSpPr/>
          <p:nvPr/>
        </p:nvSpPr>
        <p:spPr>
          <a:xfrm>
            <a:off x="7014756" y="3613782"/>
            <a:ext cx="1931469" cy="8791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TextBox 27">
            <a:extLst>
              <a:ext uri="{FF2B5EF4-FFF2-40B4-BE49-F238E27FC236}">
                <a16:creationId xmlns:a16="http://schemas.microsoft.com/office/drawing/2014/main" id="{3A71BA13-471D-E148-A6ED-0F49E855C3FA}"/>
              </a:ext>
            </a:extLst>
          </p:cNvPr>
          <p:cNvSpPr txBox="1"/>
          <p:nvPr/>
        </p:nvSpPr>
        <p:spPr>
          <a:xfrm>
            <a:off x="7008565" y="3715453"/>
            <a:ext cx="1937660" cy="707886"/>
          </a:xfrm>
          <a:prstGeom prst="rect">
            <a:avLst/>
          </a:prstGeom>
          <a:noFill/>
        </p:spPr>
        <p:txBody>
          <a:bodyPr wrap="square" rtlCol="0">
            <a:spAutoFit/>
          </a:bodyPr>
          <a:lstStyle/>
          <a:p>
            <a:pPr algn="ctr"/>
            <a:r>
              <a:rPr lang="fr-FR" sz="1000" b="1" dirty="0" err="1"/>
              <a:t>Generic</a:t>
            </a:r>
            <a:r>
              <a:rPr lang="fr-FR" sz="1000" b="1" dirty="0"/>
              <a:t> </a:t>
            </a:r>
            <a:r>
              <a:rPr lang="fr-FR" sz="1000" b="1" dirty="0" err="1"/>
              <a:t>innovative</a:t>
            </a:r>
            <a:r>
              <a:rPr lang="fr-FR" sz="1000" b="1" dirty="0"/>
              <a:t> </a:t>
            </a:r>
            <a:r>
              <a:rPr lang="fr-FR" sz="1000" b="1" dirty="0" err="1"/>
              <a:t>tool</a:t>
            </a:r>
            <a:r>
              <a:rPr lang="fr-FR" sz="1000" b="1" dirty="0"/>
              <a:t> for Frugal Innovation </a:t>
            </a:r>
          </a:p>
          <a:p>
            <a:pPr algn="ctr"/>
            <a:r>
              <a:rPr lang="fr-FR" sz="1000" b="1" dirty="0"/>
              <a:t>« XV LOU Diagramme:  </a:t>
            </a:r>
          </a:p>
          <a:p>
            <a:pPr algn="ctr"/>
            <a:r>
              <a:rPr lang="fr-FR" sz="1000" b="1" dirty="0" err="1"/>
              <a:t>Likes</a:t>
            </a:r>
            <a:r>
              <a:rPr lang="fr-FR" sz="1000" b="1" dirty="0"/>
              <a:t> Use Optimisation »</a:t>
            </a:r>
          </a:p>
        </p:txBody>
      </p:sp>
      <p:pic>
        <p:nvPicPr>
          <p:cNvPr id="29" name="Picture 28">
            <a:extLst>
              <a:ext uri="{FF2B5EF4-FFF2-40B4-BE49-F238E27FC236}">
                <a16:creationId xmlns:a16="http://schemas.microsoft.com/office/drawing/2014/main" id="{38FB2481-F8D8-9342-8F71-D6AFBA311DE2}"/>
              </a:ext>
            </a:extLst>
          </p:cNvPr>
          <p:cNvPicPr>
            <a:picLocks noChangeAspect="1"/>
          </p:cNvPicPr>
          <p:nvPr/>
        </p:nvPicPr>
        <p:blipFill>
          <a:blip r:embed="rId3"/>
          <a:stretch>
            <a:fillRect/>
          </a:stretch>
        </p:blipFill>
        <p:spPr>
          <a:xfrm>
            <a:off x="9210487" y="3870614"/>
            <a:ext cx="2631337" cy="1843744"/>
          </a:xfrm>
          <a:prstGeom prst="rect">
            <a:avLst/>
          </a:prstGeom>
        </p:spPr>
      </p:pic>
      <p:cxnSp>
        <p:nvCxnSpPr>
          <p:cNvPr id="30" name="Straight Arrow Connector 29">
            <a:extLst>
              <a:ext uri="{FF2B5EF4-FFF2-40B4-BE49-F238E27FC236}">
                <a16:creationId xmlns:a16="http://schemas.microsoft.com/office/drawing/2014/main" id="{68643EF6-AD4A-814A-90C1-4C5A1F337C94}"/>
              </a:ext>
            </a:extLst>
          </p:cNvPr>
          <p:cNvCxnSpPr/>
          <p:nvPr/>
        </p:nvCxnSpPr>
        <p:spPr>
          <a:xfrm>
            <a:off x="8563888" y="3898853"/>
            <a:ext cx="612014" cy="79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5B7A415D-22C7-A94D-9576-5BCFC069D9B6}"/>
              </a:ext>
            </a:extLst>
          </p:cNvPr>
          <p:cNvSpPr txBox="1"/>
          <p:nvPr/>
        </p:nvSpPr>
        <p:spPr>
          <a:xfrm>
            <a:off x="8995124" y="140087"/>
            <a:ext cx="2902222" cy="830997"/>
          </a:xfrm>
          <a:prstGeom prst="rect">
            <a:avLst/>
          </a:prstGeom>
          <a:noFill/>
        </p:spPr>
        <p:txBody>
          <a:bodyPr wrap="square" rtlCol="0">
            <a:spAutoFit/>
          </a:bodyPr>
          <a:lstStyle/>
          <a:p>
            <a:r>
              <a:rPr lang="fr-FR" sz="800" b="1" dirty="0">
                <a:solidFill>
                  <a:srgbClr val="FF0000"/>
                </a:solidFill>
              </a:rPr>
              <a:t>DEMOCRATISATION DE l’ACCES à LA QUALITE </a:t>
            </a:r>
            <a:r>
              <a:rPr lang="fr-FR" sz="800" dirty="0">
                <a:solidFill>
                  <a:srgbClr val="FF0000"/>
                </a:solidFill>
              </a:rPr>
              <a:t>grâce à </a:t>
            </a:r>
            <a:r>
              <a:rPr lang="fr-FR" sz="800" dirty="0" err="1">
                <a:solidFill>
                  <a:srgbClr val="FF0000"/>
                </a:solidFill>
              </a:rPr>
              <a:t>Xvaluator</a:t>
            </a:r>
            <a:r>
              <a:rPr lang="fr-FR" sz="800" dirty="0">
                <a:solidFill>
                  <a:srgbClr val="FF0000"/>
                </a:solidFill>
              </a:rPr>
              <a:t> –  l’intégration des externalités dans le PRIX : Changement de Paradigme de Valorisation : LA QUALITE (</a:t>
            </a:r>
            <a:r>
              <a:rPr lang="fr-FR" sz="800" dirty="0" err="1">
                <a:solidFill>
                  <a:srgbClr val="FF0000"/>
                </a:solidFill>
              </a:rPr>
              <a:t>ec+soc</a:t>
            </a:r>
            <a:r>
              <a:rPr lang="fr-FR" sz="800" dirty="0">
                <a:solidFill>
                  <a:srgbClr val="FF0000"/>
                </a:solidFill>
              </a:rPr>
              <a:t>.+</a:t>
            </a:r>
            <a:r>
              <a:rPr lang="fr-FR" sz="800" dirty="0" err="1">
                <a:solidFill>
                  <a:srgbClr val="FF0000"/>
                </a:solidFill>
              </a:rPr>
              <a:t>Env</a:t>
            </a:r>
            <a:r>
              <a:rPr lang="fr-FR" sz="800" dirty="0">
                <a:solidFill>
                  <a:srgbClr val="FF0000"/>
                </a:solidFill>
              </a:rPr>
              <a:t>) doit avoir un PRIX plus bas et accessible par rapport à la mauvaise qualité qui doit intégrer ex ante les couts de la dépollutions, des injustices sociaux et </a:t>
            </a:r>
            <a:r>
              <a:rPr lang="fr-FR" sz="800" dirty="0" err="1">
                <a:solidFill>
                  <a:srgbClr val="FF0000"/>
                </a:solidFill>
              </a:rPr>
              <a:t>ec</a:t>
            </a:r>
            <a:r>
              <a:rPr lang="fr-FR" sz="800" dirty="0">
                <a:solidFill>
                  <a:srgbClr val="FF0000"/>
                </a:solidFill>
              </a:rPr>
              <a:t>.)</a:t>
            </a:r>
          </a:p>
        </p:txBody>
      </p:sp>
      <p:sp>
        <p:nvSpPr>
          <p:cNvPr id="32" name="TextBox 31">
            <a:extLst>
              <a:ext uri="{FF2B5EF4-FFF2-40B4-BE49-F238E27FC236}">
                <a16:creationId xmlns:a16="http://schemas.microsoft.com/office/drawing/2014/main" id="{EA91D029-A49C-3E41-8430-37B15FA56A22}"/>
              </a:ext>
            </a:extLst>
          </p:cNvPr>
          <p:cNvSpPr txBox="1"/>
          <p:nvPr/>
        </p:nvSpPr>
        <p:spPr>
          <a:xfrm>
            <a:off x="138531" y="2626119"/>
            <a:ext cx="4132646" cy="1569660"/>
          </a:xfrm>
          <a:prstGeom prst="rect">
            <a:avLst/>
          </a:prstGeom>
          <a:noFill/>
        </p:spPr>
        <p:txBody>
          <a:bodyPr wrap="square" rtlCol="0">
            <a:spAutoFit/>
          </a:bodyPr>
          <a:lstStyle/>
          <a:p>
            <a:r>
              <a:rPr lang="en-GB" sz="800" dirty="0"/>
              <a:t>Today, the high price is associated with high quality and this Economic Paradigm is creating both </a:t>
            </a:r>
            <a:r>
              <a:rPr lang="en-GB" sz="800" dirty="0" err="1"/>
              <a:t>unjustice</a:t>
            </a:r>
            <a:r>
              <a:rPr lang="en-GB" sz="800" dirty="0"/>
              <a:t> and mistrust in the economic model of value creation and sharing. </a:t>
            </a:r>
            <a:r>
              <a:rPr lang="en-GB" sz="800" dirty="0" err="1"/>
              <a:t>Xvaluator</a:t>
            </a:r>
            <a:r>
              <a:rPr lang="en-GB" sz="800" dirty="0"/>
              <a:t> disruptive innovation offers the possibility (with its deep-tech generic innovative tool and its multiple  personalisation functionalities) to CHANGE THE VALORISATION PARADIGM : “High Value” = “Low Price” accessible for everyone! and “Low Value” = “High Price” as it will integrated negative externalities (by integrating evaluations on negative impacts on nature and people on extended time and </a:t>
            </a:r>
            <a:r>
              <a:rPr lang="en-GB" sz="800" dirty="0" err="1"/>
              <a:t>spage</a:t>
            </a:r>
            <a:r>
              <a:rPr lang="en-GB" sz="800" dirty="0"/>
              <a:t> perimeter). The </a:t>
            </a:r>
            <a:r>
              <a:rPr lang="en-GB" sz="800" dirty="0" err="1"/>
              <a:t>Xvaluator</a:t>
            </a:r>
            <a:r>
              <a:rPr lang="en-GB" sz="800" dirty="0"/>
              <a:t> “Open, Contextualisation Valorisation” method and technical tool  (patented) will produce this DISRUPTIVE INNOVATION and EVOLUTION giving access to all (not only to </a:t>
            </a:r>
            <a:r>
              <a:rPr lang="en-GB" sz="800" dirty="0" err="1"/>
              <a:t>ritch</a:t>
            </a:r>
            <a:r>
              <a:rPr lang="en-GB" sz="800" dirty="0"/>
              <a:t> people to Quality- High Value product, services, </a:t>
            </a:r>
            <a:r>
              <a:rPr lang="en-GB" sz="800" dirty="0" err="1"/>
              <a:t>projets</a:t>
            </a:r>
            <a:r>
              <a:rPr lang="en-GB" sz="800" dirty="0"/>
              <a:t>). </a:t>
            </a:r>
          </a:p>
          <a:p>
            <a:r>
              <a:rPr lang="en-GB" sz="800" b="1" dirty="0"/>
              <a:t>By changing the Valorisation Paradigm, </a:t>
            </a:r>
            <a:r>
              <a:rPr lang="en-GB" sz="800" b="1" dirty="0" err="1"/>
              <a:t>Xvaluator</a:t>
            </a:r>
            <a:r>
              <a:rPr lang="en-GB" sz="800" b="1" dirty="0"/>
              <a:t> Deep-</a:t>
            </a:r>
            <a:r>
              <a:rPr lang="en-GB" sz="800" b="1" dirty="0" err="1"/>
              <a:t>teck</a:t>
            </a:r>
            <a:r>
              <a:rPr lang="en-GB" sz="800" b="1" dirty="0"/>
              <a:t> innovation is a French-European Game Changer! </a:t>
            </a:r>
            <a:endParaRPr lang="fr-FR" sz="800" b="1" dirty="0"/>
          </a:p>
        </p:txBody>
      </p:sp>
      <p:sp>
        <p:nvSpPr>
          <p:cNvPr id="33" name="Oval 32">
            <a:extLst>
              <a:ext uri="{FF2B5EF4-FFF2-40B4-BE49-F238E27FC236}">
                <a16:creationId xmlns:a16="http://schemas.microsoft.com/office/drawing/2014/main" id="{9D0664E9-2A7F-454A-92FC-C26D15796ADC}"/>
              </a:ext>
            </a:extLst>
          </p:cNvPr>
          <p:cNvSpPr/>
          <p:nvPr/>
        </p:nvSpPr>
        <p:spPr>
          <a:xfrm>
            <a:off x="4225162" y="1936424"/>
            <a:ext cx="1447800" cy="8934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TextBox 33">
            <a:extLst>
              <a:ext uri="{FF2B5EF4-FFF2-40B4-BE49-F238E27FC236}">
                <a16:creationId xmlns:a16="http://schemas.microsoft.com/office/drawing/2014/main" id="{2C21CEA6-61A7-A242-BAF8-BB6DB1AFA7A3}"/>
              </a:ext>
            </a:extLst>
          </p:cNvPr>
          <p:cNvSpPr txBox="1"/>
          <p:nvPr/>
        </p:nvSpPr>
        <p:spPr>
          <a:xfrm>
            <a:off x="4271177" y="2082057"/>
            <a:ext cx="1362583" cy="584775"/>
          </a:xfrm>
          <a:prstGeom prst="rect">
            <a:avLst/>
          </a:prstGeom>
          <a:noFill/>
        </p:spPr>
        <p:txBody>
          <a:bodyPr wrap="square" rtlCol="0">
            <a:spAutoFit/>
          </a:bodyPr>
          <a:lstStyle/>
          <a:p>
            <a:pPr algn="ctr"/>
            <a:r>
              <a:rPr lang="fr-FR" sz="800" b="1" dirty="0"/>
              <a:t>Change of Valorisation </a:t>
            </a:r>
            <a:r>
              <a:rPr lang="en-GB" sz="800" b="1" dirty="0"/>
              <a:t>Paradigm</a:t>
            </a:r>
          </a:p>
          <a:p>
            <a:pPr algn="ctr"/>
            <a:r>
              <a:rPr lang="en-GB" sz="800" b="1" dirty="0"/>
              <a:t>HIGH VALUE = LOW Accessible  PRICE</a:t>
            </a:r>
          </a:p>
        </p:txBody>
      </p:sp>
      <p:cxnSp>
        <p:nvCxnSpPr>
          <p:cNvPr id="35" name="Straight Arrow Connector 34">
            <a:extLst>
              <a:ext uri="{FF2B5EF4-FFF2-40B4-BE49-F238E27FC236}">
                <a16:creationId xmlns:a16="http://schemas.microsoft.com/office/drawing/2014/main" id="{675776B6-7057-FB42-9106-2559B51BA643}"/>
              </a:ext>
            </a:extLst>
          </p:cNvPr>
          <p:cNvCxnSpPr>
            <a:cxnSpLocks/>
          </p:cNvCxnSpPr>
          <p:nvPr/>
        </p:nvCxnSpPr>
        <p:spPr>
          <a:xfrm flipH="1">
            <a:off x="3792109" y="2425237"/>
            <a:ext cx="541073" cy="187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70A2728F-9450-6C46-991A-6FA2356228C3}"/>
              </a:ext>
            </a:extLst>
          </p:cNvPr>
          <p:cNvSpPr/>
          <p:nvPr/>
        </p:nvSpPr>
        <p:spPr>
          <a:xfrm>
            <a:off x="5983553" y="4690835"/>
            <a:ext cx="1320473" cy="8934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TextBox 36">
            <a:extLst>
              <a:ext uri="{FF2B5EF4-FFF2-40B4-BE49-F238E27FC236}">
                <a16:creationId xmlns:a16="http://schemas.microsoft.com/office/drawing/2014/main" id="{BB915C65-2822-1F4E-9D22-BA560DCD8BDA}"/>
              </a:ext>
            </a:extLst>
          </p:cNvPr>
          <p:cNvSpPr txBox="1"/>
          <p:nvPr/>
        </p:nvSpPr>
        <p:spPr>
          <a:xfrm>
            <a:off x="6065612" y="4774682"/>
            <a:ext cx="1126780" cy="707886"/>
          </a:xfrm>
          <a:prstGeom prst="rect">
            <a:avLst/>
          </a:prstGeom>
          <a:noFill/>
        </p:spPr>
        <p:txBody>
          <a:bodyPr wrap="square" rtlCol="0">
            <a:spAutoFit/>
          </a:bodyPr>
          <a:lstStyle/>
          <a:p>
            <a:pPr algn="ctr"/>
            <a:r>
              <a:rPr lang="fr-FR" sz="800" b="1" dirty="0"/>
              <a:t>Stefan </a:t>
            </a:r>
            <a:r>
              <a:rPr lang="fr-FR" sz="800" b="1" dirty="0" err="1"/>
              <a:t>Odobleja</a:t>
            </a:r>
            <a:r>
              <a:rPr lang="fr-FR" sz="800" b="1" dirty="0"/>
              <a:t>  </a:t>
            </a:r>
            <a:r>
              <a:rPr lang="en-GB" sz="800" b="1" dirty="0"/>
              <a:t>(</a:t>
            </a:r>
            <a:r>
              <a:rPr lang="en-GB" sz="800" b="1" dirty="0" err="1"/>
              <a:t>Psycologie</a:t>
            </a:r>
            <a:r>
              <a:rPr lang="en-GB" sz="800" b="1" dirty="0"/>
              <a:t> </a:t>
            </a:r>
            <a:r>
              <a:rPr lang="en-GB" sz="800" b="1" dirty="0" err="1"/>
              <a:t>Consonnantiste</a:t>
            </a:r>
            <a:r>
              <a:rPr lang="en-GB" sz="800" b="1" dirty="0"/>
              <a:t> » and </a:t>
            </a:r>
            <a:r>
              <a:rPr lang="fr-FR" sz="800" b="1" dirty="0"/>
              <a:t>Edgar Morin « </a:t>
            </a:r>
            <a:r>
              <a:rPr lang="fr-FR" sz="800" b="1" dirty="0" err="1"/>
              <a:t>recursive</a:t>
            </a:r>
            <a:r>
              <a:rPr lang="fr-FR" sz="800" b="1" dirty="0"/>
              <a:t> </a:t>
            </a:r>
            <a:r>
              <a:rPr lang="fr-FR" sz="800" b="1" dirty="0" err="1"/>
              <a:t>causality</a:t>
            </a:r>
            <a:r>
              <a:rPr lang="fr-FR" sz="800" b="1" dirty="0"/>
              <a:t> » </a:t>
            </a:r>
            <a:endParaRPr lang="en-GB" sz="800" b="1" dirty="0"/>
          </a:p>
        </p:txBody>
      </p:sp>
      <p:cxnSp>
        <p:nvCxnSpPr>
          <p:cNvPr id="38" name="Straight Arrow Connector 37">
            <a:extLst>
              <a:ext uri="{FF2B5EF4-FFF2-40B4-BE49-F238E27FC236}">
                <a16:creationId xmlns:a16="http://schemas.microsoft.com/office/drawing/2014/main" id="{CD76E44B-74CB-A543-8767-E05BC7967014}"/>
              </a:ext>
            </a:extLst>
          </p:cNvPr>
          <p:cNvCxnSpPr>
            <a:cxnSpLocks/>
          </p:cNvCxnSpPr>
          <p:nvPr/>
        </p:nvCxnSpPr>
        <p:spPr>
          <a:xfrm>
            <a:off x="6177246" y="5373548"/>
            <a:ext cx="0" cy="4214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34CEF07-CEF3-5643-8D51-98478DA13FE3}"/>
              </a:ext>
            </a:extLst>
          </p:cNvPr>
          <p:cNvSpPr/>
          <p:nvPr/>
        </p:nvSpPr>
        <p:spPr>
          <a:xfrm>
            <a:off x="7430418" y="4611314"/>
            <a:ext cx="1606587" cy="9131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TextBox 39">
            <a:extLst>
              <a:ext uri="{FF2B5EF4-FFF2-40B4-BE49-F238E27FC236}">
                <a16:creationId xmlns:a16="http://schemas.microsoft.com/office/drawing/2014/main" id="{E79F0284-A0DB-3F41-9DE5-E73B1E4408C6}"/>
              </a:ext>
            </a:extLst>
          </p:cNvPr>
          <p:cNvSpPr txBox="1"/>
          <p:nvPr/>
        </p:nvSpPr>
        <p:spPr>
          <a:xfrm>
            <a:off x="7505730" y="4711267"/>
            <a:ext cx="1440495" cy="707886"/>
          </a:xfrm>
          <a:prstGeom prst="rect">
            <a:avLst/>
          </a:prstGeom>
          <a:noFill/>
        </p:spPr>
        <p:txBody>
          <a:bodyPr wrap="square" rtlCol="0">
            <a:spAutoFit/>
          </a:bodyPr>
          <a:lstStyle/>
          <a:p>
            <a:pPr algn="ctr"/>
            <a:r>
              <a:rPr lang="fr-FR" sz="800" b="1" dirty="0"/>
              <a:t>Stefan </a:t>
            </a:r>
            <a:r>
              <a:rPr lang="fr-FR" sz="800" b="1" dirty="0" err="1"/>
              <a:t>Lupasco</a:t>
            </a:r>
            <a:r>
              <a:rPr lang="fr-FR" sz="800" b="1" dirty="0"/>
              <a:t>  « Tiers inclus » </a:t>
            </a:r>
          </a:p>
          <a:p>
            <a:pPr algn="ctr"/>
            <a:r>
              <a:rPr lang="fr-FR" sz="800" b="1" dirty="0"/>
              <a:t>Christian du Tertre,  « Economie de la fonctionnalité » </a:t>
            </a:r>
            <a:endParaRPr lang="en-GB" sz="800" b="1" dirty="0"/>
          </a:p>
        </p:txBody>
      </p:sp>
      <p:cxnSp>
        <p:nvCxnSpPr>
          <p:cNvPr id="41" name="Straight Arrow Connector 40">
            <a:extLst>
              <a:ext uri="{FF2B5EF4-FFF2-40B4-BE49-F238E27FC236}">
                <a16:creationId xmlns:a16="http://schemas.microsoft.com/office/drawing/2014/main" id="{5D580B7B-75F0-A54F-BE55-092C5163203A}"/>
              </a:ext>
            </a:extLst>
          </p:cNvPr>
          <p:cNvCxnSpPr>
            <a:cxnSpLocks/>
          </p:cNvCxnSpPr>
          <p:nvPr/>
        </p:nvCxnSpPr>
        <p:spPr>
          <a:xfrm>
            <a:off x="8960855" y="5110510"/>
            <a:ext cx="0" cy="684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B8E9B3C-F205-A04D-AFDC-EDBDCE2126FA}"/>
              </a:ext>
            </a:extLst>
          </p:cNvPr>
          <p:cNvSpPr txBox="1"/>
          <p:nvPr/>
        </p:nvSpPr>
        <p:spPr>
          <a:xfrm>
            <a:off x="6015685" y="5794960"/>
            <a:ext cx="4995573" cy="707886"/>
          </a:xfrm>
          <a:prstGeom prst="rect">
            <a:avLst/>
          </a:prstGeom>
          <a:noFill/>
        </p:spPr>
        <p:txBody>
          <a:bodyPr wrap="square" rtlCol="0">
            <a:spAutoFit/>
          </a:bodyPr>
          <a:lstStyle/>
          <a:p>
            <a:r>
              <a:rPr lang="en-GB" sz="800" dirty="0" err="1"/>
              <a:t>Xvaluator</a:t>
            </a:r>
            <a:r>
              <a:rPr lang="en-GB" sz="800" dirty="0"/>
              <a:t> is the disruptive innovative tool (</a:t>
            </a:r>
            <a:r>
              <a:rPr lang="en-GB" sz="800" dirty="0" err="1"/>
              <a:t>géneric</a:t>
            </a:r>
            <a:r>
              <a:rPr lang="en-GB" sz="800" dirty="0"/>
              <a:t> and personalized) allowing (IA inside) to  integrate a diversity of feed-backs, diversity and multitude of </a:t>
            </a:r>
            <a:r>
              <a:rPr lang="en-GB" sz="800" dirty="0" err="1"/>
              <a:t>contextes</a:t>
            </a:r>
            <a:r>
              <a:rPr lang="en-GB" sz="800" dirty="0"/>
              <a:t>, determinants of the different opinions, « week signals’,  in order to construct collaboration, consensus and shared value creation  avoiding discrimination, manipulation, conflicts which loose time, people, </a:t>
            </a:r>
            <a:r>
              <a:rPr lang="en-GB" sz="800" dirty="0" err="1"/>
              <a:t>ressources</a:t>
            </a:r>
            <a:r>
              <a:rPr lang="en-GB" sz="800" dirty="0"/>
              <a:t>.. </a:t>
            </a:r>
            <a:r>
              <a:rPr lang="en-GB" sz="800" b="1" dirty="0" err="1"/>
              <a:t>Xvaluator</a:t>
            </a:r>
            <a:r>
              <a:rPr lang="en-GB" sz="800" b="1" dirty="0"/>
              <a:t> is a disruptive Game Changer in the </a:t>
            </a:r>
            <a:r>
              <a:rPr lang="en-GB" sz="800" b="1" dirty="0" err="1"/>
              <a:t>mamngement</a:t>
            </a:r>
            <a:r>
              <a:rPr lang="en-GB" sz="800" b="1" dirty="0"/>
              <a:t> of conflicts, collaborations   and evolutions of sectors like the Preventive </a:t>
            </a:r>
            <a:r>
              <a:rPr lang="en-GB" sz="800" b="1" dirty="0" err="1"/>
              <a:t>Medcine</a:t>
            </a:r>
            <a:r>
              <a:rPr lang="en-GB" sz="800" b="1" dirty="0"/>
              <a:t>, </a:t>
            </a:r>
            <a:r>
              <a:rPr lang="en-GB" sz="800" b="1" dirty="0" err="1"/>
              <a:t>Hrand</a:t>
            </a:r>
            <a:r>
              <a:rPr lang="en-GB" sz="800" b="1" dirty="0"/>
              <a:t> </a:t>
            </a:r>
            <a:r>
              <a:rPr lang="en-GB" sz="800" b="1" dirty="0" err="1"/>
              <a:t>Expertises</a:t>
            </a:r>
            <a:r>
              <a:rPr lang="en-GB" sz="800" b="1" dirty="0"/>
              <a:t> management</a:t>
            </a:r>
            <a:r>
              <a:rPr lang="fr-FR" sz="800" b="1" dirty="0"/>
              <a:t>, </a:t>
            </a:r>
            <a:r>
              <a:rPr lang="fr-FR" sz="800" b="1" dirty="0" err="1"/>
              <a:t>etc</a:t>
            </a:r>
            <a:r>
              <a:rPr lang="fr-FR" sz="800" b="1" dirty="0"/>
              <a:t> </a:t>
            </a:r>
          </a:p>
        </p:txBody>
      </p:sp>
      <p:sp>
        <p:nvSpPr>
          <p:cNvPr id="43" name="TextBox 42">
            <a:extLst>
              <a:ext uri="{FF2B5EF4-FFF2-40B4-BE49-F238E27FC236}">
                <a16:creationId xmlns:a16="http://schemas.microsoft.com/office/drawing/2014/main" id="{7CE5C6DD-1914-E74A-9943-F495C92E59B0}"/>
              </a:ext>
            </a:extLst>
          </p:cNvPr>
          <p:cNvSpPr txBox="1"/>
          <p:nvPr/>
        </p:nvSpPr>
        <p:spPr>
          <a:xfrm>
            <a:off x="158572" y="6585226"/>
            <a:ext cx="4995573" cy="276999"/>
          </a:xfrm>
          <a:prstGeom prst="rect">
            <a:avLst/>
          </a:prstGeom>
          <a:noFill/>
        </p:spPr>
        <p:txBody>
          <a:bodyPr wrap="square" rtlCol="0">
            <a:spAutoFit/>
          </a:bodyPr>
          <a:lstStyle/>
          <a:p>
            <a:r>
              <a:rPr lang="en-GB" sz="600" i="1" dirty="0"/>
              <a:t>Sources  Xvaluator patent is already recognized by the international scientific community: next page lists some of the scientific articles of the founders of Xvaluator in international publications with lecture committees</a:t>
            </a:r>
            <a:endParaRPr lang="fr-FR" sz="600" b="1" dirty="0"/>
          </a:p>
        </p:txBody>
      </p:sp>
    </p:spTree>
    <p:extLst>
      <p:ext uri="{BB962C8B-B14F-4D97-AF65-F5344CB8AC3E}">
        <p14:creationId xmlns:p14="http://schemas.microsoft.com/office/powerpoint/2010/main" val="2808524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18EF0537-455A-0C48-BCD1-45A35C335D68}"/>
              </a:ext>
            </a:extLst>
          </p:cNvPr>
          <p:cNvSpPr txBox="1">
            <a:spLocks/>
          </p:cNvSpPr>
          <p:nvPr/>
        </p:nvSpPr>
        <p:spPr>
          <a:xfrm>
            <a:off x="658773" y="377398"/>
            <a:ext cx="8139819" cy="5651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a:t>SCIENTIFIC CONTRIBUTION OF THE XVALUATOR to </a:t>
            </a:r>
            <a:r>
              <a:rPr lang="en-GB" sz="3200"/>
              <a:t>Research</a:t>
            </a:r>
            <a:r>
              <a:rPr lang="fr-FR" sz="3200"/>
              <a:t> and INNOVATION </a:t>
            </a:r>
          </a:p>
        </p:txBody>
      </p:sp>
      <p:sp>
        <p:nvSpPr>
          <p:cNvPr id="3" name="Espace réservé du texte 5">
            <a:extLst>
              <a:ext uri="{FF2B5EF4-FFF2-40B4-BE49-F238E27FC236}">
                <a16:creationId xmlns:a16="http://schemas.microsoft.com/office/drawing/2014/main" id="{309DFFEC-D67F-844B-88E1-E27AFEDB21B6}"/>
              </a:ext>
            </a:extLst>
          </p:cNvPr>
          <p:cNvSpPr txBox="1">
            <a:spLocks/>
          </p:cNvSpPr>
          <p:nvPr/>
        </p:nvSpPr>
        <p:spPr>
          <a:xfrm>
            <a:off x="391444" y="1115686"/>
            <a:ext cx="10972800" cy="4572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New valorization and promotion strategies and tools through BIG DATA  open valorization </a:t>
            </a:r>
          </a:p>
        </p:txBody>
      </p:sp>
      <p:sp>
        <p:nvSpPr>
          <p:cNvPr id="4" name="Oval 3">
            <a:extLst>
              <a:ext uri="{FF2B5EF4-FFF2-40B4-BE49-F238E27FC236}">
                <a16:creationId xmlns:a16="http://schemas.microsoft.com/office/drawing/2014/main" id="{C8CCFEEF-AF01-B542-B822-0170579C9FB6}"/>
              </a:ext>
            </a:extLst>
          </p:cNvPr>
          <p:cNvSpPr/>
          <p:nvPr/>
        </p:nvSpPr>
        <p:spPr>
          <a:xfrm>
            <a:off x="6095730" y="1461948"/>
            <a:ext cx="1447800" cy="11976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Oval 4">
            <a:extLst>
              <a:ext uri="{FF2B5EF4-FFF2-40B4-BE49-F238E27FC236}">
                <a16:creationId xmlns:a16="http://schemas.microsoft.com/office/drawing/2014/main" id="{0E5E489C-3CD8-E348-B72B-462C3A19BD8D}"/>
              </a:ext>
            </a:extLst>
          </p:cNvPr>
          <p:cNvSpPr/>
          <p:nvPr/>
        </p:nvSpPr>
        <p:spPr>
          <a:xfrm>
            <a:off x="7316224" y="3071769"/>
            <a:ext cx="1447800" cy="1036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Oval 5">
            <a:extLst>
              <a:ext uri="{FF2B5EF4-FFF2-40B4-BE49-F238E27FC236}">
                <a16:creationId xmlns:a16="http://schemas.microsoft.com/office/drawing/2014/main" id="{009E74EC-D56D-104D-A046-3888EC380A9A}"/>
              </a:ext>
            </a:extLst>
          </p:cNvPr>
          <p:cNvSpPr/>
          <p:nvPr/>
        </p:nvSpPr>
        <p:spPr>
          <a:xfrm>
            <a:off x="4221231" y="4925607"/>
            <a:ext cx="1447800" cy="11976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Oval 6">
            <a:extLst>
              <a:ext uri="{FF2B5EF4-FFF2-40B4-BE49-F238E27FC236}">
                <a16:creationId xmlns:a16="http://schemas.microsoft.com/office/drawing/2014/main" id="{F7CBECC5-B3B1-D948-BF1F-DAD58B412915}"/>
              </a:ext>
            </a:extLst>
          </p:cNvPr>
          <p:cNvSpPr/>
          <p:nvPr/>
        </p:nvSpPr>
        <p:spPr>
          <a:xfrm>
            <a:off x="2932341" y="4247946"/>
            <a:ext cx="1447800" cy="11976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Oval 7">
            <a:extLst>
              <a:ext uri="{FF2B5EF4-FFF2-40B4-BE49-F238E27FC236}">
                <a16:creationId xmlns:a16="http://schemas.microsoft.com/office/drawing/2014/main" id="{DD2FCDA1-A318-0A45-825F-34A10FD72E46}"/>
              </a:ext>
            </a:extLst>
          </p:cNvPr>
          <p:cNvSpPr/>
          <p:nvPr/>
        </p:nvSpPr>
        <p:spPr>
          <a:xfrm>
            <a:off x="3831909" y="1731009"/>
            <a:ext cx="1447800" cy="9517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0FF357D6-9911-9946-ABBF-5C0403BE1F25}"/>
              </a:ext>
            </a:extLst>
          </p:cNvPr>
          <p:cNvSpPr txBox="1"/>
          <p:nvPr/>
        </p:nvSpPr>
        <p:spPr>
          <a:xfrm>
            <a:off x="5877844" y="1578267"/>
            <a:ext cx="1747184" cy="830997"/>
          </a:xfrm>
          <a:prstGeom prst="rect">
            <a:avLst/>
          </a:prstGeom>
          <a:noFill/>
        </p:spPr>
        <p:txBody>
          <a:bodyPr wrap="square" rtlCol="0">
            <a:spAutoFit/>
          </a:bodyPr>
          <a:lstStyle/>
          <a:p>
            <a:pPr algn="ctr"/>
            <a:r>
              <a:rPr lang="fr-FR" sz="1200" b="1"/>
              <a:t>ANT COLONY OPTIMISATION</a:t>
            </a:r>
          </a:p>
          <a:p>
            <a:pPr algn="ctr"/>
            <a:r>
              <a:rPr lang="fr-FR" sz="1200"/>
              <a:t>The Power of VALORISATION OF LIKES</a:t>
            </a:r>
          </a:p>
        </p:txBody>
      </p:sp>
      <p:sp>
        <p:nvSpPr>
          <p:cNvPr id="10" name="TextBox 9">
            <a:extLst>
              <a:ext uri="{FF2B5EF4-FFF2-40B4-BE49-F238E27FC236}">
                <a16:creationId xmlns:a16="http://schemas.microsoft.com/office/drawing/2014/main" id="{F3E50CF2-19E5-1F4E-9492-8BBE38A7FC98}"/>
              </a:ext>
            </a:extLst>
          </p:cNvPr>
          <p:cNvSpPr txBox="1"/>
          <p:nvPr/>
        </p:nvSpPr>
        <p:spPr>
          <a:xfrm>
            <a:off x="4085496" y="2003934"/>
            <a:ext cx="1170131" cy="276999"/>
          </a:xfrm>
          <a:prstGeom prst="rect">
            <a:avLst/>
          </a:prstGeom>
          <a:noFill/>
        </p:spPr>
        <p:txBody>
          <a:bodyPr wrap="square" rtlCol="0">
            <a:spAutoFit/>
          </a:bodyPr>
          <a:lstStyle/>
          <a:p>
            <a:r>
              <a:rPr lang="fr-FR" sz="1200" b="1"/>
              <a:t>Arrow Theory</a:t>
            </a:r>
          </a:p>
        </p:txBody>
      </p:sp>
      <p:sp>
        <p:nvSpPr>
          <p:cNvPr id="11" name="TextBox 10">
            <a:extLst>
              <a:ext uri="{FF2B5EF4-FFF2-40B4-BE49-F238E27FC236}">
                <a16:creationId xmlns:a16="http://schemas.microsoft.com/office/drawing/2014/main" id="{9E941705-C7C8-BE44-920F-2455F63636E9}"/>
              </a:ext>
            </a:extLst>
          </p:cNvPr>
          <p:cNvSpPr txBox="1"/>
          <p:nvPr/>
        </p:nvSpPr>
        <p:spPr>
          <a:xfrm>
            <a:off x="2881763" y="4455270"/>
            <a:ext cx="1453399" cy="646331"/>
          </a:xfrm>
          <a:prstGeom prst="rect">
            <a:avLst/>
          </a:prstGeom>
          <a:noFill/>
        </p:spPr>
        <p:txBody>
          <a:bodyPr wrap="square" rtlCol="0">
            <a:spAutoFit/>
          </a:bodyPr>
          <a:lstStyle/>
          <a:p>
            <a:pPr algn="ctr"/>
            <a:r>
              <a:rPr lang="fr-FR" sz="1200" b="1"/>
              <a:t>THE SYSTEM OF OBJECTS</a:t>
            </a:r>
          </a:p>
          <a:p>
            <a:pPr algn="ctr"/>
            <a:r>
              <a:rPr lang="fr-FR" sz="1200" b="1"/>
              <a:t>Jean Baudrillard </a:t>
            </a:r>
          </a:p>
        </p:txBody>
      </p:sp>
      <p:sp>
        <p:nvSpPr>
          <p:cNvPr id="12" name="TextBox 11">
            <a:extLst>
              <a:ext uri="{FF2B5EF4-FFF2-40B4-BE49-F238E27FC236}">
                <a16:creationId xmlns:a16="http://schemas.microsoft.com/office/drawing/2014/main" id="{111466A9-DAFD-FC48-971D-21AD2AD52D35}"/>
              </a:ext>
            </a:extLst>
          </p:cNvPr>
          <p:cNvSpPr txBox="1"/>
          <p:nvPr/>
        </p:nvSpPr>
        <p:spPr>
          <a:xfrm>
            <a:off x="4171929" y="5440505"/>
            <a:ext cx="1453399" cy="276999"/>
          </a:xfrm>
          <a:prstGeom prst="rect">
            <a:avLst/>
          </a:prstGeom>
          <a:noFill/>
        </p:spPr>
        <p:txBody>
          <a:bodyPr wrap="square" rtlCol="0">
            <a:spAutoFit/>
          </a:bodyPr>
          <a:lstStyle/>
          <a:p>
            <a:r>
              <a:rPr lang="fr-FR" sz="1200" b="1"/>
              <a:t>France IA STRATEGY </a:t>
            </a:r>
          </a:p>
        </p:txBody>
      </p:sp>
      <p:sp>
        <p:nvSpPr>
          <p:cNvPr id="13" name="TextBox 12">
            <a:extLst>
              <a:ext uri="{FF2B5EF4-FFF2-40B4-BE49-F238E27FC236}">
                <a16:creationId xmlns:a16="http://schemas.microsoft.com/office/drawing/2014/main" id="{AF54A6BA-788C-AE4D-A531-A84376B55A9F}"/>
              </a:ext>
            </a:extLst>
          </p:cNvPr>
          <p:cNvSpPr txBox="1"/>
          <p:nvPr/>
        </p:nvSpPr>
        <p:spPr>
          <a:xfrm>
            <a:off x="4085496" y="2431701"/>
            <a:ext cx="3177872" cy="2031325"/>
          </a:xfrm>
          <a:prstGeom prst="rect">
            <a:avLst/>
          </a:prstGeom>
          <a:noFill/>
        </p:spPr>
        <p:txBody>
          <a:bodyPr wrap="square" rtlCol="0">
            <a:spAutoFit/>
          </a:bodyPr>
          <a:lstStyle/>
          <a:p>
            <a:pPr algn="ctr"/>
            <a:r>
              <a:rPr lang="fr-FR" sz="1200"/>
              <a:t>REFERENCES </a:t>
            </a:r>
          </a:p>
          <a:p>
            <a:pPr algn="ctr"/>
            <a:r>
              <a:rPr lang="fr-FR" sz="1200"/>
              <a:t>articles Scientifiques Fondateurs</a:t>
            </a:r>
          </a:p>
          <a:p>
            <a:pPr algn="ctr"/>
            <a:endParaRPr lang="fr-FR" sz="1200"/>
          </a:p>
          <a:p>
            <a:pPr algn="just"/>
            <a:r>
              <a:rPr lang="en-US" sz="600" err="1"/>
              <a:t>Tritto</a:t>
            </a:r>
            <a:r>
              <a:rPr lang="en-US" sz="600"/>
              <a:t> G, Marsh A, Carroll D, </a:t>
            </a:r>
            <a:r>
              <a:rPr lang="en-US" sz="600" err="1"/>
              <a:t>Karoubi</a:t>
            </a:r>
            <a:r>
              <a:rPr lang="en-US" sz="600"/>
              <a:t> </a:t>
            </a:r>
            <a:r>
              <a:rPr lang="en-US" sz="600" err="1"/>
              <a:t>Nordon</a:t>
            </a:r>
            <a:r>
              <a:rPr lang="en-US" sz="600"/>
              <a:t> A, </a:t>
            </a:r>
            <a:r>
              <a:rPr lang="en-US" sz="600" err="1"/>
              <a:t>Tritto</a:t>
            </a:r>
            <a:r>
              <a:rPr lang="en-US" sz="600"/>
              <a:t> M, Marsh-</a:t>
            </a:r>
            <a:r>
              <a:rPr lang="en-US" sz="600" err="1"/>
              <a:t>Drikos</a:t>
            </a:r>
            <a:r>
              <a:rPr lang="en-US" sz="600"/>
              <a:t>, </a:t>
            </a:r>
            <a:r>
              <a:rPr lang="en-US" sz="600" err="1"/>
              <a:t>Vaileanu</a:t>
            </a:r>
            <a:r>
              <a:rPr lang="en-US" sz="600"/>
              <a:t> I (</a:t>
            </a:r>
            <a:r>
              <a:rPr lang="en-US" sz="600" err="1"/>
              <a:t>Xvaluaror</a:t>
            </a:r>
            <a:r>
              <a:rPr lang="en-US" sz="600"/>
              <a:t>), HEALTH TECHNOMICS AND SOCIAL DETERMINANTS IN GLOBAL HEALTH - STRATEGIES FOR HEALTH PROVIDERS, OPERATORS AND TARGET POPULATIONS FOR HUMAN SAFETY AND HOMELAND SECURITY- The 2017 World Congress in Computer Science Computer Engineering &amp; Applied Computing | CSCE'17, July 2017, Las Vegas Nevada, USA</a:t>
            </a:r>
          </a:p>
          <a:p>
            <a:pPr algn="just"/>
            <a:r>
              <a:rPr lang="en-US" sz="600" err="1"/>
              <a:t>Paun</a:t>
            </a:r>
            <a:r>
              <a:rPr lang="en-US" sz="600"/>
              <a:t> F, von </a:t>
            </a:r>
            <a:r>
              <a:rPr lang="en-US" sz="600" err="1"/>
              <a:t>Tunzelmann</a:t>
            </a:r>
            <a:r>
              <a:rPr lang="en-US" sz="600"/>
              <a:t> N, Richard P. 2012, Asymmetries and dynamic interactive capabilities in technology transfer between ONERA– the French aerospace LAB™ and SMEs in de </a:t>
            </a:r>
            <a:r>
              <a:rPr lang="en-US" sz="600" err="1"/>
              <a:t>Boeck</a:t>
            </a:r>
            <a:r>
              <a:rPr lang="en-US" sz="600"/>
              <a:t> </a:t>
            </a:r>
            <a:r>
              <a:rPr lang="en-US" sz="600" err="1"/>
              <a:t>Université</a:t>
            </a:r>
            <a:r>
              <a:rPr lang="en-US" sz="600"/>
              <a:t>. </a:t>
            </a:r>
            <a:r>
              <a:rPr lang="en-US" sz="600" err="1"/>
              <a:t>J’Innov</a:t>
            </a:r>
            <a:r>
              <a:rPr lang="en-US" sz="600"/>
              <a:t> Econ. 2012; 2012/1(9):103–37.</a:t>
            </a:r>
          </a:p>
          <a:p>
            <a:pPr algn="just"/>
            <a:r>
              <a:rPr lang="en-US" sz="600"/>
              <a:t>VAILEANU-PAUN I.: Co-Conception and Entrepreneurial Strategies. In: </a:t>
            </a:r>
            <a:r>
              <a:rPr lang="en-US" sz="600" err="1"/>
              <a:t>Carayannis</a:t>
            </a:r>
            <a:r>
              <a:rPr lang="en-US" sz="600"/>
              <a:t> E. (Ed.) Encyclopedia of Creativity, Invention, Innovation and Entrepreneurship: </a:t>
            </a:r>
            <a:r>
              <a:rPr lang="en-US" sz="600" err="1"/>
              <a:t>SpringerReference</a:t>
            </a:r>
            <a:r>
              <a:rPr lang="en-US" sz="600"/>
              <a:t> (</a:t>
            </a:r>
            <a:r>
              <a:rPr lang="en-US" sz="600" err="1"/>
              <a:t>www.springerreference.com</a:t>
            </a:r>
            <a:r>
              <a:rPr lang="en-US" sz="600"/>
              <a:t>). </a:t>
            </a:r>
            <a:r>
              <a:rPr lang="fr-FR" sz="600"/>
              <a:t>Springer-</a:t>
            </a:r>
            <a:r>
              <a:rPr lang="fr-FR" sz="600" err="1"/>
              <a:t>Verlag</a:t>
            </a:r>
            <a:r>
              <a:rPr lang="fr-FR" sz="600"/>
              <a:t> Berlin Heidelberg, 2013. pp 224-229                 </a:t>
            </a:r>
            <a:br>
              <a:rPr lang="en-US" sz="600"/>
            </a:br>
            <a:r>
              <a:rPr lang="fr-FR" sz="600"/>
              <a:t>2014, Economie de la Fonctionnalité et la valeur territoriale </a:t>
            </a:r>
            <a:r>
              <a:rPr lang="fr-FR" sz="600" err="1"/>
              <a:t>partagee</a:t>
            </a:r>
            <a:r>
              <a:rPr lang="fr-FR" sz="600"/>
              <a:t>, Livre Blanc de l’ESS, Pole Finance Innovation</a:t>
            </a:r>
            <a:endParaRPr lang="en-US" sz="600"/>
          </a:p>
          <a:p>
            <a:pPr algn="just"/>
            <a:endParaRPr lang="en-US" sz="600"/>
          </a:p>
          <a:p>
            <a:pPr algn="just"/>
            <a:r>
              <a:rPr lang="fr-FR" sz="600"/>
              <a:t> </a:t>
            </a:r>
          </a:p>
        </p:txBody>
      </p:sp>
      <p:sp>
        <p:nvSpPr>
          <p:cNvPr id="14" name="TextBox 13">
            <a:extLst>
              <a:ext uri="{FF2B5EF4-FFF2-40B4-BE49-F238E27FC236}">
                <a16:creationId xmlns:a16="http://schemas.microsoft.com/office/drawing/2014/main" id="{D61584F1-CF4E-F84E-8A53-4642FC3F7724}"/>
              </a:ext>
            </a:extLst>
          </p:cNvPr>
          <p:cNvSpPr txBox="1"/>
          <p:nvPr/>
        </p:nvSpPr>
        <p:spPr>
          <a:xfrm>
            <a:off x="7332075" y="3420076"/>
            <a:ext cx="1453399" cy="461665"/>
          </a:xfrm>
          <a:prstGeom prst="rect">
            <a:avLst/>
          </a:prstGeom>
          <a:noFill/>
        </p:spPr>
        <p:txBody>
          <a:bodyPr wrap="square" rtlCol="0">
            <a:spAutoFit/>
          </a:bodyPr>
          <a:lstStyle/>
          <a:p>
            <a:pPr algn="ctr"/>
            <a:r>
              <a:rPr lang="fr-FR" sz="1200" b="1"/>
              <a:t>SHARING SECRET </a:t>
            </a:r>
            <a:r>
              <a:rPr lang="fr-FR" sz="1200" b="1" err="1"/>
              <a:t>theory</a:t>
            </a:r>
            <a:endParaRPr lang="fr-FR" sz="1200" b="1"/>
          </a:p>
        </p:txBody>
      </p:sp>
      <p:cxnSp>
        <p:nvCxnSpPr>
          <p:cNvPr id="15" name="Straight Arrow Connector 14">
            <a:extLst>
              <a:ext uri="{FF2B5EF4-FFF2-40B4-BE49-F238E27FC236}">
                <a16:creationId xmlns:a16="http://schemas.microsoft.com/office/drawing/2014/main" id="{4A33B7A9-2FD3-9D45-8ABF-47BDE7AD1A5E}"/>
              </a:ext>
            </a:extLst>
          </p:cNvPr>
          <p:cNvCxnSpPr/>
          <p:nvPr/>
        </p:nvCxnSpPr>
        <p:spPr>
          <a:xfrm flipV="1">
            <a:off x="7630306" y="1722280"/>
            <a:ext cx="789321" cy="2118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A4DC058-20DA-4443-A5BE-64A95991825B}"/>
              </a:ext>
            </a:extLst>
          </p:cNvPr>
          <p:cNvCxnSpPr/>
          <p:nvPr/>
        </p:nvCxnSpPr>
        <p:spPr>
          <a:xfrm flipH="1" flipV="1">
            <a:off x="3325802" y="2003934"/>
            <a:ext cx="617628" cy="81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C3AD8A6-01B7-E641-974A-AF812080BF4B}"/>
              </a:ext>
            </a:extLst>
          </p:cNvPr>
          <p:cNvCxnSpPr/>
          <p:nvPr/>
        </p:nvCxnSpPr>
        <p:spPr>
          <a:xfrm flipV="1">
            <a:off x="8307848" y="3428000"/>
            <a:ext cx="912352" cy="226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71EC450-6A69-8F49-AE91-9B2679933241}"/>
              </a:ext>
            </a:extLst>
          </p:cNvPr>
          <p:cNvSpPr txBox="1"/>
          <p:nvPr/>
        </p:nvSpPr>
        <p:spPr>
          <a:xfrm>
            <a:off x="9131843" y="3262667"/>
            <a:ext cx="2895599" cy="1954381"/>
          </a:xfrm>
          <a:prstGeom prst="rect">
            <a:avLst/>
          </a:prstGeom>
          <a:noFill/>
        </p:spPr>
        <p:txBody>
          <a:bodyPr wrap="square" rtlCol="0">
            <a:spAutoFit/>
          </a:bodyPr>
          <a:lstStyle/>
          <a:p>
            <a:pPr algn="r"/>
            <a:r>
              <a:rPr lang="en-GB" sz="1100"/>
              <a:t>XVALUATOR could adapt the SHARING Secret theory to the CONSTRUCTION OF THE GLOBAL VALUE of a SUBJECT – LIKE - based on other different like on different platforms contributing the the WHOLE PICTURE – as a CODE OF THE GLOBAL VALUE to be considered.  </a:t>
            </a:r>
          </a:p>
          <a:p>
            <a:pPr algn="r"/>
            <a:endParaRPr lang="en-GB" sz="1100"/>
          </a:p>
          <a:p>
            <a:pPr algn="r"/>
            <a:r>
              <a:rPr lang="en-GB" sz="1100"/>
              <a:t>XVALUATOR will invest in research and innovation in Security and Identification through BIG DATA LIKEs FOOTPRINT Trajectories</a:t>
            </a:r>
          </a:p>
        </p:txBody>
      </p:sp>
      <p:sp>
        <p:nvSpPr>
          <p:cNvPr id="19" name="TextBox 18">
            <a:extLst>
              <a:ext uri="{FF2B5EF4-FFF2-40B4-BE49-F238E27FC236}">
                <a16:creationId xmlns:a16="http://schemas.microsoft.com/office/drawing/2014/main" id="{2BB404AF-596A-4848-91D7-4472EC5FCA2F}"/>
              </a:ext>
            </a:extLst>
          </p:cNvPr>
          <p:cNvSpPr txBox="1"/>
          <p:nvPr/>
        </p:nvSpPr>
        <p:spPr>
          <a:xfrm>
            <a:off x="5431487" y="4463027"/>
            <a:ext cx="1741367" cy="1954381"/>
          </a:xfrm>
          <a:prstGeom prst="rect">
            <a:avLst/>
          </a:prstGeom>
          <a:noFill/>
        </p:spPr>
        <p:txBody>
          <a:bodyPr wrap="square" rtlCol="0">
            <a:spAutoFit/>
          </a:bodyPr>
          <a:lstStyle/>
          <a:p>
            <a:pPr algn="r"/>
            <a:r>
              <a:rPr lang="en-GB" sz="1100"/>
              <a:t>XVALUATOR is a contributor of the FRANCE IA Strategy  on the importance of QUALIFICATION of the SOURCES of LIKEs as SECURITY and IDENTIFICATION potential KEYs by using BIG DATA in VALORISATION OF LIKEs of all Plateforms - page </a:t>
            </a:r>
            <a:r>
              <a:rPr lang="fr-FR" sz="1100"/>
              <a:t>260.  </a:t>
            </a:r>
          </a:p>
        </p:txBody>
      </p:sp>
      <p:cxnSp>
        <p:nvCxnSpPr>
          <p:cNvPr id="20" name="Straight Arrow Connector 19">
            <a:extLst>
              <a:ext uri="{FF2B5EF4-FFF2-40B4-BE49-F238E27FC236}">
                <a16:creationId xmlns:a16="http://schemas.microsoft.com/office/drawing/2014/main" id="{88649B7F-DC42-3E4C-B072-007D7F06C82D}"/>
              </a:ext>
            </a:extLst>
          </p:cNvPr>
          <p:cNvCxnSpPr/>
          <p:nvPr/>
        </p:nvCxnSpPr>
        <p:spPr>
          <a:xfrm>
            <a:off x="4898628" y="6123226"/>
            <a:ext cx="612014" cy="79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63C0440-EC20-ED4B-B21E-7D6132841DE3}"/>
              </a:ext>
            </a:extLst>
          </p:cNvPr>
          <p:cNvCxnSpPr/>
          <p:nvPr/>
        </p:nvCxnSpPr>
        <p:spPr>
          <a:xfrm flipH="1" flipV="1">
            <a:off x="2670543" y="4169094"/>
            <a:ext cx="493634" cy="120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19AC8BA-DE4F-6E4E-B012-5D9ECCE862CD}"/>
              </a:ext>
            </a:extLst>
          </p:cNvPr>
          <p:cNvSpPr txBox="1"/>
          <p:nvPr/>
        </p:nvSpPr>
        <p:spPr>
          <a:xfrm>
            <a:off x="205482" y="1849708"/>
            <a:ext cx="3237099" cy="1785104"/>
          </a:xfrm>
          <a:prstGeom prst="rect">
            <a:avLst/>
          </a:prstGeom>
          <a:noFill/>
        </p:spPr>
        <p:txBody>
          <a:bodyPr wrap="square" rtlCol="0">
            <a:spAutoFit/>
          </a:bodyPr>
          <a:lstStyle/>
          <a:p>
            <a:r>
              <a:rPr lang="en-GB" sz="1100"/>
              <a:t>Xvaluator innovation proves that through the capacity of Aggregation of BIG DATA LIKEs and the maximisation of subjectivity integration – different criteria, ponderations, subjects, evolutions, etc.- the process of retribalizing of opinions depends less on the objectivity of evaluators and more on the capacity to integrate more subjectivities. Xvaluator is proving that more we integrate subjectivity at all level, more we objectivise the result of common evaluation</a:t>
            </a:r>
            <a:r>
              <a:rPr lang="fr-FR" sz="1100"/>
              <a:t>. </a:t>
            </a:r>
          </a:p>
        </p:txBody>
      </p:sp>
      <p:sp>
        <p:nvSpPr>
          <p:cNvPr id="23" name="TextBox 22">
            <a:extLst>
              <a:ext uri="{FF2B5EF4-FFF2-40B4-BE49-F238E27FC236}">
                <a16:creationId xmlns:a16="http://schemas.microsoft.com/office/drawing/2014/main" id="{744604E5-1AA2-364D-8E80-140455E40CAD}"/>
              </a:ext>
            </a:extLst>
          </p:cNvPr>
          <p:cNvSpPr txBox="1"/>
          <p:nvPr/>
        </p:nvSpPr>
        <p:spPr>
          <a:xfrm>
            <a:off x="210143" y="4083781"/>
            <a:ext cx="2686883" cy="2400657"/>
          </a:xfrm>
          <a:prstGeom prst="rect">
            <a:avLst/>
          </a:prstGeom>
          <a:noFill/>
        </p:spPr>
        <p:txBody>
          <a:bodyPr wrap="square" rtlCol="0">
            <a:spAutoFit/>
          </a:bodyPr>
          <a:lstStyle/>
          <a:p>
            <a:r>
              <a:rPr lang="en-GB" sz="1000"/>
              <a:t>XVALUATION INNOVATION is extrapolating the theory of System of Objects of Baudrillard to all SUBJECT. Through the use of BIG DATA to create the GLOBAL VALUE of SUBJECTS; Xvaluator is demonstrating that the PERCEIVED VALUE by a always greater number of observers of the subjects create the credibility of the value of the specific Subject. The GLOBAL PERCEIVED VALUE depends on the Structure of the SYSTEM that is Evaluating and the relations within the system. The Value does not exist out of the System of reference and evaluation which proves the power of the PERCEIVED VALUE - subjective but fair and useful if transparent and aggregated to other subjective values of the system. </a:t>
            </a:r>
          </a:p>
        </p:txBody>
      </p:sp>
      <p:pic>
        <p:nvPicPr>
          <p:cNvPr id="24" name="Picture 23">
            <a:extLst>
              <a:ext uri="{FF2B5EF4-FFF2-40B4-BE49-F238E27FC236}">
                <a16:creationId xmlns:a16="http://schemas.microsoft.com/office/drawing/2014/main" id="{C2323389-0E8E-234A-87BA-757FF74C24CE}"/>
              </a:ext>
            </a:extLst>
          </p:cNvPr>
          <p:cNvPicPr>
            <a:picLocks noChangeAspect="1"/>
          </p:cNvPicPr>
          <p:nvPr/>
        </p:nvPicPr>
        <p:blipFill>
          <a:blip r:embed="rId2"/>
          <a:stretch>
            <a:fillRect/>
          </a:stretch>
        </p:blipFill>
        <p:spPr>
          <a:xfrm>
            <a:off x="8465563" y="1491830"/>
            <a:ext cx="3561879" cy="1601238"/>
          </a:xfrm>
          <a:prstGeom prst="rect">
            <a:avLst/>
          </a:prstGeom>
        </p:spPr>
      </p:pic>
      <p:sp>
        <p:nvSpPr>
          <p:cNvPr id="25" name="Oval 24">
            <a:extLst>
              <a:ext uri="{FF2B5EF4-FFF2-40B4-BE49-F238E27FC236}">
                <a16:creationId xmlns:a16="http://schemas.microsoft.com/office/drawing/2014/main" id="{B8A79E3C-8FBF-5645-BBC0-E6A218883411}"/>
              </a:ext>
            </a:extLst>
          </p:cNvPr>
          <p:cNvSpPr/>
          <p:nvPr/>
        </p:nvSpPr>
        <p:spPr>
          <a:xfrm>
            <a:off x="7291287" y="4482969"/>
            <a:ext cx="1447800" cy="1036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TextBox 25">
            <a:extLst>
              <a:ext uri="{FF2B5EF4-FFF2-40B4-BE49-F238E27FC236}">
                <a16:creationId xmlns:a16="http://schemas.microsoft.com/office/drawing/2014/main" id="{1009226F-1828-E243-91B2-EEF3F9E5F4A3}"/>
              </a:ext>
            </a:extLst>
          </p:cNvPr>
          <p:cNvSpPr txBox="1"/>
          <p:nvPr/>
        </p:nvSpPr>
        <p:spPr>
          <a:xfrm>
            <a:off x="7332074" y="4730997"/>
            <a:ext cx="1453399" cy="646331"/>
          </a:xfrm>
          <a:prstGeom prst="rect">
            <a:avLst/>
          </a:prstGeom>
          <a:noFill/>
        </p:spPr>
        <p:txBody>
          <a:bodyPr wrap="square" rtlCol="0">
            <a:spAutoFit/>
          </a:bodyPr>
          <a:lstStyle/>
          <a:p>
            <a:pPr algn="ctr"/>
            <a:r>
              <a:rPr lang="fr-FR" sz="1200" b="1"/>
              <a:t>Diagramme </a:t>
            </a:r>
          </a:p>
          <a:p>
            <a:pPr algn="ctr"/>
            <a:r>
              <a:rPr lang="fr-FR" sz="1200" b="1" err="1"/>
              <a:t>Likes</a:t>
            </a:r>
            <a:r>
              <a:rPr lang="fr-FR" sz="1200" b="1"/>
              <a:t> Use Optimisation </a:t>
            </a:r>
          </a:p>
        </p:txBody>
      </p:sp>
      <p:pic>
        <p:nvPicPr>
          <p:cNvPr id="27" name="Picture 26">
            <a:extLst>
              <a:ext uri="{FF2B5EF4-FFF2-40B4-BE49-F238E27FC236}">
                <a16:creationId xmlns:a16="http://schemas.microsoft.com/office/drawing/2014/main" id="{9A2090A9-CD49-A744-8435-E4C8A2D22A05}"/>
              </a:ext>
            </a:extLst>
          </p:cNvPr>
          <p:cNvPicPr>
            <a:picLocks noChangeAspect="1"/>
          </p:cNvPicPr>
          <p:nvPr/>
        </p:nvPicPr>
        <p:blipFill>
          <a:blip r:embed="rId2"/>
          <a:stretch>
            <a:fillRect/>
          </a:stretch>
        </p:blipFill>
        <p:spPr>
          <a:xfrm>
            <a:off x="8739087" y="5440217"/>
            <a:ext cx="2468844" cy="1296883"/>
          </a:xfrm>
          <a:prstGeom prst="rect">
            <a:avLst/>
          </a:prstGeom>
        </p:spPr>
      </p:pic>
      <p:cxnSp>
        <p:nvCxnSpPr>
          <p:cNvPr id="28" name="Straight Arrow Connector 27">
            <a:extLst>
              <a:ext uri="{FF2B5EF4-FFF2-40B4-BE49-F238E27FC236}">
                <a16:creationId xmlns:a16="http://schemas.microsoft.com/office/drawing/2014/main" id="{458C0E63-54FB-084F-9F0B-260DB509C52D}"/>
              </a:ext>
            </a:extLst>
          </p:cNvPr>
          <p:cNvCxnSpPr/>
          <p:nvPr/>
        </p:nvCxnSpPr>
        <p:spPr>
          <a:xfrm>
            <a:off x="8383110" y="5396072"/>
            <a:ext cx="612014" cy="79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DD885AD-2659-6E44-99B5-E5E4FC4576E6}"/>
              </a:ext>
            </a:extLst>
          </p:cNvPr>
          <p:cNvSpPr txBox="1"/>
          <p:nvPr/>
        </p:nvSpPr>
        <p:spPr>
          <a:xfrm>
            <a:off x="8995124" y="140087"/>
            <a:ext cx="2902222" cy="830997"/>
          </a:xfrm>
          <a:prstGeom prst="rect">
            <a:avLst/>
          </a:prstGeom>
          <a:noFill/>
        </p:spPr>
        <p:txBody>
          <a:bodyPr wrap="square" rtlCol="0">
            <a:spAutoFit/>
          </a:bodyPr>
          <a:lstStyle/>
          <a:p>
            <a:r>
              <a:rPr lang="fr-FR" sz="800" b="1">
                <a:solidFill>
                  <a:srgbClr val="FF0000"/>
                </a:solidFill>
              </a:rPr>
              <a:t>DEMOCRATISATION DE l’ACCES à LA QUALITE </a:t>
            </a:r>
            <a:r>
              <a:rPr lang="fr-FR" sz="800">
                <a:solidFill>
                  <a:srgbClr val="FF0000"/>
                </a:solidFill>
              </a:rPr>
              <a:t>grâce à Xvaluator –  l’intégration des externalités dans le PRIX : Changement de Paradigme de Valorisation : LA QUALITE (ec+soc.+Env) doit avoir un PRIX plus bas et accessible par rapport à la mauvaise qualité qui doit intégrer ex ante les couts de la dépollutions, des injustices sociaux et </a:t>
            </a:r>
            <a:r>
              <a:rPr lang="fr-FR" sz="800" err="1">
                <a:solidFill>
                  <a:srgbClr val="FF0000"/>
                </a:solidFill>
              </a:rPr>
              <a:t>ec</a:t>
            </a:r>
            <a:r>
              <a:rPr lang="fr-FR" sz="800">
                <a:solidFill>
                  <a:srgbClr val="FF0000"/>
                </a:solidFill>
              </a:rPr>
              <a:t>.)</a:t>
            </a:r>
          </a:p>
        </p:txBody>
      </p:sp>
    </p:spTree>
    <p:extLst>
      <p:ext uri="{BB962C8B-B14F-4D97-AF65-F5344CB8AC3E}">
        <p14:creationId xmlns:p14="http://schemas.microsoft.com/office/powerpoint/2010/main" val="3357623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EAC0-99EA-CD46-ACB2-9BFE04E9B1B6}"/>
              </a:ext>
            </a:extLst>
          </p:cNvPr>
          <p:cNvSpPr txBox="1">
            <a:spLocks/>
          </p:cNvSpPr>
          <p:nvPr/>
        </p:nvSpPr>
        <p:spPr>
          <a:xfrm>
            <a:off x="445193" y="807463"/>
            <a:ext cx="1203661" cy="277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000">
                <a:latin typeface="Times" pitchFamily="2" charset="0"/>
              </a:rPr>
              <a:t>Concertation publique dans un clic </a:t>
            </a:r>
          </a:p>
        </p:txBody>
      </p:sp>
      <p:sp>
        <p:nvSpPr>
          <p:cNvPr id="4" name="Title 1">
            <a:extLst>
              <a:ext uri="{FF2B5EF4-FFF2-40B4-BE49-F238E27FC236}">
                <a16:creationId xmlns:a16="http://schemas.microsoft.com/office/drawing/2014/main" id="{FCEDA95A-9F3A-5043-81AD-1AB0EA128FEB}"/>
              </a:ext>
            </a:extLst>
          </p:cNvPr>
          <p:cNvSpPr txBox="1">
            <a:spLocks/>
          </p:cNvSpPr>
          <p:nvPr/>
        </p:nvSpPr>
        <p:spPr>
          <a:xfrm>
            <a:off x="219038" y="1350252"/>
            <a:ext cx="1529883" cy="2761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Démocratie participative avec pondérations participatives </a:t>
            </a:r>
          </a:p>
        </p:txBody>
      </p:sp>
      <p:sp>
        <p:nvSpPr>
          <p:cNvPr id="5" name="Title 1">
            <a:extLst>
              <a:ext uri="{FF2B5EF4-FFF2-40B4-BE49-F238E27FC236}">
                <a16:creationId xmlns:a16="http://schemas.microsoft.com/office/drawing/2014/main" id="{E512A6C1-4241-0745-BADD-3D07BA8DC573}"/>
              </a:ext>
            </a:extLst>
          </p:cNvPr>
          <p:cNvSpPr txBox="1">
            <a:spLocks/>
          </p:cNvSpPr>
          <p:nvPr/>
        </p:nvSpPr>
        <p:spPr>
          <a:xfrm>
            <a:off x="2256562" y="1920224"/>
            <a:ext cx="1725229"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Classements et Evaluations participatives en temps réel et continu : pondération participative et contextualisations </a:t>
            </a:r>
          </a:p>
        </p:txBody>
      </p:sp>
      <p:sp>
        <p:nvSpPr>
          <p:cNvPr id="6" name="Title 1">
            <a:extLst>
              <a:ext uri="{FF2B5EF4-FFF2-40B4-BE49-F238E27FC236}">
                <a16:creationId xmlns:a16="http://schemas.microsoft.com/office/drawing/2014/main" id="{172487C6-69DE-9D49-A1F4-C1354581F4B9}"/>
              </a:ext>
            </a:extLst>
          </p:cNvPr>
          <p:cNvSpPr txBox="1">
            <a:spLocks/>
          </p:cNvSpPr>
          <p:nvPr/>
        </p:nvSpPr>
        <p:spPr>
          <a:xfrm>
            <a:off x="157779" y="2029939"/>
            <a:ext cx="2033615" cy="316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Compétitions privées ouvertes et collaboratives (choix participatifs des critères, des catégories, du timing, de la sources, etc.) </a:t>
            </a:r>
          </a:p>
        </p:txBody>
      </p:sp>
      <p:sp>
        <p:nvSpPr>
          <p:cNvPr id="7" name="Title 1">
            <a:extLst>
              <a:ext uri="{FF2B5EF4-FFF2-40B4-BE49-F238E27FC236}">
                <a16:creationId xmlns:a16="http://schemas.microsoft.com/office/drawing/2014/main" id="{DC2A6BBC-4628-EC4B-A788-FA0284147F17}"/>
              </a:ext>
            </a:extLst>
          </p:cNvPr>
          <p:cNvSpPr txBox="1">
            <a:spLocks/>
          </p:cNvSpPr>
          <p:nvPr/>
        </p:nvSpPr>
        <p:spPr>
          <a:xfrm>
            <a:off x="202509" y="2644020"/>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Mentorat participatif et ouvert, en temps réel et continu</a:t>
            </a:r>
          </a:p>
        </p:txBody>
      </p:sp>
      <p:sp>
        <p:nvSpPr>
          <p:cNvPr id="8" name="Title 1">
            <a:extLst>
              <a:ext uri="{FF2B5EF4-FFF2-40B4-BE49-F238E27FC236}">
                <a16:creationId xmlns:a16="http://schemas.microsoft.com/office/drawing/2014/main" id="{9EEFADFA-BDCD-474D-B46E-71F10DFA1545}"/>
              </a:ext>
            </a:extLst>
          </p:cNvPr>
          <p:cNvSpPr txBox="1">
            <a:spLocks/>
          </p:cNvSpPr>
          <p:nvPr/>
        </p:nvSpPr>
        <p:spPr>
          <a:xfrm>
            <a:off x="1525697" y="2718327"/>
            <a:ext cx="1687440" cy="3731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Etude de marché collaboratif intégrant les parties prenantes en temps réel et continu </a:t>
            </a:r>
          </a:p>
        </p:txBody>
      </p:sp>
      <p:sp>
        <p:nvSpPr>
          <p:cNvPr id="9" name="Title 1">
            <a:extLst>
              <a:ext uri="{FF2B5EF4-FFF2-40B4-BE49-F238E27FC236}">
                <a16:creationId xmlns:a16="http://schemas.microsoft.com/office/drawing/2014/main" id="{C4DCC669-01E6-C342-8D82-E3AA6DC2895B}"/>
              </a:ext>
            </a:extLst>
          </p:cNvPr>
          <p:cNvSpPr txBox="1">
            <a:spLocks/>
          </p:cNvSpPr>
          <p:nvPr/>
        </p:nvSpPr>
        <p:spPr>
          <a:xfrm>
            <a:off x="72769" y="3671589"/>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Marketing prédictif ouvert et collaboratif en temps réel et continu </a:t>
            </a:r>
          </a:p>
        </p:txBody>
      </p:sp>
      <p:sp>
        <p:nvSpPr>
          <p:cNvPr id="10" name="Title 1">
            <a:extLst>
              <a:ext uri="{FF2B5EF4-FFF2-40B4-BE49-F238E27FC236}">
                <a16:creationId xmlns:a16="http://schemas.microsoft.com/office/drawing/2014/main" id="{B74CAFF2-896D-CA43-BCA3-A5DF562C8994}"/>
              </a:ext>
            </a:extLst>
          </p:cNvPr>
          <p:cNvSpPr txBox="1">
            <a:spLocks/>
          </p:cNvSpPr>
          <p:nvPr/>
        </p:nvSpPr>
        <p:spPr>
          <a:xfrm>
            <a:off x="1233544" y="3442123"/>
            <a:ext cx="1428752" cy="3206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Publicité Ouverte – intégrant les avis vrais- pertinent  en temps réel et continu  </a:t>
            </a:r>
          </a:p>
        </p:txBody>
      </p:sp>
      <p:sp>
        <p:nvSpPr>
          <p:cNvPr id="11" name="Title 1">
            <a:extLst>
              <a:ext uri="{FF2B5EF4-FFF2-40B4-BE49-F238E27FC236}">
                <a16:creationId xmlns:a16="http://schemas.microsoft.com/office/drawing/2014/main" id="{1D811689-B5CD-4E40-8162-53048FFC5F57}"/>
              </a:ext>
            </a:extLst>
          </p:cNvPr>
          <p:cNvSpPr txBox="1">
            <a:spLocks/>
          </p:cNvSpPr>
          <p:nvPr/>
        </p:nvSpPr>
        <p:spPr>
          <a:xfrm>
            <a:off x="702068" y="3770787"/>
            <a:ext cx="1745174" cy="448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Qualification ouverte, participative </a:t>
            </a:r>
          </a:p>
        </p:txBody>
      </p:sp>
      <p:sp>
        <p:nvSpPr>
          <p:cNvPr id="12" name="Title 1">
            <a:extLst>
              <a:ext uri="{FF2B5EF4-FFF2-40B4-BE49-F238E27FC236}">
                <a16:creationId xmlns:a16="http://schemas.microsoft.com/office/drawing/2014/main" id="{A6AC9A2A-DE39-A349-ABC8-6C6321410FB1}"/>
              </a:ext>
            </a:extLst>
          </p:cNvPr>
          <p:cNvSpPr txBox="1">
            <a:spLocks/>
          </p:cNvSpPr>
          <p:nvPr/>
        </p:nvSpPr>
        <p:spPr>
          <a:xfrm rot="10371066" flipV="1">
            <a:off x="288880" y="4773727"/>
            <a:ext cx="1219378" cy="3359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Valorisation et investissement collaboratif : intégrer l’avis des parties prenantes </a:t>
            </a:r>
          </a:p>
        </p:txBody>
      </p:sp>
      <p:sp>
        <p:nvSpPr>
          <p:cNvPr id="13" name="Title 1">
            <a:extLst>
              <a:ext uri="{FF2B5EF4-FFF2-40B4-BE49-F238E27FC236}">
                <a16:creationId xmlns:a16="http://schemas.microsoft.com/office/drawing/2014/main" id="{A25AF8E2-2169-F844-80B6-DFAC556EA475}"/>
              </a:ext>
            </a:extLst>
          </p:cNvPr>
          <p:cNvSpPr txBox="1">
            <a:spLocks/>
          </p:cNvSpPr>
          <p:nvPr/>
        </p:nvSpPr>
        <p:spPr>
          <a:xfrm>
            <a:off x="372424" y="5790550"/>
            <a:ext cx="1460909" cy="3472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Aide à la prise de décision sur la base </a:t>
            </a:r>
            <a:r>
              <a:rPr lang="fr-FR" sz="1000" err="1">
                <a:latin typeface="Times" pitchFamily="2" charset="0"/>
              </a:rPr>
              <a:t>dee</a:t>
            </a:r>
            <a:r>
              <a:rPr lang="fr-FR" sz="1000">
                <a:latin typeface="Times" pitchFamily="2" charset="0"/>
              </a:rPr>
              <a:t> concertation et intégration de tous les avis en temps réel et continu </a:t>
            </a:r>
          </a:p>
        </p:txBody>
      </p:sp>
      <p:sp>
        <p:nvSpPr>
          <p:cNvPr id="14" name="Title 1">
            <a:extLst>
              <a:ext uri="{FF2B5EF4-FFF2-40B4-BE49-F238E27FC236}">
                <a16:creationId xmlns:a16="http://schemas.microsoft.com/office/drawing/2014/main" id="{F6F14235-CC35-E14D-A66C-32C433FCEE15}"/>
              </a:ext>
            </a:extLst>
          </p:cNvPr>
          <p:cNvSpPr txBox="1">
            <a:spLocks/>
          </p:cNvSpPr>
          <p:nvPr/>
        </p:nvSpPr>
        <p:spPr>
          <a:xfrm>
            <a:off x="6335872" y="6014102"/>
            <a:ext cx="1749103" cy="2624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Management collaboratif des ressources humaine : plus de pertinence, vérité et transparence </a:t>
            </a:r>
          </a:p>
        </p:txBody>
      </p:sp>
      <p:sp>
        <p:nvSpPr>
          <p:cNvPr id="15" name="Title 1">
            <a:extLst>
              <a:ext uri="{FF2B5EF4-FFF2-40B4-BE49-F238E27FC236}">
                <a16:creationId xmlns:a16="http://schemas.microsoft.com/office/drawing/2014/main" id="{7D5B2D57-0DA5-7841-A51E-DC74594C8B5A}"/>
              </a:ext>
            </a:extLst>
          </p:cNvPr>
          <p:cNvSpPr txBox="1">
            <a:spLocks/>
          </p:cNvSpPr>
          <p:nvPr/>
        </p:nvSpPr>
        <p:spPr>
          <a:xfrm>
            <a:off x="3588537" y="5265257"/>
            <a:ext cx="1964449" cy="3573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Co-évaluation participative des expertises ensemble avec les parties prenantes </a:t>
            </a:r>
          </a:p>
        </p:txBody>
      </p:sp>
      <p:sp>
        <p:nvSpPr>
          <p:cNvPr id="16" name="Title 1">
            <a:extLst>
              <a:ext uri="{FF2B5EF4-FFF2-40B4-BE49-F238E27FC236}">
                <a16:creationId xmlns:a16="http://schemas.microsoft.com/office/drawing/2014/main" id="{87108384-562F-E34E-8D2F-87BE9DE9DA62}"/>
              </a:ext>
            </a:extLst>
          </p:cNvPr>
          <p:cNvSpPr txBox="1">
            <a:spLocks/>
          </p:cNvSpPr>
          <p:nvPr/>
        </p:nvSpPr>
        <p:spPr>
          <a:xfrm>
            <a:off x="5043443" y="5985919"/>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Remplacer le CV avec le Profile Xvalautor  co-évalué et pertinent </a:t>
            </a:r>
          </a:p>
        </p:txBody>
      </p:sp>
      <p:sp>
        <p:nvSpPr>
          <p:cNvPr id="17" name="Title 1">
            <a:extLst>
              <a:ext uri="{FF2B5EF4-FFF2-40B4-BE49-F238E27FC236}">
                <a16:creationId xmlns:a16="http://schemas.microsoft.com/office/drawing/2014/main" id="{9553988D-8C91-0A49-B053-6254198E0306}"/>
              </a:ext>
            </a:extLst>
          </p:cNvPr>
          <p:cNvSpPr txBox="1">
            <a:spLocks/>
          </p:cNvSpPr>
          <p:nvPr/>
        </p:nvSpPr>
        <p:spPr>
          <a:xfrm>
            <a:off x="4345864" y="2692990"/>
            <a:ext cx="1395157" cy="56743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800" b="1">
                <a:latin typeface="Times" pitchFamily="2" charset="0"/>
              </a:rPr>
              <a:t>GESTION RH Participative </a:t>
            </a:r>
          </a:p>
          <a:p>
            <a:r>
              <a:rPr lang="fr-FR" sz="1600" b="1">
                <a:solidFill>
                  <a:srgbClr val="FF0000"/>
                </a:solidFill>
                <a:latin typeface="Times" pitchFamily="2" charset="0"/>
              </a:rPr>
              <a:t>OPEN CV </a:t>
            </a:r>
          </a:p>
        </p:txBody>
      </p:sp>
      <p:sp>
        <p:nvSpPr>
          <p:cNvPr id="18" name="Title 1">
            <a:extLst>
              <a:ext uri="{FF2B5EF4-FFF2-40B4-BE49-F238E27FC236}">
                <a16:creationId xmlns:a16="http://schemas.microsoft.com/office/drawing/2014/main" id="{966167B1-11E9-E140-8003-C56AA2A10B1B}"/>
              </a:ext>
            </a:extLst>
          </p:cNvPr>
          <p:cNvSpPr txBox="1">
            <a:spLocks/>
          </p:cNvSpPr>
          <p:nvPr/>
        </p:nvSpPr>
        <p:spPr>
          <a:xfrm>
            <a:off x="3310244" y="3410779"/>
            <a:ext cx="1933554" cy="310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PUBLICITE/MARKETING </a:t>
            </a:r>
          </a:p>
          <a:p>
            <a:r>
              <a:rPr lang="fr-FR" sz="1000" b="1">
                <a:latin typeface="Times" pitchFamily="2" charset="0"/>
              </a:rPr>
              <a:t>OUVERT </a:t>
            </a:r>
          </a:p>
        </p:txBody>
      </p:sp>
      <p:sp>
        <p:nvSpPr>
          <p:cNvPr id="19" name="Title 1">
            <a:extLst>
              <a:ext uri="{FF2B5EF4-FFF2-40B4-BE49-F238E27FC236}">
                <a16:creationId xmlns:a16="http://schemas.microsoft.com/office/drawing/2014/main" id="{BA51E2E5-F56A-FB42-ABAE-B3B58C1EBAEB}"/>
              </a:ext>
            </a:extLst>
          </p:cNvPr>
          <p:cNvSpPr txBox="1">
            <a:spLocks/>
          </p:cNvSpPr>
          <p:nvPr/>
        </p:nvSpPr>
        <p:spPr>
          <a:xfrm>
            <a:off x="3494180" y="2444539"/>
            <a:ext cx="1290147" cy="4762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QUALIFICATION OUVERTE  </a:t>
            </a:r>
          </a:p>
          <a:p>
            <a:r>
              <a:rPr lang="fr-FR" sz="1000" b="1">
                <a:latin typeface="Times" pitchFamily="2" charset="0"/>
              </a:rPr>
              <a:t>PERTINENCE</a:t>
            </a:r>
          </a:p>
        </p:txBody>
      </p:sp>
      <p:sp>
        <p:nvSpPr>
          <p:cNvPr id="20" name="Title 1">
            <a:extLst>
              <a:ext uri="{FF2B5EF4-FFF2-40B4-BE49-F238E27FC236}">
                <a16:creationId xmlns:a16="http://schemas.microsoft.com/office/drawing/2014/main" id="{513ADF89-D97C-5E4D-9ACD-54633DC167EE}"/>
              </a:ext>
            </a:extLst>
          </p:cNvPr>
          <p:cNvSpPr txBox="1">
            <a:spLocks/>
          </p:cNvSpPr>
          <p:nvPr/>
        </p:nvSpPr>
        <p:spPr>
          <a:xfrm>
            <a:off x="5015104" y="1875551"/>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PRISE DE DECISION par concertation</a:t>
            </a:r>
          </a:p>
        </p:txBody>
      </p:sp>
      <p:sp>
        <p:nvSpPr>
          <p:cNvPr id="21" name="Title 1">
            <a:extLst>
              <a:ext uri="{FF2B5EF4-FFF2-40B4-BE49-F238E27FC236}">
                <a16:creationId xmlns:a16="http://schemas.microsoft.com/office/drawing/2014/main" id="{0D951604-B107-EB47-8F36-65775F68C9AA}"/>
              </a:ext>
            </a:extLst>
          </p:cNvPr>
          <p:cNvSpPr txBox="1">
            <a:spLocks/>
          </p:cNvSpPr>
          <p:nvPr/>
        </p:nvSpPr>
        <p:spPr>
          <a:xfrm>
            <a:off x="4046958" y="2047267"/>
            <a:ext cx="1232526" cy="506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GAMIZATION </a:t>
            </a:r>
          </a:p>
          <a:p>
            <a:r>
              <a:rPr lang="fr-FR" sz="1000" b="1">
                <a:latin typeface="Times" pitchFamily="2" charset="0"/>
              </a:rPr>
              <a:t>des enjeux de collaboration </a:t>
            </a:r>
          </a:p>
        </p:txBody>
      </p:sp>
      <p:sp>
        <p:nvSpPr>
          <p:cNvPr id="22" name="Title 1">
            <a:extLst>
              <a:ext uri="{FF2B5EF4-FFF2-40B4-BE49-F238E27FC236}">
                <a16:creationId xmlns:a16="http://schemas.microsoft.com/office/drawing/2014/main" id="{B54AE548-7E8C-4C4E-83F7-AA52C62979DB}"/>
              </a:ext>
            </a:extLst>
          </p:cNvPr>
          <p:cNvSpPr txBox="1">
            <a:spLocks/>
          </p:cNvSpPr>
          <p:nvPr/>
        </p:nvSpPr>
        <p:spPr>
          <a:xfrm>
            <a:off x="6259746" y="5171140"/>
            <a:ext cx="1875987" cy="4743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Formation ouverte en temps réel et continue: Jiminy Cricketpour les enfants </a:t>
            </a:r>
          </a:p>
        </p:txBody>
      </p:sp>
      <p:sp>
        <p:nvSpPr>
          <p:cNvPr id="23" name="Title 1">
            <a:extLst>
              <a:ext uri="{FF2B5EF4-FFF2-40B4-BE49-F238E27FC236}">
                <a16:creationId xmlns:a16="http://schemas.microsoft.com/office/drawing/2014/main" id="{596F64BA-BBA6-0343-85C4-33CD422F54D8}"/>
              </a:ext>
            </a:extLst>
          </p:cNvPr>
          <p:cNvSpPr txBox="1">
            <a:spLocks/>
          </p:cNvSpPr>
          <p:nvPr/>
        </p:nvSpPr>
        <p:spPr>
          <a:xfrm>
            <a:off x="5620887" y="3410779"/>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EDUCATION – Formation </a:t>
            </a:r>
          </a:p>
        </p:txBody>
      </p:sp>
      <p:sp>
        <p:nvSpPr>
          <p:cNvPr id="24" name="Title 1">
            <a:extLst>
              <a:ext uri="{FF2B5EF4-FFF2-40B4-BE49-F238E27FC236}">
                <a16:creationId xmlns:a16="http://schemas.microsoft.com/office/drawing/2014/main" id="{2F325DCF-66AB-FA41-BF04-4BCA43B946EC}"/>
              </a:ext>
            </a:extLst>
          </p:cNvPr>
          <p:cNvSpPr txBox="1">
            <a:spLocks/>
          </p:cNvSpPr>
          <p:nvPr/>
        </p:nvSpPr>
        <p:spPr>
          <a:xfrm>
            <a:off x="8549854" y="5928599"/>
            <a:ext cx="1122705" cy="4334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Innovation collaborative en intégrant tous les avis et signaux faibles en temps réel et continu </a:t>
            </a:r>
          </a:p>
        </p:txBody>
      </p:sp>
      <p:sp>
        <p:nvSpPr>
          <p:cNvPr id="25" name="Title 1">
            <a:extLst>
              <a:ext uri="{FF2B5EF4-FFF2-40B4-BE49-F238E27FC236}">
                <a16:creationId xmlns:a16="http://schemas.microsoft.com/office/drawing/2014/main" id="{6443A062-15E7-314B-AFE7-3EF83048277C}"/>
              </a:ext>
            </a:extLst>
          </p:cNvPr>
          <p:cNvSpPr txBox="1">
            <a:spLocks/>
          </p:cNvSpPr>
          <p:nvPr/>
        </p:nvSpPr>
        <p:spPr>
          <a:xfrm>
            <a:off x="10653297" y="6008867"/>
            <a:ext cx="1191533" cy="5217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Customer Sharing Expériences tool </a:t>
            </a:r>
          </a:p>
        </p:txBody>
      </p:sp>
      <p:sp>
        <p:nvSpPr>
          <p:cNvPr id="26" name="Title 1">
            <a:extLst>
              <a:ext uri="{FF2B5EF4-FFF2-40B4-BE49-F238E27FC236}">
                <a16:creationId xmlns:a16="http://schemas.microsoft.com/office/drawing/2014/main" id="{4EFA5ADB-F8AF-9E4A-A6A4-0CAC387BDDD3}"/>
              </a:ext>
            </a:extLst>
          </p:cNvPr>
          <p:cNvSpPr txBox="1">
            <a:spLocks/>
          </p:cNvSpPr>
          <p:nvPr/>
        </p:nvSpPr>
        <p:spPr>
          <a:xfrm>
            <a:off x="6832655" y="2717277"/>
            <a:ext cx="1512040" cy="35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SECURISATION  SOUVERAINITE</a:t>
            </a:r>
          </a:p>
          <a:p>
            <a:endParaRPr lang="fr-FR" sz="1000" b="1">
              <a:latin typeface="Times" pitchFamily="2" charset="0"/>
            </a:endParaRPr>
          </a:p>
        </p:txBody>
      </p:sp>
      <p:sp>
        <p:nvSpPr>
          <p:cNvPr id="27" name="Title 1">
            <a:extLst>
              <a:ext uri="{FF2B5EF4-FFF2-40B4-BE49-F238E27FC236}">
                <a16:creationId xmlns:a16="http://schemas.microsoft.com/office/drawing/2014/main" id="{42250746-57B8-6445-92F4-331F748B23D5}"/>
              </a:ext>
            </a:extLst>
          </p:cNvPr>
          <p:cNvSpPr txBox="1">
            <a:spLocks/>
          </p:cNvSpPr>
          <p:nvPr/>
        </p:nvSpPr>
        <p:spPr>
          <a:xfrm>
            <a:off x="10873075" y="5511586"/>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XV Like Fingerprint – reapropriation et aggregation de ses propres avis sur toutes les plateformes </a:t>
            </a:r>
          </a:p>
        </p:txBody>
      </p:sp>
      <p:sp>
        <p:nvSpPr>
          <p:cNvPr id="28" name="Title 1">
            <a:extLst>
              <a:ext uri="{FF2B5EF4-FFF2-40B4-BE49-F238E27FC236}">
                <a16:creationId xmlns:a16="http://schemas.microsoft.com/office/drawing/2014/main" id="{A51A9B2E-BABB-164E-B3A0-FADB923D5BCF}"/>
              </a:ext>
            </a:extLst>
          </p:cNvPr>
          <p:cNvSpPr txBox="1">
            <a:spLocks/>
          </p:cNvSpPr>
          <p:nvPr/>
        </p:nvSpPr>
        <p:spPr>
          <a:xfrm>
            <a:off x="9672559" y="5234405"/>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Customer Sharing Expériences tool </a:t>
            </a:r>
          </a:p>
        </p:txBody>
      </p:sp>
      <p:sp>
        <p:nvSpPr>
          <p:cNvPr id="29" name="Title 1">
            <a:extLst>
              <a:ext uri="{FF2B5EF4-FFF2-40B4-BE49-F238E27FC236}">
                <a16:creationId xmlns:a16="http://schemas.microsoft.com/office/drawing/2014/main" id="{C7A94E5C-14E0-C04F-B2F1-F896CABDCF1F}"/>
              </a:ext>
            </a:extLst>
          </p:cNvPr>
          <p:cNvSpPr txBox="1">
            <a:spLocks/>
          </p:cNvSpPr>
          <p:nvPr/>
        </p:nvSpPr>
        <p:spPr>
          <a:xfrm>
            <a:off x="6892611" y="3633405"/>
            <a:ext cx="1085177" cy="379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REAPROPRIATION de ses propre données d’avis  </a:t>
            </a:r>
          </a:p>
        </p:txBody>
      </p:sp>
      <p:sp>
        <p:nvSpPr>
          <p:cNvPr id="30" name="Title 1">
            <a:extLst>
              <a:ext uri="{FF2B5EF4-FFF2-40B4-BE49-F238E27FC236}">
                <a16:creationId xmlns:a16="http://schemas.microsoft.com/office/drawing/2014/main" id="{66BAF615-1F12-2D4E-B4AE-00D9DA3D5244}"/>
              </a:ext>
            </a:extLst>
          </p:cNvPr>
          <p:cNvSpPr txBox="1">
            <a:spLocks/>
          </p:cNvSpPr>
          <p:nvPr/>
        </p:nvSpPr>
        <p:spPr>
          <a:xfrm>
            <a:off x="10779493" y="4351309"/>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Gamization des jeux sportifs: France 24 </a:t>
            </a:r>
          </a:p>
        </p:txBody>
      </p:sp>
      <p:sp>
        <p:nvSpPr>
          <p:cNvPr id="31" name="Title 1">
            <a:extLst>
              <a:ext uri="{FF2B5EF4-FFF2-40B4-BE49-F238E27FC236}">
                <a16:creationId xmlns:a16="http://schemas.microsoft.com/office/drawing/2014/main" id="{9ACA920A-9F49-5D44-9C2E-DC0F1CE551BB}"/>
              </a:ext>
            </a:extLst>
          </p:cNvPr>
          <p:cNvSpPr txBox="1">
            <a:spLocks/>
          </p:cNvSpPr>
          <p:nvPr/>
        </p:nvSpPr>
        <p:spPr>
          <a:xfrm>
            <a:off x="9281101" y="3836047"/>
            <a:ext cx="1475300" cy="9566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Médecine préventive : outil de co-construction des solutions de santé en intégrant l’avis de toutes les parties prenantes en temps réel et continu </a:t>
            </a:r>
          </a:p>
        </p:txBody>
      </p:sp>
      <p:sp>
        <p:nvSpPr>
          <p:cNvPr id="32" name="Title 1">
            <a:extLst>
              <a:ext uri="{FF2B5EF4-FFF2-40B4-BE49-F238E27FC236}">
                <a16:creationId xmlns:a16="http://schemas.microsoft.com/office/drawing/2014/main" id="{178810B1-FE81-F84D-95E2-F8AE45E1A031}"/>
              </a:ext>
            </a:extLst>
          </p:cNvPr>
          <p:cNvSpPr txBox="1">
            <a:spLocks/>
          </p:cNvSpPr>
          <p:nvPr/>
        </p:nvSpPr>
        <p:spPr>
          <a:xfrm>
            <a:off x="8809568" y="3238416"/>
            <a:ext cx="1708402" cy="5041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L’outil et la stratégie d’évaluation collaborative spécifique aux nouveaux modèles économiques (économie de la fonctionnalité) </a:t>
            </a:r>
          </a:p>
        </p:txBody>
      </p:sp>
      <p:sp>
        <p:nvSpPr>
          <p:cNvPr id="33" name="Title 1">
            <a:extLst>
              <a:ext uri="{FF2B5EF4-FFF2-40B4-BE49-F238E27FC236}">
                <a16:creationId xmlns:a16="http://schemas.microsoft.com/office/drawing/2014/main" id="{EF63C589-C60B-9340-97A8-BE6511749A2F}"/>
              </a:ext>
            </a:extLst>
          </p:cNvPr>
          <p:cNvSpPr txBox="1">
            <a:spLocks/>
          </p:cNvSpPr>
          <p:nvPr/>
        </p:nvSpPr>
        <p:spPr>
          <a:xfrm>
            <a:off x="10571457" y="2399689"/>
            <a:ext cx="1599901" cy="8071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Sécurisation de l’identité numérique de chacun avec le XV Like Fingerprint et protection de ses propres donnés : </a:t>
            </a:r>
          </a:p>
          <a:p>
            <a:r>
              <a:rPr lang="fr-FR" sz="1000">
                <a:latin typeface="Times" pitchFamily="2" charset="0"/>
              </a:rPr>
              <a:t>RECUPERRER, PROTEGER? VALORISER? COMPARER? SECURISER ses propres données AVIS </a:t>
            </a:r>
          </a:p>
        </p:txBody>
      </p:sp>
      <p:sp>
        <p:nvSpPr>
          <p:cNvPr id="34" name="Title 1">
            <a:extLst>
              <a:ext uri="{FF2B5EF4-FFF2-40B4-BE49-F238E27FC236}">
                <a16:creationId xmlns:a16="http://schemas.microsoft.com/office/drawing/2014/main" id="{EFE045C5-091A-0145-A295-416BDE0173BC}"/>
              </a:ext>
            </a:extLst>
          </p:cNvPr>
          <p:cNvSpPr txBox="1">
            <a:spLocks/>
          </p:cNvSpPr>
          <p:nvPr/>
        </p:nvSpPr>
        <p:spPr>
          <a:xfrm>
            <a:off x="8084975" y="1571582"/>
            <a:ext cx="2284128" cy="7012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Evolution des modèles économiques et de valorisation en intégrant des signaux faibles et augmenter les périmètres d’évaluation et de contextualisation la valorisation propre aux futurs modèles économiques  </a:t>
            </a:r>
          </a:p>
        </p:txBody>
      </p:sp>
      <p:sp>
        <p:nvSpPr>
          <p:cNvPr id="35" name="Title 1">
            <a:extLst>
              <a:ext uri="{FF2B5EF4-FFF2-40B4-BE49-F238E27FC236}">
                <a16:creationId xmlns:a16="http://schemas.microsoft.com/office/drawing/2014/main" id="{B8D93C6E-A277-BE4C-9D0C-AF5115117D3C}"/>
              </a:ext>
            </a:extLst>
          </p:cNvPr>
          <p:cNvSpPr txBox="1">
            <a:spLocks/>
          </p:cNvSpPr>
          <p:nvPr/>
        </p:nvSpPr>
        <p:spPr>
          <a:xfrm>
            <a:off x="5882457" y="1771014"/>
            <a:ext cx="2056254" cy="6484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VALORISATION PARTICIPATIVE des choses dans les futurs modèles économiques collaboratifs </a:t>
            </a:r>
          </a:p>
        </p:txBody>
      </p:sp>
      <p:sp>
        <p:nvSpPr>
          <p:cNvPr id="36" name="Title 1">
            <a:extLst>
              <a:ext uri="{FF2B5EF4-FFF2-40B4-BE49-F238E27FC236}">
                <a16:creationId xmlns:a16="http://schemas.microsoft.com/office/drawing/2014/main" id="{564D6130-3419-8A4C-B3AA-CDD5EEEC4119}"/>
              </a:ext>
            </a:extLst>
          </p:cNvPr>
          <p:cNvSpPr txBox="1">
            <a:spLocks/>
          </p:cNvSpPr>
          <p:nvPr/>
        </p:nvSpPr>
        <p:spPr>
          <a:xfrm>
            <a:off x="3233752" y="1117776"/>
            <a:ext cx="1207293" cy="2537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Management collaboratif et inclusif </a:t>
            </a:r>
          </a:p>
        </p:txBody>
      </p:sp>
      <p:sp>
        <p:nvSpPr>
          <p:cNvPr id="37" name="Title 1">
            <a:extLst>
              <a:ext uri="{FF2B5EF4-FFF2-40B4-BE49-F238E27FC236}">
                <a16:creationId xmlns:a16="http://schemas.microsoft.com/office/drawing/2014/main" id="{69D42860-A2CF-6A47-9607-2A079DFA5588}"/>
              </a:ext>
            </a:extLst>
          </p:cNvPr>
          <p:cNvSpPr txBox="1">
            <a:spLocks/>
          </p:cNvSpPr>
          <p:nvPr/>
        </p:nvSpPr>
        <p:spPr>
          <a:xfrm>
            <a:off x="7938711" y="889414"/>
            <a:ext cx="1633926" cy="2839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L’outil innovant de la Dialectique du 21</a:t>
            </a:r>
            <a:r>
              <a:rPr lang="fr-FR" sz="1000" baseline="30000">
                <a:latin typeface="Times" pitchFamily="2" charset="0"/>
              </a:rPr>
              <a:t>e</a:t>
            </a:r>
            <a:r>
              <a:rPr lang="fr-FR" sz="1000">
                <a:latin typeface="Times" pitchFamily="2" charset="0"/>
              </a:rPr>
              <a:t> siècle: intégrer les avis contraires pour rendre l’avis pertinent (Arrow Théorème)  </a:t>
            </a:r>
          </a:p>
        </p:txBody>
      </p:sp>
      <p:sp>
        <p:nvSpPr>
          <p:cNvPr id="38" name="Title 1">
            <a:extLst>
              <a:ext uri="{FF2B5EF4-FFF2-40B4-BE49-F238E27FC236}">
                <a16:creationId xmlns:a16="http://schemas.microsoft.com/office/drawing/2014/main" id="{0159209A-FE3C-6D47-90ED-E34E346BD3E1}"/>
              </a:ext>
            </a:extLst>
          </p:cNvPr>
          <p:cNvSpPr txBox="1">
            <a:spLocks/>
          </p:cNvSpPr>
          <p:nvPr/>
        </p:nvSpPr>
        <p:spPr>
          <a:xfrm>
            <a:off x="10160734" y="1033912"/>
            <a:ext cx="1810207" cy="498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Réduire le flux des donnes dans l’IA en qualifiant ensemble et retenant seulement le PERTINENT – Co perçu ainsi suite au processus de qualification par l’outil Xvaluator </a:t>
            </a:r>
          </a:p>
        </p:txBody>
      </p:sp>
      <p:sp>
        <p:nvSpPr>
          <p:cNvPr id="39" name="Title 1">
            <a:extLst>
              <a:ext uri="{FF2B5EF4-FFF2-40B4-BE49-F238E27FC236}">
                <a16:creationId xmlns:a16="http://schemas.microsoft.com/office/drawing/2014/main" id="{F45FF9C8-1217-1C48-B7C8-E7515893AF29}"/>
              </a:ext>
            </a:extLst>
          </p:cNvPr>
          <p:cNvSpPr txBox="1">
            <a:spLocks/>
          </p:cNvSpPr>
          <p:nvPr/>
        </p:nvSpPr>
        <p:spPr>
          <a:xfrm>
            <a:off x="6744872" y="3238753"/>
            <a:ext cx="1687607" cy="2734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latin typeface="Times" pitchFamily="2" charset="0"/>
              </a:rPr>
              <a:t>REDUIRE l’empreinte écologique </a:t>
            </a:r>
          </a:p>
          <a:p>
            <a:endParaRPr lang="fr-FR" sz="1000" b="1">
              <a:latin typeface="Times" pitchFamily="2" charset="0"/>
            </a:endParaRPr>
          </a:p>
        </p:txBody>
      </p:sp>
      <p:sp>
        <p:nvSpPr>
          <p:cNvPr id="40" name="Title 1">
            <a:extLst>
              <a:ext uri="{FF2B5EF4-FFF2-40B4-BE49-F238E27FC236}">
                <a16:creationId xmlns:a16="http://schemas.microsoft.com/office/drawing/2014/main" id="{1E4101E6-CF1C-AA47-8C8E-D8639167363F}"/>
              </a:ext>
            </a:extLst>
          </p:cNvPr>
          <p:cNvSpPr txBox="1">
            <a:spLocks/>
          </p:cNvSpPr>
          <p:nvPr/>
        </p:nvSpPr>
        <p:spPr>
          <a:xfrm>
            <a:off x="3107822" y="592191"/>
            <a:ext cx="1207293" cy="2537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Réunions efficaces – concertations </a:t>
            </a:r>
          </a:p>
        </p:txBody>
      </p:sp>
      <p:sp>
        <p:nvSpPr>
          <p:cNvPr id="41" name="Title 1">
            <a:extLst>
              <a:ext uri="{FF2B5EF4-FFF2-40B4-BE49-F238E27FC236}">
                <a16:creationId xmlns:a16="http://schemas.microsoft.com/office/drawing/2014/main" id="{E88D0AB6-A238-5348-9127-1B7BBF1CF0C4}"/>
              </a:ext>
            </a:extLst>
          </p:cNvPr>
          <p:cNvSpPr txBox="1">
            <a:spLocks/>
          </p:cNvSpPr>
          <p:nvPr/>
        </p:nvSpPr>
        <p:spPr>
          <a:xfrm>
            <a:off x="8169153" y="4753582"/>
            <a:ext cx="1075764"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Remplacer les NOTES par les Co-évaluations pertinentes et collaboratives sur Xvalautor (choix des critères ) </a:t>
            </a:r>
          </a:p>
        </p:txBody>
      </p:sp>
      <p:sp>
        <p:nvSpPr>
          <p:cNvPr id="42" name="Title 1">
            <a:extLst>
              <a:ext uri="{FF2B5EF4-FFF2-40B4-BE49-F238E27FC236}">
                <a16:creationId xmlns:a16="http://schemas.microsoft.com/office/drawing/2014/main" id="{9656AB13-0336-ED4E-867C-B5FE2B18C356}"/>
              </a:ext>
            </a:extLst>
          </p:cNvPr>
          <p:cNvSpPr txBox="1">
            <a:spLocks/>
          </p:cNvSpPr>
          <p:nvPr/>
        </p:nvSpPr>
        <p:spPr>
          <a:xfrm>
            <a:off x="1748922" y="855135"/>
            <a:ext cx="1436612" cy="516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 Se mettre autour d’une table » : l’outil IA qui permet l’intégration des avis adverse </a:t>
            </a:r>
          </a:p>
        </p:txBody>
      </p:sp>
      <p:sp>
        <p:nvSpPr>
          <p:cNvPr id="43" name="Title 1">
            <a:extLst>
              <a:ext uri="{FF2B5EF4-FFF2-40B4-BE49-F238E27FC236}">
                <a16:creationId xmlns:a16="http://schemas.microsoft.com/office/drawing/2014/main" id="{C0A49393-8B68-4548-83DF-673AF8059217}"/>
              </a:ext>
            </a:extLst>
          </p:cNvPr>
          <p:cNvSpPr txBox="1">
            <a:spLocks/>
          </p:cNvSpPr>
          <p:nvPr/>
        </p:nvSpPr>
        <p:spPr>
          <a:xfrm>
            <a:off x="5883893" y="785724"/>
            <a:ext cx="1356842" cy="3111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Investissements Participatifs : intégrer les avis et impacts des parties prenantes des projets </a:t>
            </a:r>
          </a:p>
        </p:txBody>
      </p:sp>
      <p:sp>
        <p:nvSpPr>
          <p:cNvPr id="44" name="Title 1">
            <a:extLst>
              <a:ext uri="{FF2B5EF4-FFF2-40B4-BE49-F238E27FC236}">
                <a16:creationId xmlns:a16="http://schemas.microsoft.com/office/drawing/2014/main" id="{65FDA298-A0EC-E64C-9201-6351FAEF5DED}"/>
              </a:ext>
            </a:extLst>
          </p:cNvPr>
          <p:cNvSpPr txBox="1">
            <a:spLocks/>
          </p:cNvSpPr>
          <p:nvPr/>
        </p:nvSpPr>
        <p:spPr>
          <a:xfrm>
            <a:off x="1739494" y="6285489"/>
            <a:ext cx="1323201" cy="2551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EXPERTISER de manière démocratique : pondérer ensemble les avis de chacun et l’auto-évaluation</a:t>
            </a:r>
          </a:p>
        </p:txBody>
      </p:sp>
      <p:sp>
        <p:nvSpPr>
          <p:cNvPr id="45" name="Title 1">
            <a:extLst>
              <a:ext uri="{FF2B5EF4-FFF2-40B4-BE49-F238E27FC236}">
                <a16:creationId xmlns:a16="http://schemas.microsoft.com/office/drawing/2014/main" id="{E97DFF93-A71D-504F-8BDD-41D3AA14A6B4}"/>
              </a:ext>
            </a:extLst>
          </p:cNvPr>
          <p:cNvSpPr txBox="1">
            <a:spLocks/>
          </p:cNvSpPr>
          <p:nvPr/>
        </p:nvSpPr>
        <p:spPr>
          <a:xfrm>
            <a:off x="4489263" y="928669"/>
            <a:ext cx="1346412" cy="4149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Réduire les conflits et les guerres en identifiant ensemble tout ce qu’on aime ensemble </a:t>
            </a:r>
          </a:p>
        </p:txBody>
      </p:sp>
      <p:sp>
        <p:nvSpPr>
          <p:cNvPr id="46" name="Title 1">
            <a:extLst>
              <a:ext uri="{FF2B5EF4-FFF2-40B4-BE49-F238E27FC236}">
                <a16:creationId xmlns:a16="http://schemas.microsoft.com/office/drawing/2014/main" id="{1B0928D9-4AD7-CE45-8CCD-6CC59C5928F1}"/>
              </a:ext>
            </a:extLst>
          </p:cNvPr>
          <p:cNvSpPr txBox="1">
            <a:spLocks/>
          </p:cNvSpPr>
          <p:nvPr/>
        </p:nvSpPr>
        <p:spPr>
          <a:xfrm>
            <a:off x="3062696" y="5856895"/>
            <a:ext cx="1705604" cy="509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Réduire et même éradiquer le FAKE news/avis par la force de pondérations multiples et démocratiques </a:t>
            </a:r>
          </a:p>
        </p:txBody>
      </p:sp>
      <p:sp>
        <p:nvSpPr>
          <p:cNvPr id="47" name="Title 1">
            <a:extLst>
              <a:ext uri="{FF2B5EF4-FFF2-40B4-BE49-F238E27FC236}">
                <a16:creationId xmlns:a16="http://schemas.microsoft.com/office/drawing/2014/main" id="{A5F07C24-5E97-C341-858E-601BEF7BC99D}"/>
              </a:ext>
            </a:extLst>
          </p:cNvPr>
          <p:cNvSpPr txBox="1">
            <a:spLocks/>
          </p:cNvSpPr>
          <p:nvPr/>
        </p:nvSpPr>
        <p:spPr>
          <a:xfrm>
            <a:off x="1560669" y="4755472"/>
            <a:ext cx="1172871" cy="509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Outil de management et autogestion des Influenceurs et leurs rôle dans la société du 21</a:t>
            </a:r>
            <a:r>
              <a:rPr lang="fr-FR" sz="1000" baseline="30000">
                <a:latin typeface="Times" pitchFamily="2" charset="0"/>
              </a:rPr>
              <a:t>e</a:t>
            </a:r>
            <a:r>
              <a:rPr lang="fr-FR" sz="1000">
                <a:latin typeface="Times" pitchFamily="2" charset="0"/>
              </a:rPr>
              <a:t> siècle </a:t>
            </a:r>
          </a:p>
        </p:txBody>
      </p:sp>
      <p:sp>
        <p:nvSpPr>
          <p:cNvPr id="48" name="Title 1">
            <a:extLst>
              <a:ext uri="{FF2B5EF4-FFF2-40B4-BE49-F238E27FC236}">
                <a16:creationId xmlns:a16="http://schemas.microsoft.com/office/drawing/2014/main" id="{404370E9-F6BB-E144-B2FB-54E07A9F0015}"/>
              </a:ext>
            </a:extLst>
          </p:cNvPr>
          <p:cNvSpPr txBox="1">
            <a:spLocks/>
          </p:cNvSpPr>
          <p:nvPr/>
        </p:nvSpPr>
        <p:spPr>
          <a:xfrm>
            <a:off x="2664699" y="4606380"/>
            <a:ext cx="1172871" cy="509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Le Ranking participatif dans tous les domaines (tourisme, restaurants, etc) </a:t>
            </a:r>
          </a:p>
        </p:txBody>
      </p:sp>
      <p:sp>
        <p:nvSpPr>
          <p:cNvPr id="49" name="Title 1">
            <a:extLst>
              <a:ext uri="{FF2B5EF4-FFF2-40B4-BE49-F238E27FC236}">
                <a16:creationId xmlns:a16="http://schemas.microsoft.com/office/drawing/2014/main" id="{46D51550-ADE6-3E48-A614-1FFFD2955A46}"/>
              </a:ext>
            </a:extLst>
          </p:cNvPr>
          <p:cNvSpPr txBox="1">
            <a:spLocks/>
          </p:cNvSpPr>
          <p:nvPr/>
        </p:nvSpPr>
        <p:spPr>
          <a:xfrm>
            <a:off x="4279352" y="6356716"/>
            <a:ext cx="4312755" cy="3478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solidFill>
                  <a:srgbClr val="FF0000"/>
                </a:solidFill>
                <a:latin typeface="Times" pitchFamily="2" charset="0"/>
              </a:rPr>
              <a:t>Copyright Florin </a:t>
            </a:r>
            <a:r>
              <a:rPr lang="fr-FR" sz="1000" err="1">
                <a:solidFill>
                  <a:srgbClr val="FF0000"/>
                </a:solidFill>
                <a:latin typeface="Times" pitchFamily="2" charset="0"/>
              </a:rPr>
              <a:t>Paun</a:t>
            </a:r>
            <a:r>
              <a:rPr lang="fr-FR" sz="1000">
                <a:solidFill>
                  <a:srgbClr val="FF0000"/>
                </a:solidFill>
                <a:latin typeface="Times" pitchFamily="2" charset="0"/>
              </a:rPr>
              <a:t> et Ingrid </a:t>
            </a:r>
            <a:r>
              <a:rPr lang="fr-FR" sz="1000" err="1">
                <a:solidFill>
                  <a:srgbClr val="FF0000"/>
                </a:solidFill>
                <a:latin typeface="Times" pitchFamily="2" charset="0"/>
              </a:rPr>
              <a:t>Vaileanu</a:t>
            </a:r>
            <a:r>
              <a:rPr lang="fr-FR" sz="1000">
                <a:solidFill>
                  <a:srgbClr val="FF0000"/>
                </a:solidFill>
                <a:latin typeface="Times" pitchFamily="2" charset="0"/>
              </a:rPr>
              <a:t> </a:t>
            </a:r>
            <a:r>
              <a:rPr lang="fr-FR" sz="1000" err="1">
                <a:solidFill>
                  <a:srgbClr val="FF0000"/>
                </a:solidFill>
                <a:latin typeface="Times" pitchFamily="2" charset="0"/>
              </a:rPr>
              <a:t>Paun</a:t>
            </a:r>
            <a:r>
              <a:rPr lang="fr-FR" sz="1000">
                <a:solidFill>
                  <a:srgbClr val="FF0000"/>
                </a:solidFill>
                <a:latin typeface="Times" pitchFamily="2" charset="0"/>
              </a:rPr>
              <a:t>, 2022, Issy-les-Moulineaux  </a:t>
            </a:r>
          </a:p>
        </p:txBody>
      </p:sp>
      <p:sp>
        <p:nvSpPr>
          <p:cNvPr id="50" name="Title 1">
            <a:extLst>
              <a:ext uri="{FF2B5EF4-FFF2-40B4-BE49-F238E27FC236}">
                <a16:creationId xmlns:a16="http://schemas.microsoft.com/office/drawing/2014/main" id="{F0E215EF-79F8-4E45-BA0D-902CD4012003}"/>
              </a:ext>
            </a:extLst>
          </p:cNvPr>
          <p:cNvSpPr txBox="1">
            <a:spLocks/>
          </p:cNvSpPr>
          <p:nvPr/>
        </p:nvSpPr>
        <p:spPr>
          <a:xfrm>
            <a:off x="98420" y="-108293"/>
            <a:ext cx="9687264" cy="4367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000" b="1" dirty="0">
                <a:solidFill>
                  <a:srgbClr val="FF0000"/>
                </a:solidFill>
                <a:latin typeface="Times" pitchFamily="2" charset="0"/>
              </a:rPr>
              <a:t>ANNEXE : Innovations d’usages et de fonctionnalités innovantes de outil universel personnalisable et adaptable  </a:t>
            </a:r>
            <a:r>
              <a:rPr lang="fr-FR" sz="1000" b="1" dirty="0" err="1">
                <a:solidFill>
                  <a:srgbClr val="FF0000"/>
                </a:solidFill>
                <a:latin typeface="Times" pitchFamily="2" charset="0"/>
              </a:rPr>
              <a:t>Xvaluaotr</a:t>
            </a:r>
            <a:r>
              <a:rPr lang="fr-FR" sz="1000" b="1" dirty="0">
                <a:solidFill>
                  <a:srgbClr val="FF0000"/>
                </a:solidFill>
                <a:latin typeface="Times" pitchFamily="2" charset="0"/>
              </a:rPr>
              <a:t> </a:t>
            </a:r>
          </a:p>
        </p:txBody>
      </p:sp>
      <p:sp>
        <p:nvSpPr>
          <p:cNvPr id="51" name="Title 1">
            <a:extLst>
              <a:ext uri="{FF2B5EF4-FFF2-40B4-BE49-F238E27FC236}">
                <a16:creationId xmlns:a16="http://schemas.microsoft.com/office/drawing/2014/main" id="{8D75697C-EDEC-1047-AF35-53BA97AAF12F}"/>
              </a:ext>
            </a:extLst>
          </p:cNvPr>
          <p:cNvSpPr txBox="1">
            <a:spLocks/>
          </p:cNvSpPr>
          <p:nvPr/>
        </p:nvSpPr>
        <p:spPr>
          <a:xfrm>
            <a:off x="10666537" y="3668931"/>
            <a:ext cx="1301676" cy="314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a:latin typeface="Times" pitchFamily="2" charset="0"/>
              </a:rPr>
              <a:t>Qualifier de manière participative les avis pour les Centrales d’achats</a:t>
            </a:r>
          </a:p>
        </p:txBody>
      </p:sp>
      <p:sp>
        <p:nvSpPr>
          <p:cNvPr id="52" name="TextBox 51">
            <a:extLst>
              <a:ext uri="{FF2B5EF4-FFF2-40B4-BE49-F238E27FC236}">
                <a16:creationId xmlns:a16="http://schemas.microsoft.com/office/drawing/2014/main" id="{CA4A6BC4-CF0A-474F-950D-ACB808466C33}"/>
              </a:ext>
            </a:extLst>
          </p:cNvPr>
          <p:cNvSpPr txBox="1"/>
          <p:nvPr/>
        </p:nvSpPr>
        <p:spPr>
          <a:xfrm>
            <a:off x="4190939" y="3664798"/>
            <a:ext cx="1810355" cy="707886"/>
          </a:xfrm>
          <a:prstGeom prst="rect">
            <a:avLst/>
          </a:prstGeom>
          <a:noFill/>
        </p:spPr>
        <p:txBody>
          <a:bodyPr wrap="square" rtlCol="0">
            <a:spAutoFit/>
          </a:bodyPr>
          <a:lstStyle/>
          <a:p>
            <a:pPr algn="ctr"/>
            <a:r>
              <a:rPr lang="fr-FR" sz="1000" b="1"/>
              <a:t>PLATEFORME DE VALORISATION DES EXPERTISES et de l’INFLUENCE DE CHACUN:</a:t>
            </a:r>
            <a:endParaRPr lang="fr-FR" sz="1000"/>
          </a:p>
        </p:txBody>
      </p:sp>
      <p:sp>
        <p:nvSpPr>
          <p:cNvPr id="53" name="TextBox 52">
            <a:extLst>
              <a:ext uri="{FF2B5EF4-FFF2-40B4-BE49-F238E27FC236}">
                <a16:creationId xmlns:a16="http://schemas.microsoft.com/office/drawing/2014/main" id="{E20E8239-1397-904D-BEED-C1CAD383E5DD}"/>
              </a:ext>
            </a:extLst>
          </p:cNvPr>
          <p:cNvSpPr txBox="1"/>
          <p:nvPr/>
        </p:nvSpPr>
        <p:spPr>
          <a:xfrm>
            <a:off x="6037478" y="3875506"/>
            <a:ext cx="1426075" cy="1138773"/>
          </a:xfrm>
          <a:prstGeom prst="rect">
            <a:avLst/>
          </a:prstGeom>
          <a:noFill/>
        </p:spPr>
        <p:txBody>
          <a:bodyPr wrap="square" rtlCol="0">
            <a:spAutoFit/>
          </a:bodyPr>
          <a:lstStyle/>
          <a:p>
            <a:r>
              <a:rPr lang="fr-FR" sz="1000" b="1">
                <a:latin typeface="Times" pitchFamily="2" charset="0"/>
              </a:rPr>
              <a:t>OUTIL de REPORTING RSE PARTICIPATIF et en TEMPS REEL et CONTINU</a:t>
            </a:r>
          </a:p>
          <a:p>
            <a:endParaRPr lang="fr-FR"/>
          </a:p>
        </p:txBody>
      </p:sp>
      <p:sp>
        <p:nvSpPr>
          <p:cNvPr id="54" name="Title 1">
            <a:extLst>
              <a:ext uri="{FF2B5EF4-FFF2-40B4-BE49-F238E27FC236}">
                <a16:creationId xmlns:a16="http://schemas.microsoft.com/office/drawing/2014/main" id="{8ED84241-4945-384B-9678-424D5ED41526}"/>
              </a:ext>
            </a:extLst>
          </p:cNvPr>
          <p:cNvSpPr txBox="1">
            <a:spLocks/>
          </p:cNvSpPr>
          <p:nvPr/>
        </p:nvSpPr>
        <p:spPr>
          <a:xfrm>
            <a:off x="5996694" y="1422326"/>
            <a:ext cx="1399913" cy="2381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b="1">
                <a:solidFill>
                  <a:srgbClr val="FF0000"/>
                </a:solidFill>
                <a:latin typeface="Times" pitchFamily="2" charset="0"/>
              </a:rPr>
              <a:t>LIKE-FINGERPRINT</a:t>
            </a:r>
          </a:p>
        </p:txBody>
      </p:sp>
      <p:pic>
        <p:nvPicPr>
          <p:cNvPr id="55" name="Picture 10">
            <a:extLst>
              <a:ext uri="{FF2B5EF4-FFF2-40B4-BE49-F238E27FC236}">
                <a16:creationId xmlns:a16="http://schemas.microsoft.com/office/drawing/2014/main" id="{0B93B837-4B23-D640-AB7A-166E070AD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482" y="2585155"/>
            <a:ext cx="917224" cy="31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99053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5">
            <a:extLst>
              <a:ext uri="{FF2B5EF4-FFF2-40B4-BE49-F238E27FC236}">
                <a16:creationId xmlns:a16="http://schemas.microsoft.com/office/drawing/2014/main" id="{9458455E-A1B8-C640-83CD-73A4BD9555FC}"/>
              </a:ext>
            </a:extLst>
          </p:cNvPr>
          <p:cNvSpPr txBox="1"/>
          <p:nvPr/>
        </p:nvSpPr>
        <p:spPr>
          <a:xfrm>
            <a:off x="303572" y="306853"/>
            <a:ext cx="11302274" cy="954107"/>
          </a:xfrm>
          <a:prstGeom prst="rect">
            <a:avLst/>
          </a:prstGeom>
          <a:noFill/>
        </p:spPr>
        <p:txBody>
          <a:bodyPr wrap="square" rtlCol="0">
            <a:spAutoFit/>
          </a:bodyPr>
          <a:lstStyle/>
          <a:p>
            <a:r>
              <a:rPr lang="fr-FR" sz="2800" dirty="0" err="1"/>
              <a:t>Some</a:t>
            </a:r>
            <a:r>
              <a:rPr lang="fr-FR" sz="2800" dirty="0"/>
              <a:t> </a:t>
            </a:r>
            <a:r>
              <a:rPr lang="fr-FR" sz="2800" dirty="0" err="1"/>
              <a:t>recent</a:t>
            </a:r>
            <a:r>
              <a:rPr lang="fr-FR" sz="2800" dirty="0"/>
              <a:t> Scientific and Innovation </a:t>
            </a:r>
            <a:r>
              <a:rPr lang="fr-FR" sz="2800" dirty="0" err="1"/>
              <a:t>References</a:t>
            </a:r>
            <a:r>
              <a:rPr lang="fr-FR" sz="2800" dirty="0"/>
              <a:t> </a:t>
            </a:r>
            <a:r>
              <a:rPr lang="fr-FR" sz="2800" dirty="0" err="1"/>
              <a:t>from</a:t>
            </a:r>
            <a:r>
              <a:rPr lang="fr-FR" sz="2800" dirty="0"/>
              <a:t> the </a:t>
            </a:r>
            <a:r>
              <a:rPr lang="fr-FR" sz="2800" dirty="0" err="1"/>
              <a:t>Xvaluator</a:t>
            </a:r>
            <a:r>
              <a:rPr lang="fr-FR" sz="2800" dirty="0"/>
              <a:t> </a:t>
            </a:r>
            <a:r>
              <a:rPr lang="fr-FR" sz="2800" dirty="0" err="1"/>
              <a:t>founders</a:t>
            </a:r>
            <a:r>
              <a:rPr lang="fr-FR" sz="2800" dirty="0"/>
              <a:t>, an innovation </a:t>
            </a:r>
            <a:r>
              <a:rPr lang="fr-FR" sz="2800" dirty="0" err="1"/>
              <a:t>already</a:t>
            </a:r>
            <a:r>
              <a:rPr lang="fr-FR" sz="2800" dirty="0"/>
              <a:t> </a:t>
            </a:r>
            <a:r>
              <a:rPr lang="fr-FR" sz="2800" dirty="0" err="1"/>
              <a:t>cited</a:t>
            </a:r>
            <a:r>
              <a:rPr lang="fr-FR" sz="2800" dirty="0"/>
              <a:t> in </a:t>
            </a:r>
            <a:r>
              <a:rPr lang="fr-FR" sz="2800" dirty="0" err="1"/>
              <a:t>scientific</a:t>
            </a:r>
            <a:r>
              <a:rPr lang="fr-FR" sz="2800" dirty="0"/>
              <a:t> articles</a:t>
            </a:r>
            <a:endParaRPr lang="fr-FR" sz="2800" dirty="0">
              <a:solidFill>
                <a:srgbClr val="AD0F29"/>
              </a:solidFill>
              <a:latin typeface="Avenir Next LT Pro" panose="020B0504020202020204" pitchFamily="34" charset="0"/>
            </a:endParaRPr>
          </a:p>
        </p:txBody>
      </p:sp>
      <p:sp>
        <p:nvSpPr>
          <p:cNvPr id="4" name="ZoneTexte 5">
            <a:extLst>
              <a:ext uri="{FF2B5EF4-FFF2-40B4-BE49-F238E27FC236}">
                <a16:creationId xmlns:a16="http://schemas.microsoft.com/office/drawing/2014/main" id="{06DC2A0E-BB62-D742-B114-6F71AB03DFEE}"/>
              </a:ext>
            </a:extLst>
          </p:cNvPr>
          <p:cNvSpPr txBox="1"/>
          <p:nvPr/>
        </p:nvSpPr>
        <p:spPr>
          <a:xfrm>
            <a:off x="9729326" y="1665092"/>
            <a:ext cx="2330548" cy="3785652"/>
          </a:xfrm>
          <a:prstGeom prst="rect">
            <a:avLst/>
          </a:prstGeom>
          <a:noFill/>
        </p:spPr>
        <p:txBody>
          <a:bodyPr wrap="square" rtlCol="0">
            <a:spAutoFit/>
          </a:bodyPr>
          <a:lstStyle/>
          <a:p>
            <a:pPr algn="ctr"/>
            <a:r>
              <a:rPr lang="fr-FR" sz="2000" b="1" dirty="0" err="1">
                <a:solidFill>
                  <a:srgbClr val="0C428F"/>
                </a:solidFill>
                <a:latin typeface="Montserrat Medium" panose="00000600000000000000"/>
              </a:rPr>
              <a:t>Automatically</a:t>
            </a:r>
            <a:r>
              <a:rPr lang="fr-FR" sz="2000" b="1" dirty="0">
                <a:solidFill>
                  <a:srgbClr val="0C428F"/>
                </a:solidFill>
                <a:latin typeface="Montserrat Medium" panose="00000600000000000000"/>
              </a:rPr>
              <a:t> </a:t>
            </a:r>
            <a:r>
              <a:rPr lang="fr-FR" sz="2000" b="1" dirty="0" err="1">
                <a:solidFill>
                  <a:srgbClr val="0C428F"/>
                </a:solidFill>
                <a:latin typeface="Montserrat Medium" panose="00000600000000000000"/>
              </a:rPr>
              <a:t>detect</a:t>
            </a:r>
            <a:r>
              <a:rPr lang="fr-FR" sz="2000" b="1" dirty="0">
                <a:solidFill>
                  <a:srgbClr val="0C428F"/>
                </a:solidFill>
                <a:latin typeface="Montserrat Medium" panose="00000600000000000000"/>
              </a:rPr>
              <a:t> the opinion of a </a:t>
            </a:r>
            <a:r>
              <a:rPr lang="fr-FR" sz="2000" b="1" dirty="0" err="1">
                <a:solidFill>
                  <a:srgbClr val="0C428F"/>
                </a:solidFill>
                <a:latin typeface="Montserrat Medium" panose="00000600000000000000"/>
              </a:rPr>
              <a:t>community</a:t>
            </a:r>
            <a:endParaRPr lang="fr-FR" sz="2000" b="1" dirty="0">
              <a:solidFill>
                <a:srgbClr val="0C428F"/>
              </a:solidFill>
              <a:latin typeface="Montserrat Medium" panose="00000600000000000000"/>
            </a:endParaRPr>
          </a:p>
          <a:p>
            <a:pPr algn="ctr"/>
            <a:endParaRPr lang="fr-FR" sz="2000" b="1" dirty="0">
              <a:solidFill>
                <a:srgbClr val="0C428F"/>
              </a:solidFill>
              <a:latin typeface="Montserrat Medium" panose="00000600000000000000"/>
            </a:endParaRPr>
          </a:p>
          <a:p>
            <a:pPr algn="ctr"/>
            <a:r>
              <a:rPr lang="fr-FR" sz="2000" b="1" dirty="0">
                <a:solidFill>
                  <a:srgbClr val="0C428F"/>
                </a:solidFill>
                <a:latin typeface="Montserrat Medium" panose="00000600000000000000"/>
              </a:rPr>
              <a:t>In a </a:t>
            </a:r>
            <a:r>
              <a:rPr lang="fr-FR" sz="2000" b="1" dirty="0" err="1">
                <a:solidFill>
                  <a:srgbClr val="0C428F"/>
                </a:solidFill>
                <a:latin typeface="Montserrat Medium" panose="00000600000000000000"/>
              </a:rPr>
              <a:t>democratic</a:t>
            </a:r>
            <a:r>
              <a:rPr lang="fr-FR" sz="2000" b="1" dirty="0">
                <a:solidFill>
                  <a:srgbClr val="0C428F"/>
                </a:solidFill>
                <a:latin typeface="Montserrat Medium" panose="00000600000000000000"/>
              </a:rPr>
              <a:t> and inclusive </a:t>
            </a:r>
            <a:r>
              <a:rPr lang="fr-FR" sz="2000" b="1" dirty="0" err="1">
                <a:solidFill>
                  <a:srgbClr val="0C428F"/>
                </a:solidFill>
                <a:latin typeface="Montserrat Medium" panose="00000600000000000000"/>
              </a:rPr>
              <a:t>manner</a:t>
            </a:r>
            <a:endParaRPr lang="fr-FR" sz="2000" b="1" dirty="0">
              <a:solidFill>
                <a:srgbClr val="0C428F"/>
              </a:solidFill>
              <a:latin typeface="Montserrat Medium" panose="00000600000000000000"/>
            </a:endParaRPr>
          </a:p>
          <a:p>
            <a:pPr algn="ctr"/>
            <a:endParaRPr lang="fr-FR" sz="2000" b="1" dirty="0">
              <a:solidFill>
                <a:srgbClr val="0C428F"/>
              </a:solidFill>
              <a:latin typeface="Montserrat Medium" panose="00000600000000000000"/>
            </a:endParaRPr>
          </a:p>
          <a:p>
            <a:pPr algn="ctr"/>
            <a:r>
              <a:rPr lang="fr-FR" sz="2000" b="1" dirty="0">
                <a:solidFill>
                  <a:srgbClr val="0C428F"/>
                </a:solidFill>
                <a:latin typeface="Montserrat Medium" panose="00000600000000000000"/>
              </a:rPr>
              <a:t>In a single </a:t>
            </a:r>
            <a:r>
              <a:rPr lang="fr-FR" sz="2000" b="1" dirty="0" err="1">
                <a:solidFill>
                  <a:srgbClr val="0C428F"/>
                </a:solidFill>
                <a:latin typeface="Montserrat Medium" panose="00000600000000000000"/>
              </a:rPr>
              <a:t>space</a:t>
            </a:r>
            <a:r>
              <a:rPr lang="fr-FR" sz="2000" b="1" dirty="0">
                <a:solidFill>
                  <a:srgbClr val="0C428F"/>
                </a:solidFill>
                <a:latin typeface="Montserrat Medium" panose="00000600000000000000"/>
              </a:rPr>
              <a:t> </a:t>
            </a:r>
            <a:r>
              <a:rPr lang="fr-FR" sz="2000" b="1" dirty="0" err="1">
                <a:solidFill>
                  <a:srgbClr val="0C428F"/>
                </a:solidFill>
                <a:latin typeface="Montserrat Medium" panose="00000600000000000000"/>
              </a:rPr>
              <a:t>aggregating</a:t>
            </a:r>
            <a:r>
              <a:rPr lang="fr-FR" sz="2000" b="1" dirty="0">
                <a:solidFill>
                  <a:srgbClr val="0C428F"/>
                </a:solidFill>
                <a:latin typeface="Montserrat Medium" panose="00000600000000000000"/>
              </a:rPr>
              <a:t> all positif opinions (experts </a:t>
            </a:r>
            <a:r>
              <a:rPr lang="fr-FR" sz="2000" b="1" dirty="0" err="1">
                <a:solidFill>
                  <a:srgbClr val="0C428F"/>
                </a:solidFill>
                <a:latin typeface="Montserrat Medium" panose="00000600000000000000"/>
              </a:rPr>
              <a:t>together</a:t>
            </a:r>
            <a:r>
              <a:rPr lang="fr-FR" sz="2000" b="1" dirty="0">
                <a:solidFill>
                  <a:srgbClr val="0C428F"/>
                </a:solidFill>
                <a:latin typeface="Montserrat Medium" panose="00000600000000000000"/>
              </a:rPr>
              <a:t> </a:t>
            </a:r>
            <a:r>
              <a:rPr lang="fr-FR" sz="2000" b="1" dirty="0" err="1">
                <a:solidFill>
                  <a:srgbClr val="0C428F"/>
                </a:solidFill>
                <a:latin typeface="Montserrat Medium" panose="00000600000000000000"/>
              </a:rPr>
              <a:t>ith</a:t>
            </a:r>
            <a:r>
              <a:rPr lang="fr-FR" sz="2000" b="1" dirty="0">
                <a:solidFill>
                  <a:srgbClr val="0C428F"/>
                </a:solidFill>
                <a:latin typeface="Montserrat Medium" panose="00000600000000000000"/>
              </a:rPr>
              <a:t> non – experts) </a:t>
            </a:r>
            <a:endParaRPr lang="fr-FR" sz="2000" b="1" u="sng" dirty="0">
              <a:solidFill>
                <a:srgbClr val="0C428F"/>
              </a:solidFill>
              <a:latin typeface="Montserrat Medium" panose="00000600000000000000"/>
            </a:endParaRPr>
          </a:p>
        </p:txBody>
      </p:sp>
      <p:sp>
        <p:nvSpPr>
          <p:cNvPr id="5" name="ZoneTexte 30">
            <a:extLst>
              <a:ext uri="{FF2B5EF4-FFF2-40B4-BE49-F238E27FC236}">
                <a16:creationId xmlns:a16="http://schemas.microsoft.com/office/drawing/2014/main" id="{052A382D-BC26-9544-87AD-A90558CFBC2F}"/>
              </a:ext>
            </a:extLst>
          </p:cNvPr>
          <p:cNvSpPr txBox="1"/>
          <p:nvPr/>
        </p:nvSpPr>
        <p:spPr>
          <a:xfrm>
            <a:off x="281353" y="1993760"/>
            <a:ext cx="9200271" cy="4355038"/>
          </a:xfrm>
          <a:prstGeom prst="rect">
            <a:avLst/>
          </a:prstGeom>
          <a:noFill/>
        </p:spPr>
        <p:txBody>
          <a:bodyPr wrap="square">
            <a:spAutoFit/>
          </a:bodyPr>
          <a:lstStyle/>
          <a:p>
            <a:r>
              <a:rPr lang="fr-FR" b="1" dirty="0"/>
              <a:t>Références scientifiques qui citent Xvaluator comme innovation technologique mais aussi sociale et sociétale : </a:t>
            </a:r>
            <a:endParaRPr lang="fr-FR" dirty="0"/>
          </a:p>
          <a:p>
            <a:endParaRPr lang="fr-FR" sz="800" dirty="0"/>
          </a:p>
          <a:p>
            <a:endParaRPr lang="fr-FR" sz="800" dirty="0"/>
          </a:p>
          <a:p>
            <a:r>
              <a:rPr lang="fr-FR" sz="800" dirty="0" err="1"/>
              <a:t>Schoun</a:t>
            </a:r>
            <a:r>
              <a:rPr lang="fr-FR" sz="800" dirty="0"/>
              <a:t>, G., Roux de </a:t>
            </a:r>
            <a:r>
              <a:rPr lang="fr-FR" sz="800" dirty="0" err="1"/>
              <a:t>Bezieux</a:t>
            </a:r>
            <a:r>
              <a:rPr lang="fr-FR" sz="800" dirty="0"/>
              <a:t>, G. (préface), 2022, « Diriger après vivre avec ». </a:t>
            </a:r>
          </a:p>
          <a:p>
            <a:r>
              <a:rPr lang="fr-FR" sz="800" dirty="0"/>
              <a:t> </a:t>
            </a:r>
          </a:p>
          <a:p>
            <a:r>
              <a:rPr lang="fr-FR" sz="800" dirty="0" err="1"/>
              <a:t>Paun</a:t>
            </a:r>
            <a:r>
              <a:rPr lang="fr-FR" sz="800" dirty="0"/>
              <a:t>, F,, </a:t>
            </a:r>
            <a:r>
              <a:rPr lang="fr-FR" sz="800" dirty="0" err="1"/>
              <a:t>Vaileanu</a:t>
            </a:r>
            <a:r>
              <a:rPr lang="fr-FR" sz="800" dirty="0"/>
              <a:t>, I, 2017, « </a:t>
            </a:r>
            <a:r>
              <a:rPr lang="fr-FR" sz="800" dirty="0" err="1"/>
              <a:t>Technological</a:t>
            </a:r>
            <a:r>
              <a:rPr lang="fr-FR" sz="800" dirty="0"/>
              <a:t> </a:t>
            </a:r>
            <a:r>
              <a:rPr lang="fr-FR" sz="800" dirty="0" err="1"/>
              <a:t>Entrepreneurship</a:t>
            </a:r>
            <a:r>
              <a:rPr lang="fr-FR" sz="800" dirty="0"/>
              <a:t> and </a:t>
            </a:r>
            <a:r>
              <a:rPr lang="fr-FR" sz="800" dirty="0" err="1"/>
              <a:t>Asymmetries</a:t>
            </a:r>
            <a:r>
              <a:rPr lang="fr-FR" sz="800" dirty="0"/>
              <a:t> », in # Springer </a:t>
            </a:r>
            <a:r>
              <a:rPr lang="fr-FR" sz="800" dirty="0" err="1"/>
              <a:t>Science+Business</a:t>
            </a:r>
            <a:r>
              <a:rPr lang="fr-FR" sz="800" dirty="0"/>
              <a:t> Media LLC 2017</a:t>
            </a:r>
          </a:p>
          <a:p>
            <a:r>
              <a:rPr lang="fr-FR" sz="800" dirty="0"/>
              <a:t>E. G. </a:t>
            </a:r>
            <a:r>
              <a:rPr lang="fr-FR" sz="800" dirty="0" err="1"/>
              <a:t>Carayannis</a:t>
            </a:r>
            <a:r>
              <a:rPr lang="fr-FR" sz="800" dirty="0"/>
              <a:t> (</a:t>
            </a:r>
            <a:r>
              <a:rPr lang="fr-FR" sz="800" dirty="0" err="1"/>
              <a:t>ed</a:t>
            </a:r>
            <a:r>
              <a:rPr lang="fr-FR" sz="800" dirty="0"/>
              <a:t>.), </a:t>
            </a:r>
            <a:r>
              <a:rPr lang="fr-FR" sz="800" dirty="0" err="1"/>
              <a:t>Encyclopedia</a:t>
            </a:r>
            <a:r>
              <a:rPr lang="fr-FR" sz="800" dirty="0"/>
              <a:t> of </a:t>
            </a:r>
            <a:r>
              <a:rPr lang="fr-FR" sz="800" dirty="0" err="1"/>
              <a:t>Creativity</a:t>
            </a:r>
            <a:r>
              <a:rPr lang="fr-FR" sz="800" dirty="0"/>
              <a:t>, Invention, Innovation and </a:t>
            </a:r>
            <a:r>
              <a:rPr lang="fr-FR" sz="800" dirty="0" err="1"/>
              <a:t>Entrepreneurship</a:t>
            </a:r>
            <a:r>
              <a:rPr lang="fr-FR" sz="800" dirty="0"/>
              <a:t>,</a:t>
            </a:r>
          </a:p>
          <a:p>
            <a:r>
              <a:rPr lang="fr-FR" sz="800" dirty="0"/>
              <a:t>https://</a:t>
            </a:r>
            <a:r>
              <a:rPr lang="fr-FR" sz="800" dirty="0" err="1"/>
              <a:t>doi.org</a:t>
            </a:r>
            <a:r>
              <a:rPr lang="fr-FR" sz="800" dirty="0"/>
              <a:t>/10.1007/978-1-4614-6616-1_248-2</a:t>
            </a:r>
          </a:p>
          <a:p>
            <a:r>
              <a:rPr lang="fr-FR" sz="800" dirty="0" err="1"/>
              <a:t>Paun</a:t>
            </a:r>
            <a:r>
              <a:rPr lang="fr-FR" sz="800" dirty="0"/>
              <a:t>,  F., 2018, ”Raccourcir les cycles d’innovation, dans TECHNOLOGIE ET INNOVATION, Nr. Dynamiques d’innovation dans les industries aérospatiale et de défense”, Volume 3, 2018. </a:t>
            </a:r>
          </a:p>
          <a:p>
            <a:r>
              <a:rPr lang="fr-FR" sz="800" dirty="0" err="1"/>
              <a:t>Paun</a:t>
            </a:r>
            <a:r>
              <a:rPr lang="fr-FR" sz="800" dirty="0"/>
              <a:t>, F., 2019, « Les organisations agiles : du Design </a:t>
            </a:r>
            <a:r>
              <a:rPr lang="fr-FR" sz="800" dirty="0" err="1"/>
              <a:t>Thinking</a:t>
            </a:r>
            <a:r>
              <a:rPr lang="fr-FR" sz="800" dirty="0"/>
              <a:t> vers l’Agile Démo-Tech </a:t>
            </a:r>
            <a:r>
              <a:rPr lang="fr-FR" sz="800" dirty="0" err="1"/>
              <a:t>Thinking</a:t>
            </a:r>
            <a:r>
              <a:rPr lang="fr-FR" sz="800" dirty="0"/>
              <a:t> », </a:t>
            </a:r>
          </a:p>
          <a:p>
            <a:r>
              <a:rPr lang="fr-FR" sz="800" u="sng" dirty="0">
                <a:hlinkClick r:id="rId2"/>
              </a:rPr>
              <a:t>https://blogs.alternatives-economiques.fr/reseauinnovation</a:t>
            </a:r>
            <a:endParaRPr lang="fr-FR" sz="800" dirty="0"/>
          </a:p>
          <a:p>
            <a:r>
              <a:rPr lang="fr-FR" sz="800" dirty="0" err="1"/>
              <a:t>Paun</a:t>
            </a:r>
            <a:r>
              <a:rPr lang="fr-FR" sz="800" dirty="0"/>
              <a:t>, F., </a:t>
            </a:r>
            <a:r>
              <a:rPr lang="fr-FR" sz="800" dirty="0" err="1"/>
              <a:t>O’Neal</a:t>
            </a:r>
            <a:r>
              <a:rPr lang="fr-FR" sz="800" dirty="0"/>
              <a:t>, </a:t>
            </a:r>
            <a:r>
              <a:rPr lang="fr-FR" sz="800" dirty="0" err="1"/>
              <a:t>T</a:t>
            </a:r>
            <a:r>
              <a:rPr lang="fr-FR" sz="800" dirty="0"/>
              <a:t>., </a:t>
            </a:r>
            <a:r>
              <a:rPr lang="fr-FR" sz="800" dirty="0" err="1"/>
              <a:t>Vaileanu</a:t>
            </a:r>
            <a:r>
              <a:rPr lang="fr-FR" sz="800" dirty="0"/>
              <a:t>, I., 2020, « Un nouveau paradigme dans </a:t>
            </a:r>
            <a:r>
              <a:rPr lang="fr-FR" sz="800" dirty="0" err="1"/>
              <a:t>l‟accélération</a:t>
            </a:r>
            <a:r>
              <a:rPr lang="fr-FR" sz="800" dirty="0"/>
              <a:t> des processus </a:t>
            </a:r>
            <a:r>
              <a:rPr lang="fr-FR" sz="800" dirty="0" err="1"/>
              <a:t>d‟innovation</a:t>
            </a:r>
            <a:r>
              <a:rPr lang="fr-FR" sz="800" dirty="0"/>
              <a:t> Hybridation des approches Tech-Push et </a:t>
            </a:r>
            <a:r>
              <a:rPr lang="fr-FR" sz="800" dirty="0" err="1"/>
              <a:t>Market</a:t>
            </a:r>
            <a:r>
              <a:rPr lang="fr-FR" sz="800" dirty="0"/>
              <a:t>-Pull, et Agile </a:t>
            </a:r>
            <a:r>
              <a:rPr lang="fr-FR" sz="800" dirty="0" err="1"/>
              <a:t>Démo-Tech</a:t>
            </a:r>
            <a:r>
              <a:rPr lang="fr-FR" sz="800" dirty="0"/>
              <a:t> </a:t>
            </a:r>
            <a:r>
              <a:rPr lang="fr-FR" sz="800" dirty="0" err="1"/>
              <a:t>Thinking</a:t>
            </a:r>
            <a:r>
              <a:rPr lang="fr-FR" sz="800" dirty="0"/>
              <a:t> » in </a:t>
            </a:r>
            <a:r>
              <a:rPr lang="fr-FR" sz="800" u="sng" dirty="0">
                <a:hlinkClick r:id="rId3"/>
              </a:rPr>
              <a:t>Marché et Organisations</a:t>
            </a:r>
            <a:r>
              <a:rPr lang="fr-FR" sz="800" dirty="0"/>
              <a:t> n°37, 2020. </a:t>
            </a:r>
          </a:p>
          <a:p>
            <a:r>
              <a:rPr lang="fr-FR" sz="800" dirty="0" err="1"/>
              <a:t>Paun</a:t>
            </a:r>
            <a:r>
              <a:rPr lang="fr-FR" sz="800" dirty="0"/>
              <a:t>, F., 2021, « </a:t>
            </a:r>
            <a:r>
              <a:rPr lang="fr-FR" sz="800" dirty="0" err="1"/>
              <a:t>Hybridization</a:t>
            </a:r>
            <a:r>
              <a:rPr lang="fr-FR" sz="800" dirty="0"/>
              <a:t> of Tech-Push and </a:t>
            </a:r>
            <a:r>
              <a:rPr lang="fr-FR" sz="800" dirty="0" err="1"/>
              <a:t>Market</a:t>
            </a:r>
            <a:r>
              <a:rPr lang="fr-FR" sz="800" dirty="0"/>
              <a:t>-Pull </a:t>
            </a:r>
            <a:r>
              <a:rPr lang="fr-FR" sz="800" dirty="0" err="1"/>
              <a:t>Approaches</a:t>
            </a:r>
            <a:r>
              <a:rPr lang="fr-FR" sz="800" dirty="0"/>
              <a:t> in Innovation </a:t>
            </a:r>
            <a:r>
              <a:rPr lang="fr-FR" sz="800" dirty="0" err="1"/>
              <a:t>Processes</a:t>
            </a:r>
            <a:r>
              <a:rPr lang="fr-FR" sz="800" dirty="0"/>
              <a:t> » in </a:t>
            </a:r>
            <a:r>
              <a:rPr lang="fr-FR" sz="800" dirty="0" err="1"/>
              <a:t>Handbook</a:t>
            </a:r>
            <a:r>
              <a:rPr lang="fr-FR" sz="800" dirty="0"/>
              <a:t> of Innovation, Vol. 1, 2021. </a:t>
            </a:r>
            <a:r>
              <a:rPr lang="fr-FR" sz="800" u="sng" dirty="0">
                <a:hlinkClick r:id="rId4"/>
              </a:rPr>
              <a:t>http://www.iste.co.uk/data/doc1-2-6-21-09-47-40.pdf</a:t>
            </a:r>
            <a:endParaRPr lang="fr-FR" sz="800" dirty="0"/>
          </a:p>
          <a:p>
            <a:r>
              <a:rPr lang="fr-FR" sz="800" dirty="0" err="1"/>
              <a:t>Paun</a:t>
            </a:r>
            <a:r>
              <a:rPr lang="fr-FR" sz="800" dirty="0"/>
              <a:t>, F, </a:t>
            </a:r>
            <a:r>
              <a:rPr lang="fr-FR" sz="800" dirty="0" err="1"/>
              <a:t>O’Neal</a:t>
            </a:r>
            <a:r>
              <a:rPr lang="fr-FR" sz="800" dirty="0"/>
              <a:t>, </a:t>
            </a:r>
            <a:r>
              <a:rPr lang="fr-FR" sz="800" dirty="0" err="1"/>
              <a:t>Vaileanu</a:t>
            </a:r>
            <a:r>
              <a:rPr lang="fr-FR" sz="800" dirty="0"/>
              <a:t>, I, </a:t>
            </a:r>
            <a:r>
              <a:rPr lang="fr-FR" sz="800" dirty="0" err="1"/>
              <a:t>T</a:t>
            </a:r>
            <a:r>
              <a:rPr lang="fr-FR" sz="800" dirty="0"/>
              <a:t>., Chaudron, L., </a:t>
            </a:r>
            <a:r>
              <a:rPr lang="fr-FR" sz="800" dirty="0" err="1"/>
              <a:t>Castelltort</a:t>
            </a:r>
            <a:r>
              <a:rPr lang="fr-FR" sz="800" dirty="0"/>
              <a:t>, A., Laurent, A., </a:t>
            </a:r>
            <a:r>
              <a:rPr lang="fr-FR" sz="800" dirty="0" err="1"/>
              <a:t>Genier</a:t>
            </a:r>
            <a:r>
              <a:rPr lang="fr-FR" sz="800" dirty="0"/>
              <a:t>, L., 2022, « Nouveau paradigme d’évaluation ouverte de la valeur </a:t>
            </a:r>
            <a:r>
              <a:rPr lang="fr-FR" sz="800" dirty="0" err="1"/>
              <a:t>blockchain</a:t>
            </a:r>
            <a:r>
              <a:rPr lang="fr-FR" sz="800" dirty="0"/>
              <a:t> grâce aux outils d’</a:t>
            </a:r>
            <a:r>
              <a:rPr lang="fr-FR" sz="800" dirty="0" err="1"/>
              <a:t>agilisation</a:t>
            </a:r>
            <a:r>
              <a:rPr lang="fr-FR" sz="800" dirty="0"/>
              <a:t> de l’innovation » in Technologie et innovation. </a:t>
            </a:r>
            <a:r>
              <a:rPr lang="fr-FR" sz="800" dirty="0" err="1"/>
              <a:t>Blockchain</a:t>
            </a:r>
            <a:r>
              <a:rPr lang="fr-FR" sz="800" dirty="0"/>
              <a:t>, open innovation et propriété intellectuelle, volume 7, 2022. </a:t>
            </a:r>
            <a:r>
              <a:rPr lang="fr-FR" sz="800" u="sng" dirty="0">
                <a:hlinkClick r:id="rId5"/>
              </a:rPr>
              <a:t>https://www.openscience.fr/Blockchain-open-innovation-et-propriete-intellectuelle-680</a:t>
            </a:r>
            <a:endParaRPr lang="fr-FR" sz="800" dirty="0"/>
          </a:p>
          <a:p>
            <a:r>
              <a:rPr lang="fr-FR" sz="800" u="sng" dirty="0">
                <a:hlinkClick r:id="rId6"/>
              </a:rPr>
              <a:t>https://www.openscience.fr/New-paradigm-for-the-open-evaluation-of-a-blockchain-value-through-agilization</a:t>
            </a:r>
            <a:endParaRPr lang="fr-FR" sz="800" u="sng" dirty="0"/>
          </a:p>
          <a:p>
            <a:r>
              <a:rPr lang="fr-FR" sz="800" dirty="0" err="1"/>
              <a:t>Paun</a:t>
            </a:r>
            <a:r>
              <a:rPr lang="fr-FR" sz="800" dirty="0"/>
              <a:t>, F. </a:t>
            </a:r>
            <a:r>
              <a:rPr lang="fr-FR" sz="800" dirty="0" err="1"/>
              <a:t>O’Neal</a:t>
            </a:r>
            <a:r>
              <a:rPr lang="fr-FR" sz="800" dirty="0"/>
              <a:t>, </a:t>
            </a:r>
            <a:r>
              <a:rPr lang="fr-FR" sz="800" dirty="0" err="1"/>
              <a:t>T</a:t>
            </a:r>
            <a:r>
              <a:rPr lang="fr-FR" sz="800" dirty="0"/>
              <a:t>., </a:t>
            </a:r>
            <a:r>
              <a:rPr lang="fr-FR" sz="800" dirty="0" err="1"/>
              <a:t>Uzunidis</a:t>
            </a:r>
            <a:r>
              <a:rPr lang="fr-FR" sz="800" dirty="0"/>
              <a:t>, D., 2021, « Un nouveau paradigme dans l’accélération des processus d’innovation Hybridation des approches Tech-Push et </a:t>
            </a:r>
            <a:r>
              <a:rPr lang="fr-FR" sz="800" dirty="0" err="1"/>
              <a:t>Market</a:t>
            </a:r>
            <a:r>
              <a:rPr lang="fr-FR" sz="800" dirty="0"/>
              <a:t>-Pull, et Agile Démo-Tech </a:t>
            </a:r>
            <a:r>
              <a:rPr lang="fr-FR" sz="800" dirty="0" err="1"/>
              <a:t>Thinking</a:t>
            </a:r>
            <a:r>
              <a:rPr lang="fr-FR" sz="800" dirty="0"/>
              <a:t> » DOI:</a:t>
            </a:r>
            <a:r>
              <a:rPr lang="fr-FR" sz="800" u="sng" dirty="0">
                <a:hlinkClick r:id="rId7"/>
              </a:rPr>
              <a:t>10.21494/ISTE.OP.2021.0597</a:t>
            </a:r>
            <a:endParaRPr lang="fr-FR" sz="800" dirty="0"/>
          </a:p>
          <a:p>
            <a:r>
              <a:rPr lang="fr-FR" sz="800" dirty="0"/>
              <a:t>http://</a:t>
            </a:r>
            <a:r>
              <a:rPr lang="fr-FR" sz="800" dirty="0" err="1"/>
              <a:t>www.openscience.fr</a:t>
            </a:r>
            <a:r>
              <a:rPr lang="fr-FR" sz="800" dirty="0"/>
              <a:t>/A-new-paradigm-in-the-acceleration-of-innovation-processes-Hybridization-of-the</a:t>
            </a:r>
          </a:p>
          <a:p>
            <a:r>
              <a:rPr lang="fr-FR" sz="800" u="sng" dirty="0">
                <a:hlinkClick r:id="rId8"/>
              </a:rPr>
              <a:t>https://riifr.univ-littoral.fr/wp-content/uploads/2021/04/INNOV74.pdf</a:t>
            </a:r>
            <a:endParaRPr lang="fr-FR" sz="800" dirty="0"/>
          </a:p>
          <a:p>
            <a:r>
              <a:rPr lang="fr-FR" sz="800" u="sng" dirty="0">
                <a:hlinkClick r:id="rId9"/>
              </a:rPr>
              <a:t>http://www.openscience.fr/IMG/pdf/iste_techinn21v6n1_9.pdf</a:t>
            </a:r>
            <a:endParaRPr lang="fr-FR" sz="800" u="sng" dirty="0"/>
          </a:p>
          <a:p>
            <a:endParaRPr lang="fr-FR" sz="800" u="sng" dirty="0"/>
          </a:p>
          <a:p>
            <a:r>
              <a:rPr lang="fr-FR" sz="800" dirty="0" err="1"/>
              <a:t>Vaileanu-Paun</a:t>
            </a:r>
            <a:r>
              <a:rPr lang="fr-FR" sz="800" dirty="0"/>
              <a:t>, I, 2009, « Stratégies des entreprises et des territoires dans l’économie de la fonctionnalité » Le Cas EDF, Thèse de sciences économiques en cours, Université Paris Diderot </a:t>
            </a:r>
            <a:r>
              <a:rPr lang="fr-FR" sz="800" dirty="0" err="1"/>
              <a:t>présoutenance</a:t>
            </a:r>
            <a:r>
              <a:rPr lang="fr-FR" sz="800" dirty="0"/>
              <a:t> en 2009.</a:t>
            </a:r>
          </a:p>
          <a:p>
            <a:r>
              <a:rPr lang="fr-FR" sz="800" dirty="0" err="1"/>
              <a:t>Vaileanu-Paun</a:t>
            </a:r>
            <a:r>
              <a:rPr lang="fr-FR" sz="800" dirty="0"/>
              <a:t>, I, Boutiller, S., 2012, « Développement durable. Du Paradigme de l’économie industrielle à l’économie de la fonctionnalité », dans Business &amp;Innovation, « Innovation verte ». De la Théorie aux bonnes pratiques, 2012, éditions Peter Lang, Bruxelles, 31-63, 2012. </a:t>
            </a:r>
          </a:p>
          <a:p>
            <a:r>
              <a:rPr lang="fr-FR" sz="800" dirty="0" err="1"/>
              <a:t>Vaileanu</a:t>
            </a:r>
            <a:r>
              <a:rPr lang="fr-FR" sz="800" dirty="0"/>
              <a:t> - </a:t>
            </a:r>
            <a:r>
              <a:rPr lang="fr-FR" sz="800" dirty="0" err="1"/>
              <a:t>Paun</a:t>
            </a:r>
            <a:r>
              <a:rPr lang="fr-FR" sz="800" dirty="0"/>
              <a:t>, I., et Van Niel, J., 2013, « Modèles d’innovation dans l’économie de la fonctionnalité » dans Business &amp; Innovation, L’innovation, Analyser, anticiper, agir, édition Peter Lang, p. 439 – 459, 2013.</a:t>
            </a:r>
          </a:p>
          <a:p>
            <a:r>
              <a:rPr lang="fr-FR" sz="800" dirty="0" err="1"/>
              <a:t>Vaileanu-Paun</a:t>
            </a:r>
            <a:r>
              <a:rPr lang="fr-FR" sz="800" dirty="0"/>
              <a:t>, I, </a:t>
            </a:r>
            <a:r>
              <a:rPr lang="fr-FR" sz="800" dirty="0" err="1"/>
              <a:t>Paun</a:t>
            </a:r>
            <a:r>
              <a:rPr lang="fr-FR" sz="800" dirty="0"/>
              <a:t> F., </a:t>
            </a:r>
            <a:r>
              <a:rPr lang="fr-FR" sz="800" dirty="0" err="1"/>
              <a:t>Plouvier</a:t>
            </a:r>
            <a:r>
              <a:rPr lang="fr-FR" sz="800" dirty="0"/>
              <a:t>, C., </a:t>
            </a:r>
            <a:r>
              <a:rPr lang="fr-FR" sz="800" dirty="0" err="1"/>
              <a:t>Hillen</a:t>
            </a:r>
            <a:r>
              <a:rPr lang="fr-FR" sz="800" dirty="0"/>
              <a:t>, C. , 2020, « The </a:t>
            </a:r>
            <a:r>
              <a:rPr lang="fr-FR" sz="800" dirty="0" err="1"/>
              <a:t>luxury</a:t>
            </a:r>
            <a:r>
              <a:rPr lang="fr-FR" sz="800" dirty="0"/>
              <a:t> value in the AI </a:t>
            </a:r>
            <a:r>
              <a:rPr lang="fr-FR" sz="800" dirty="0" err="1"/>
              <a:t>era</a:t>
            </a:r>
            <a:r>
              <a:rPr lang="fr-FR" sz="800" dirty="0"/>
              <a:t>. A new </a:t>
            </a:r>
            <a:r>
              <a:rPr lang="fr-FR" sz="800" dirty="0" err="1"/>
              <a:t>quality</a:t>
            </a:r>
            <a:r>
              <a:rPr lang="fr-FR" sz="800" dirty="0"/>
              <a:t> </a:t>
            </a:r>
            <a:r>
              <a:rPr lang="fr-FR" sz="800" dirty="0" err="1"/>
              <a:t>growth</a:t>
            </a:r>
            <a:r>
              <a:rPr lang="fr-FR" sz="800" dirty="0"/>
              <a:t> </a:t>
            </a:r>
            <a:r>
              <a:rPr lang="fr-FR" sz="800" dirty="0" err="1"/>
              <a:t>paradigm</a:t>
            </a:r>
            <a:r>
              <a:rPr lang="fr-FR" sz="800" dirty="0"/>
              <a:t> </a:t>
            </a:r>
            <a:r>
              <a:rPr lang="fr-FR" sz="800" dirty="0" err="1"/>
              <a:t>is</a:t>
            </a:r>
            <a:r>
              <a:rPr lang="fr-FR" sz="800" dirty="0"/>
              <a:t> </a:t>
            </a:r>
            <a:r>
              <a:rPr lang="fr-FR" sz="800" dirty="0" err="1"/>
              <a:t>born</a:t>
            </a:r>
            <a:r>
              <a:rPr lang="fr-FR" sz="800" dirty="0"/>
              <a:t> ! » in « </a:t>
            </a:r>
            <a:r>
              <a:rPr lang="fr-FR" sz="800" dirty="0" err="1"/>
              <a:t>Rethinking</a:t>
            </a:r>
            <a:r>
              <a:rPr lang="fr-FR" sz="800" dirty="0"/>
              <a:t> </a:t>
            </a:r>
            <a:r>
              <a:rPr lang="fr-FR" sz="800" dirty="0" err="1"/>
              <a:t>luxury</a:t>
            </a:r>
            <a:r>
              <a:rPr lang="fr-FR" sz="800" dirty="0"/>
              <a:t> business » (MARCHE &amp; ORGANI Book 37), </a:t>
            </a:r>
            <a:r>
              <a:rPr lang="fr-FR" sz="800" u="sng" dirty="0">
                <a:hlinkClick r:id="rId10"/>
              </a:rPr>
              <a:t>https://www.amazon.com/Rethinking-luxury-business-Marché-organisations/dp/2343194181</a:t>
            </a:r>
            <a:endParaRPr lang="fr-FR" sz="800" dirty="0"/>
          </a:p>
          <a:p>
            <a:endParaRPr lang="fr-FR" sz="800" dirty="0"/>
          </a:p>
          <a:p>
            <a:endParaRPr lang="fr-FR" sz="900" dirty="0"/>
          </a:p>
        </p:txBody>
      </p:sp>
    </p:spTree>
    <p:extLst>
      <p:ext uri="{BB962C8B-B14F-4D97-AF65-F5344CB8AC3E}">
        <p14:creationId xmlns:p14="http://schemas.microsoft.com/office/powerpoint/2010/main" val="83170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4">
            <a:extLst>
              <a:ext uri="{FF2B5EF4-FFF2-40B4-BE49-F238E27FC236}">
                <a16:creationId xmlns:a16="http://schemas.microsoft.com/office/drawing/2014/main" id="{2A0C139C-CB9A-BE48-A59E-48358842CED4}"/>
              </a:ext>
            </a:extLst>
          </p:cNvPr>
          <p:cNvSpPr txBox="1"/>
          <p:nvPr/>
        </p:nvSpPr>
        <p:spPr>
          <a:xfrm>
            <a:off x="608624" y="236798"/>
            <a:ext cx="10727033" cy="1569660"/>
          </a:xfrm>
          <a:prstGeom prst="rect">
            <a:avLst/>
          </a:prstGeom>
          <a:noFill/>
        </p:spPr>
        <p:txBody>
          <a:bodyPr wrap="square" rtlCol="0">
            <a:spAutoFit/>
          </a:bodyPr>
          <a:lstStyle/>
          <a:p>
            <a:r>
              <a:rPr lang="fr-FR" sz="2400" dirty="0"/>
              <a:t>"</a:t>
            </a:r>
            <a:r>
              <a:rPr lang="fr-FR" sz="2400" b="1" dirty="0"/>
              <a:t>OPEN CV - PARTICIPATIF" and "OPEN CSR Digital REPUTATION" </a:t>
            </a:r>
            <a:r>
              <a:rPr lang="fr-FR" sz="2400" dirty="0"/>
              <a:t>(</a:t>
            </a:r>
            <a:r>
              <a:rPr lang="fr-FR" sz="2400" dirty="0" err="1"/>
              <a:t>integrating</a:t>
            </a:r>
            <a:r>
              <a:rPr lang="fr-FR" sz="2400" dirty="0"/>
              <a:t> experts and non-expert opinions) has </a:t>
            </a:r>
            <a:r>
              <a:rPr lang="fr-FR" sz="2400" dirty="0" err="1"/>
              <a:t>just</a:t>
            </a:r>
            <a:r>
              <a:rPr lang="fr-FR" sz="2400" dirty="0"/>
              <a:t> been </a:t>
            </a:r>
            <a:r>
              <a:rPr lang="fr-FR" sz="2400" dirty="0" err="1"/>
              <a:t>created</a:t>
            </a:r>
            <a:r>
              <a:rPr lang="fr-FR" sz="2400" dirty="0"/>
              <a:t> in France </a:t>
            </a:r>
            <a:r>
              <a:rPr lang="fr-FR" sz="2400" dirty="0" err="1"/>
              <a:t>thanks</a:t>
            </a:r>
            <a:r>
              <a:rPr lang="fr-FR" sz="2400" dirty="0"/>
              <a:t> to the </a:t>
            </a:r>
            <a:r>
              <a:rPr lang="fr-FR" sz="2400" dirty="0" err="1"/>
              <a:t>highly</a:t>
            </a:r>
            <a:r>
              <a:rPr lang="fr-FR" sz="2400" dirty="0"/>
              <a:t> Democratic and collaborative </a:t>
            </a:r>
            <a:r>
              <a:rPr lang="fr-FR" sz="2400" dirty="0" err="1"/>
              <a:t>process</a:t>
            </a:r>
            <a:r>
              <a:rPr lang="fr-FR" sz="2400" dirty="0"/>
              <a:t> by the </a:t>
            </a:r>
            <a:r>
              <a:rPr lang="fr-FR" sz="2400" dirty="0" err="1"/>
              <a:t>universal</a:t>
            </a:r>
            <a:r>
              <a:rPr lang="fr-FR" sz="2400" dirty="0"/>
              <a:t> </a:t>
            </a:r>
            <a:r>
              <a:rPr lang="fr-FR" sz="2400" dirty="0" err="1"/>
              <a:t>tool</a:t>
            </a:r>
            <a:r>
              <a:rPr lang="fr-FR" sz="2400" dirty="0"/>
              <a:t> XVALUATOR (</a:t>
            </a:r>
            <a:r>
              <a:rPr lang="fr-FR" sz="2400" dirty="0" err="1"/>
              <a:t>patented</a:t>
            </a:r>
            <a:r>
              <a:rPr lang="fr-FR" sz="2400" dirty="0"/>
              <a:t> innovation)</a:t>
            </a:r>
            <a:endParaRPr lang="fr-FR" sz="2400" b="1" dirty="0">
              <a:solidFill>
                <a:srgbClr val="0C428F"/>
              </a:solidFill>
              <a:latin typeface="Montserrat Medium" panose="00000600000000000000"/>
            </a:endParaRPr>
          </a:p>
        </p:txBody>
      </p:sp>
      <p:grpSp>
        <p:nvGrpSpPr>
          <p:cNvPr id="5" name="Groupe 8">
            <a:extLst>
              <a:ext uri="{FF2B5EF4-FFF2-40B4-BE49-F238E27FC236}">
                <a16:creationId xmlns:a16="http://schemas.microsoft.com/office/drawing/2014/main" id="{E0308767-AE63-0D4B-9701-8F6760DD28CF}"/>
              </a:ext>
            </a:extLst>
          </p:cNvPr>
          <p:cNvGrpSpPr/>
          <p:nvPr/>
        </p:nvGrpSpPr>
        <p:grpSpPr>
          <a:xfrm>
            <a:off x="608624" y="4617753"/>
            <a:ext cx="2852028" cy="1828753"/>
            <a:chOff x="560787" y="914672"/>
            <a:chExt cx="3696286" cy="1203420"/>
          </a:xfrm>
        </p:grpSpPr>
        <p:sp>
          <p:nvSpPr>
            <p:cNvPr id="6" name="ZoneTexte 20">
              <a:extLst>
                <a:ext uri="{FF2B5EF4-FFF2-40B4-BE49-F238E27FC236}">
                  <a16:creationId xmlns:a16="http://schemas.microsoft.com/office/drawing/2014/main" id="{9EF916F2-8230-E642-AD85-317EA38671AC}"/>
                </a:ext>
              </a:extLst>
            </p:cNvPr>
            <p:cNvSpPr txBox="1"/>
            <p:nvPr/>
          </p:nvSpPr>
          <p:spPr>
            <a:xfrm>
              <a:off x="560787" y="914672"/>
              <a:ext cx="3696286" cy="263294"/>
            </a:xfrm>
            <a:prstGeom prst="rect">
              <a:avLst/>
            </a:prstGeom>
            <a:noFill/>
          </p:spPr>
          <p:txBody>
            <a:bodyPr wrap="square">
              <a:spAutoFit/>
            </a:bodyPr>
            <a:lstStyle/>
            <a:p>
              <a:r>
                <a:rPr lang="fr-FR" sz="1000" dirty="0"/>
                <a:t>RECOVERING HIS OWN POSITIVE OPINIONS on HIS EXPERTISE </a:t>
              </a:r>
              <a:r>
                <a:rPr lang="fr-FR" sz="1000" dirty="0" err="1"/>
                <a:t>from</a:t>
              </a:r>
              <a:r>
                <a:rPr lang="fr-FR" sz="1000" dirty="0"/>
                <a:t> all sources</a:t>
              </a:r>
              <a:endParaRPr lang="fr-FR" sz="1000" b="1" u="sng" dirty="0">
                <a:solidFill>
                  <a:schemeClr val="bg1">
                    <a:lumMod val="50000"/>
                  </a:schemeClr>
                </a:solidFill>
                <a:latin typeface="Montserrat Medium" panose="00000600000000000000"/>
              </a:endParaRPr>
            </a:p>
          </p:txBody>
        </p:sp>
        <p:sp>
          <p:nvSpPr>
            <p:cNvPr id="7" name="ZoneTexte 19">
              <a:extLst>
                <a:ext uri="{FF2B5EF4-FFF2-40B4-BE49-F238E27FC236}">
                  <a16:creationId xmlns:a16="http://schemas.microsoft.com/office/drawing/2014/main" id="{5AFDFD40-9F02-8844-9A4E-04FFDDD40CD1}"/>
                </a:ext>
              </a:extLst>
            </p:cNvPr>
            <p:cNvSpPr txBox="1"/>
            <p:nvPr/>
          </p:nvSpPr>
          <p:spPr>
            <a:xfrm>
              <a:off x="560787" y="1449730"/>
              <a:ext cx="3696283" cy="668362"/>
            </a:xfrm>
            <a:prstGeom prst="rect">
              <a:avLst/>
            </a:prstGeom>
            <a:noFill/>
          </p:spPr>
          <p:txBody>
            <a:bodyPr wrap="square">
              <a:spAutoFit/>
            </a:bodyPr>
            <a:lstStyle/>
            <a:p>
              <a:pPr algn="just"/>
              <a:r>
                <a:rPr lang="fr-FR" sz="1000" dirty="0" err="1"/>
                <a:t>Tool</a:t>
              </a:r>
              <a:r>
                <a:rPr lang="fr-FR" sz="1000" dirty="0"/>
                <a:t> for OPEN PARTICIPATORY PROMOTION of the </a:t>
              </a:r>
              <a:r>
                <a:rPr lang="fr-FR" sz="1000" dirty="0" err="1"/>
                <a:t>experiences</a:t>
              </a:r>
              <a:r>
                <a:rPr lang="fr-FR" sz="1000" dirty="0"/>
                <a:t> and backgrounds of </a:t>
              </a:r>
              <a:r>
                <a:rPr lang="fr-FR" sz="1000" dirty="0" err="1"/>
                <a:t>each</a:t>
              </a:r>
              <a:r>
                <a:rPr lang="fr-FR" sz="1000" dirty="0"/>
                <a:t> by </a:t>
              </a:r>
              <a:r>
                <a:rPr lang="fr-FR" sz="1000" dirty="0" err="1"/>
                <a:t>collecting</a:t>
              </a:r>
              <a:r>
                <a:rPr lang="fr-FR" sz="1000" dirty="0"/>
                <a:t> all the positive opinions to </a:t>
              </a:r>
              <a:r>
                <a:rPr lang="fr-FR" sz="1000" dirty="0" err="1"/>
                <a:t>build</a:t>
              </a:r>
              <a:r>
                <a:rPr lang="fr-FR" sz="1000" dirty="0"/>
                <a:t> in a </a:t>
              </a:r>
              <a:r>
                <a:rPr lang="fr-FR" sz="1000" dirty="0" err="1"/>
                <a:t>voluntary</a:t>
              </a:r>
              <a:r>
                <a:rPr lang="fr-FR" sz="1000" dirty="0"/>
                <a:t>, collaborative and transparent </a:t>
              </a:r>
              <a:r>
                <a:rPr lang="fr-FR" sz="1000" dirty="0" err="1"/>
                <a:t>manner</a:t>
              </a:r>
              <a:r>
                <a:rPr lang="fr-FR" sz="1000" dirty="0"/>
                <a:t> </a:t>
              </a:r>
              <a:r>
                <a:rPr lang="fr-FR" sz="1000" dirty="0" err="1"/>
                <a:t>its</a:t>
              </a:r>
              <a:r>
                <a:rPr lang="fr-FR" sz="1000" dirty="0"/>
                <a:t> </a:t>
              </a:r>
              <a:r>
                <a:rPr lang="fr-FR" sz="1000" dirty="0" err="1"/>
                <a:t>own</a:t>
              </a:r>
              <a:r>
                <a:rPr lang="fr-FR" sz="1000" dirty="0"/>
                <a:t> EXPERTISE </a:t>
              </a:r>
              <a:r>
                <a:rPr lang="fr-FR" sz="1000" dirty="0" err="1"/>
                <a:t>thus</a:t>
              </a:r>
              <a:r>
                <a:rPr lang="fr-FR" sz="1000" dirty="0"/>
                <a:t> </a:t>
              </a:r>
              <a:r>
                <a:rPr lang="fr-FR" sz="1000" dirty="0" err="1"/>
                <a:t>co-qualified</a:t>
              </a:r>
              <a:r>
                <a:rPr lang="fr-FR" sz="1000" dirty="0"/>
                <a:t> </a:t>
              </a:r>
              <a:r>
                <a:rPr lang="fr-FR" sz="1000" dirty="0" err="1"/>
                <a:t>with</a:t>
              </a:r>
              <a:r>
                <a:rPr lang="fr-FR" sz="1000" dirty="0"/>
                <a:t> all the </a:t>
              </a:r>
              <a:r>
                <a:rPr lang="fr-FR" sz="1000" dirty="0" err="1"/>
                <a:t>stakeholders</a:t>
              </a:r>
              <a:endParaRPr lang="fr-FR" sz="1000" dirty="0">
                <a:latin typeface="Montserrat Medium" panose="00000600000000000000"/>
              </a:endParaRPr>
            </a:p>
          </p:txBody>
        </p:sp>
      </p:grpSp>
      <p:sp>
        <p:nvSpPr>
          <p:cNvPr id="8" name="ZoneTexte 33">
            <a:extLst>
              <a:ext uri="{FF2B5EF4-FFF2-40B4-BE49-F238E27FC236}">
                <a16:creationId xmlns:a16="http://schemas.microsoft.com/office/drawing/2014/main" id="{9675ACD7-BCF0-4C4C-B0AC-04BD5F059073}"/>
              </a:ext>
            </a:extLst>
          </p:cNvPr>
          <p:cNvSpPr txBox="1"/>
          <p:nvPr/>
        </p:nvSpPr>
        <p:spPr>
          <a:xfrm>
            <a:off x="626508" y="3271647"/>
            <a:ext cx="10956868" cy="976598"/>
          </a:xfrm>
          <a:prstGeom prst="rect">
            <a:avLst/>
          </a:prstGeom>
          <a:noFill/>
        </p:spPr>
        <p:txBody>
          <a:bodyPr wrap="square">
            <a:spAutoFit/>
          </a:bodyPr>
          <a:lstStyle/>
          <a:p>
            <a:pPr>
              <a:lnSpc>
                <a:spcPct val="150000"/>
              </a:lnSpc>
            </a:pPr>
            <a:r>
              <a:rPr lang="fr-FR" sz="2000" dirty="0"/>
              <a:t>"OPEN CV - PARTICIPATIVE"  and « OPEN RSE » to </a:t>
            </a:r>
            <a:r>
              <a:rPr lang="fr-FR" sz="2000" dirty="0" err="1"/>
              <a:t>promote</a:t>
            </a:r>
            <a:r>
              <a:rPr lang="fr-FR" sz="2000" dirty="0"/>
              <a:t> </a:t>
            </a:r>
            <a:r>
              <a:rPr lang="fr-FR" sz="2000" dirty="0" err="1"/>
              <a:t>everyone's</a:t>
            </a:r>
            <a:r>
              <a:rPr lang="fr-FR" sz="2000" dirty="0"/>
              <a:t> EXPERTISE on the </a:t>
            </a:r>
            <a:r>
              <a:rPr lang="fr-FR" sz="2000" dirty="0" err="1"/>
              <a:t>universal</a:t>
            </a:r>
            <a:r>
              <a:rPr lang="fr-FR" sz="2000" dirty="0"/>
              <a:t> </a:t>
            </a:r>
            <a:r>
              <a:rPr lang="fr-FR" sz="2000" dirty="0" err="1"/>
              <a:t>tool</a:t>
            </a:r>
            <a:r>
              <a:rPr lang="fr-FR" sz="2000" dirty="0"/>
              <a:t> for OPEN PARTICIPATORY MANAGEMENT of HR, </a:t>
            </a:r>
            <a:r>
              <a:rPr lang="fr-FR" sz="2000" dirty="0" err="1"/>
              <a:t>companies</a:t>
            </a:r>
            <a:r>
              <a:rPr lang="fr-FR" sz="2000" dirty="0"/>
              <a:t> and </a:t>
            </a:r>
            <a:r>
              <a:rPr lang="fr-FR" sz="2000" dirty="0" err="1"/>
              <a:t>their</a:t>
            </a:r>
            <a:r>
              <a:rPr lang="fr-FR" sz="2000" dirty="0"/>
              <a:t> </a:t>
            </a:r>
            <a:r>
              <a:rPr lang="fr-FR" sz="2000" dirty="0" err="1"/>
              <a:t>projects</a:t>
            </a:r>
            <a:r>
              <a:rPr lang="fr-FR" sz="2000" dirty="0"/>
              <a:t>, services, </a:t>
            </a:r>
            <a:r>
              <a:rPr lang="fr-FR" sz="2000" dirty="0" err="1"/>
              <a:t>products</a:t>
            </a:r>
            <a:endParaRPr lang="fr-FR" sz="2000" b="1" dirty="0">
              <a:solidFill>
                <a:srgbClr val="002060"/>
              </a:solidFill>
              <a:latin typeface="Montserrat Medium" panose="00000600000000000000"/>
            </a:endParaRPr>
          </a:p>
        </p:txBody>
      </p:sp>
      <p:sp>
        <p:nvSpPr>
          <p:cNvPr id="9" name="ZoneTexte 21">
            <a:extLst>
              <a:ext uri="{FF2B5EF4-FFF2-40B4-BE49-F238E27FC236}">
                <a16:creationId xmlns:a16="http://schemas.microsoft.com/office/drawing/2014/main" id="{3874EAFE-D83B-4E4E-89A9-515DF3051A18}"/>
              </a:ext>
            </a:extLst>
          </p:cNvPr>
          <p:cNvSpPr txBox="1"/>
          <p:nvPr/>
        </p:nvSpPr>
        <p:spPr>
          <a:xfrm>
            <a:off x="626507" y="2097688"/>
            <a:ext cx="10709150" cy="760978"/>
          </a:xfrm>
          <a:prstGeom prst="rect">
            <a:avLst/>
          </a:prstGeom>
          <a:noFill/>
        </p:spPr>
        <p:txBody>
          <a:bodyPr wrap="square">
            <a:spAutoFit/>
          </a:bodyPr>
          <a:lstStyle/>
          <a:p>
            <a:pPr>
              <a:lnSpc>
                <a:spcPct val="150000"/>
              </a:lnSpc>
            </a:pPr>
            <a:r>
              <a:rPr lang="fr-FR" sz="1000" dirty="0" err="1"/>
              <a:t>Everyone</a:t>
            </a:r>
            <a:r>
              <a:rPr lang="fr-FR" sz="1000" dirty="0"/>
              <a:t> </a:t>
            </a:r>
            <a:r>
              <a:rPr lang="fr-FR" sz="1000" dirty="0" err="1"/>
              <a:t>will</a:t>
            </a:r>
            <a:r>
              <a:rPr lang="fr-FR" sz="1000" dirty="0"/>
              <a:t> </a:t>
            </a:r>
            <a:r>
              <a:rPr lang="fr-FR" sz="1000" dirty="0" err="1"/>
              <a:t>be</a:t>
            </a:r>
            <a:r>
              <a:rPr lang="fr-FR" sz="1000" dirty="0"/>
              <a:t> able to RECOVER positive opinions – LIKE – </a:t>
            </a:r>
            <a:r>
              <a:rPr lang="fr-FR" sz="1000" dirty="0" err="1"/>
              <a:t>from</a:t>
            </a:r>
            <a:r>
              <a:rPr lang="fr-FR" sz="1000" dirty="0"/>
              <a:t> all </a:t>
            </a:r>
            <a:r>
              <a:rPr lang="fr-FR" sz="1000" dirty="0" err="1"/>
              <a:t>platforms</a:t>
            </a:r>
            <a:r>
              <a:rPr lang="fr-FR" sz="1000" dirty="0"/>
              <a:t> and </a:t>
            </a:r>
            <a:r>
              <a:rPr lang="fr-FR" sz="1000" dirty="0" err="1"/>
              <a:t>various</a:t>
            </a:r>
            <a:r>
              <a:rPr lang="fr-FR" sz="1000" dirty="0"/>
              <a:t> sources (</a:t>
            </a:r>
            <a:r>
              <a:rPr lang="fr-FR" sz="1000" dirty="0" err="1"/>
              <a:t>it</a:t>
            </a:r>
            <a:r>
              <a:rPr lang="fr-FR" sz="1000" dirty="0"/>
              <a:t> </a:t>
            </a:r>
            <a:r>
              <a:rPr lang="fr-FR" sz="1000" dirty="0" err="1"/>
              <a:t>should</a:t>
            </a:r>
            <a:r>
              <a:rPr lang="fr-FR" sz="1000" dirty="0"/>
              <a:t> </a:t>
            </a:r>
            <a:r>
              <a:rPr lang="fr-FR" sz="1000" dirty="0" err="1"/>
              <a:t>be</a:t>
            </a:r>
            <a:r>
              <a:rPr lang="fr-FR" sz="1000" dirty="0"/>
              <a:t> a 21st </a:t>
            </a:r>
            <a:r>
              <a:rPr lang="fr-FR" sz="1000" dirty="0" err="1"/>
              <a:t>century</a:t>
            </a:r>
            <a:r>
              <a:rPr lang="fr-FR" sz="1000" dirty="0"/>
              <a:t> </a:t>
            </a:r>
            <a:r>
              <a:rPr lang="fr-FR" sz="1000" dirty="0" err="1"/>
              <a:t>citizen’s</a:t>
            </a:r>
            <a:r>
              <a:rPr lang="fr-FR" sz="1000" dirty="0"/>
              <a:t> right </a:t>
            </a:r>
            <a:r>
              <a:rPr lang="fr-FR" sz="1000" dirty="0" err="1"/>
              <a:t>that</a:t>
            </a:r>
            <a:r>
              <a:rPr lang="fr-FR" sz="1000" dirty="0"/>
              <a:t> </a:t>
            </a:r>
            <a:r>
              <a:rPr lang="fr-FR" sz="1000" dirty="0" err="1"/>
              <a:t>we</a:t>
            </a:r>
            <a:r>
              <a:rPr lang="fr-FR" sz="1000" dirty="0"/>
              <a:t> </a:t>
            </a:r>
            <a:r>
              <a:rPr lang="fr-FR" sz="1000" dirty="0" err="1"/>
              <a:t>make</a:t>
            </a:r>
            <a:r>
              <a:rPr lang="fr-FR" sz="1000" dirty="0"/>
              <a:t> possible </a:t>
            </a:r>
            <a:r>
              <a:rPr lang="fr-FR" sz="1000" dirty="0" err="1"/>
              <a:t>through</a:t>
            </a:r>
            <a:r>
              <a:rPr lang="fr-FR" sz="1000" dirty="0"/>
              <a:t> innovation) </a:t>
            </a:r>
            <a:r>
              <a:rPr lang="fr-FR" sz="1000" dirty="0" err="1"/>
              <a:t>thanks</a:t>
            </a:r>
            <a:r>
              <a:rPr lang="fr-FR" sz="1000" dirty="0"/>
              <a:t> to the </a:t>
            </a:r>
            <a:r>
              <a:rPr lang="fr-FR" sz="1000" dirty="0" err="1"/>
              <a:t>Xvaluator</a:t>
            </a:r>
            <a:r>
              <a:rPr lang="fr-FR" sz="1000" dirty="0"/>
              <a:t> </a:t>
            </a:r>
            <a:r>
              <a:rPr lang="fr-FR" sz="1000" dirty="0" err="1"/>
              <a:t>tool</a:t>
            </a:r>
            <a:r>
              <a:rPr lang="fr-FR" sz="1000" dirty="0"/>
              <a:t> and a GDPR compliance mandate </a:t>
            </a:r>
            <a:r>
              <a:rPr lang="fr-FR" sz="1000" dirty="0" err="1"/>
              <a:t>Everyone</a:t>
            </a:r>
            <a:r>
              <a:rPr lang="fr-FR" sz="1000" dirty="0"/>
              <a:t> </a:t>
            </a:r>
            <a:r>
              <a:rPr lang="fr-FR" sz="1000" dirty="0" err="1"/>
              <a:t>can</a:t>
            </a:r>
            <a:r>
              <a:rPr lang="fr-FR" sz="1000" dirty="0"/>
              <a:t> </a:t>
            </a:r>
            <a:r>
              <a:rPr lang="fr-FR" sz="1000" dirty="0" err="1"/>
              <a:t>integrate</a:t>
            </a:r>
            <a:r>
              <a:rPr lang="fr-FR" sz="1000" dirty="0"/>
              <a:t> POSITIVE opinions on </a:t>
            </a:r>
            <a:r>
              <a:rPr lang="fr-FR" sz="1000" dirty="0" err="1"/>
              <a:t>their</a:t>
            </a:r>
            <a:r>
              <a:rPr lang="fr-FR" sz="1000" dirty="0"/>
              <a:t> </a:t>
            </a:r>
            <a:r>
              <a:rPr lang="fr-FR" sz="1000" dirty="0" err="1"/>
              <a:t>own</a:t>
            </a:r>
            <a:r>
              <a:rPr lang="fr-FR" sz="1000" dirty="0"/>
              <a:t> EXPERTISE </a:t>
            </a:r>
            <a:r>
              <a:rPr lang="fr-FR" sz="1000" dirty="0" err="1"/>
              <a:t>into</a:t>
            </a:r>
            <a:r>
              <a:rPr lang="fr-FR" sz="1000" dirty="0"/>
              <a:t> </a:t>
            </a:r>
            <a:r>
              <a:rPr lang="fr-FR" sz="1000" dirty="0" err="1"/>
              <a:t>their</a:t>
            </a:r>
            <a:r>
              <a:rPr lang="fr-FR" sz="1000" dirty="0"/>
              <a:t> </a:t>
            </a:r>
            <a:r>
              <a:rPr lang="fr-FR" sz="1000" dirty="0" err="1"/>
              <a:t>Xvaluator</a:t>
            </a:r>
            <a:r>
              <a:rPr lang="fr-FR" sz="1000" dirty="0"/>
              <a:t> profile and </a:t>
            </a:r>
            <a:r>
              <a:rPr lang="fr-FR" sz="1000" dirty="0" err="1"/>
              <a:t>even</a:t>
            </a:r>
            <a:r>
              <a:rPr lang="fr-FR" sz="1000" dirty="0"/>
              <a:t> </a:t>
            </a:r>
            <a:r>
              <a:rPr lang="fr-FR" sz="1000" dirty="0" err="1"/>
              <a:t>become</a:t>
            </a:r>
            <a:r>
              <a:rPr lang="fr-FR" sz="1000" dirty="0"/>
              <a:t> a CREDIBLE INFLUENCER </a:t>
            </a:r>
            <a:r>
              <a:rPr lang="fr-FR" sz="1000" dirty="0" err="1"/>
              <a:t>thanks</a:t>
            </a:r>
            <a:r>
              <a:rPr lang="fr-FR" sz="1000" dirty="0"/>
              <a:t> in </a:t>
            </a:r>
            <a:r>
              <a:rPr lang="fr-FR" sz="1000" dirty="0" err="1"/>
              <a:t>particular</a:t>
            </a:r>
            <a:r>
              <a:rPr lang="fr-FR" sz="1000" dirty="0"/>
              <a:t> to </a:t>
            </a:r>
            <a:r>
              <a:rPr lang="fr-FR" sz="1000" dirty="0" err="1"/>
              <a:t>Xvaluator's</a:t>
            </a:r>
            <a:r>
              <a:rPr lang="fr-FR" sz="1000" dirty="0"/>
              <a:t> open </a:t>
            </a:r>
            <a:r>
              <a:rPr lang="fr-FR" sz="1000" dirty="0" err="1"/>
              <a:t>participatory</a:t>
            </a:r>
            <a:r>
              <a:rPr lang="fr-FR" sz="1000" dirty="0"/>
              <a:t> qualification software (patent </a:t>
            </a:r>
            <a:r>
              <a:rPr lang="fr-FR" sz="1000" dirty="0" err="1"/>
              <a:t>obtained</a:t>
            </a:r>
            <a:r>
              <a:rPr lang="fr-FR" sz="1000" dirty="0"/>
              <a:t> in 2019)</a:t>
            </a:r>
            <a:endParaRPr lang="fr-FR" sz="1000" i="1" dirty="0">
              <a:latin typeface="Montserrat Medium" panose="00000600000000000000"/>
            </a:endParaRPr>
          </a:p>
        </p:txBody>
      </p:sp>
      <p:grpSp>
        <p:nvGrpSpPr>
          <p:cNvPr id="10" name="Groupe 25">
            <a:extLst>
              <a:ext uri="{FF2B5EF4-FFF2-40B4-BE49-F238E27FC236}">
                <a16:creationId xmlns:a16="http://schemas.microsoft.com/office/drawing/2014/main" id="{E12F612C-5A85-524B-AC7B-9833CDE01260}"/>
              </a:ext>
            </a:extLst>
          </p:cNvPr>
          <p:cNvGrpSpPr/>
          <p:nvPr/>
        </p:nvGrpSpPr>
        <p:grpSpPr>
          <a:xfrm>
            <a:off x="8068538" y="4617753"/>
            <a:ext cx="3514837" cy="1674864"/>
            <a:chOff x="885652" y="236201"/>
            <a:chExt cx="3986493" cy="1720091"/>
          </a:xfrm>
        </p:grpSpPr>
        <p:sp>
          <p:nvSpPr>
            <p:cNvPr id="11" name="ZoneTexte 26">
              <a:extLst>
                <a:ext uri="{FF2B5EF4-FFF2-40B4-BE49-F238E27FC236}">
                  <a16:creationId xmlns:a16="http://schemas.microsoft.com/office/drawing/2014/main" id="{0D58B979-2F93-9348-AFD3-069C524DB5D1}"/>
                </a:ext>
              </a:extLst>
            </p:cNvPr>
            <p:cNvSpPr txBox="1"/>
            <p:nvPr/>
          </p:nvSpPr>
          <p:spPr>
            <a:xfrm>
              <a:off x="885653" y="236201"/>
              <a:ext cx="3696286" cy="410914"/>
            </a:xfrm>
            <a:prstGeom prst="rect">
              <a:avLst/>
            </a:prstGeom>
            <a:noFill/>
          </p:spPr>
          <p:txBody>
            <a:bodyPr wrap="square">
              <a:spAutoFit/>
            </a:bodyPr>
            <a:lstStyle/>
            <a:p>
              <a:r>
                <a:rPr lang="fr-FR" sz="1000" dirty="0"/>
                <a:t>PARTICIPATORY and OPEN MANAGEMENT of HR and POSITIVE and REWARDING EXPERTISE for and by </a:t>
              </a:r>
              <a:r>
                <a:rPr lang="fr-FR" sz="1000" dirty="0" err="1"/>
                <a:t>everyone</a:t>
              </a:r>
              <a:endParaRPr lang="fr-FR" sz="1000" b="1" u="sng" dirty="0">
                <a:solidFill>
                  <a:schemeClr val="bg1">
                    <a:lumMod val="50000"/>
                  </a:schemeClr>
                </a:solidFill>
                <a:latin typeface="Montserrat Medium" panose="00000600000000000000"/>
              </a:endParaRPr>
            </a:p>
          </p:txBody>
        </p:sp>
        <p:sp>
          <p:nvSpPr>
            <p:cNvPr id="12" name="ZoneTexte 27">
              <a:extLst>
                <a:ext uri="{FF2B5EF4-FFF2-40B4-BE49-F238E27FC236}">
                  <a16:creationId xmlns:a16="http://schemas.microsoft.com/office/drawing/2014/main" id="{BF9157D8-A567-F34A-A785-D5A64A1899C4}"/>
                </a:ext>
              </a:extLst>
            </p:cNvPr>
            <p:cNvSpPr txBox="1"/>
            <p:nvPr/>
          </p:nvSpPr>
          <p:spPr>
            <a:xfrm>
              <a:off x="885652" y="1071247"/>
              <a:ext cx="3986493" cy="885045"/>
            </a:xfrm>
            <a:prstGeom prst="rect">
              <a:avLst/>
            </a:prstGeom>
            <a:noFill/>
          </p:spPr>
          <p:txBody>
            <a:bodyPr wrap="square">
              <a:spAutoFit/>
            </a:bodyPr>
            <a:lstStyle/>
            <a:p>
              <a:pPr algn="just"/>
              <a:r>
                <a:rPr lang="fr-FR" sz="1000" dirty="0" err="1"/>
                <a:t>Tool</a:t>
              </a:r>
              <a:r>
                <a:rPr lang="fr-FR" sz="1000" dirty="0"/>
                <a:t> for </a:t>
              </a:r>
              <a:r>
                <a:rPr lang="fr-FR" sz="1000" dirty="0" err="1"/>
                <a:t>creating</a:t>
              </a:r>
              <a:r>
                <a:rPr lang="fr-FR" sz="1000" dirty="0"/>
                <a:t> and </a:t>
              </a:r>
              <a:r>
                <a:rPr lang="fr-FR" sz="1000" dirty="0" err="1"/>
                <a:t>participatory</a:t>
              </a:r>
              <a:r>
                <a:rPr lang="fr-FR" sz="1000" dirty="0"/>
                <a:t> management of HR EXPERIENCES INCLUSIVE solution for </a:t>
              </a:r>
              <a:r>
                <a:rPr lang="fr-FR" sz="1000" dirty="0" err="1"/>
                <a:t>aggregating</a:t>
              </a:r>
              <a:r>
                <a:rPr lang="fr-FR" sz="1000" dirty="0"/>
                <a:t> and </a:t>
              </a:r>
              <a:r>
                <a:rPr lang="fr-FR" sz="1000" dirty="0" err="1"/>
                <a:t>taking</a:t>
              </a:r>
              <a:r>
                <a:rPr lang="fr-FR" sz="1000" dirty="0"/>
                <a:t> </a:t>
              </a:r>
              <a:r>
                <a:rPr lang="fr-FR" sz="1000" dirty="0" err="1"/>
                <a:t>into</a:t>
              </a:r>
              <a:r>
                <a:rPr lang="fr-FR" sz="1000" dirty="0"/>
                <a:t> </a:t>
              </a:r>
              <a:r>
                <a:rPr lang="fr-FR" sz="1000" dirty="0" err="1"/>
                <a:t>account</a:t>
              </a:r>
              <a:r>
                <a:rPr lang="fr-FR" sz="1000" dirty="0"/>
                <a:t> </a:t>
              </a:r>
              <a:r>
                <a:rPr lang="fr-FR" sz="1000" dirty="0" err="1"/>
                <a:t>qualifying</a:t>
              </a:r>
              <a:r>
                <a:rPr lang="fr-FR" sz="1000" dirty="0"/>
                <a:t> POSITIVE opinions to </a:t>
              </a:r>
              <a:r>
                <a:rPr lang="fr-FR" sz="1000" dirty="0" err="1"/>
                <a:t>promote</a:t>
              </a:r>
              <a:r>
                <a:rPr lang="fr-FR" sz="1000" dirty="0"/>
                <a:t> </a:t>
              </a:r>
              <a:r>
                <a:rPr lang="fr-FR" sz="1000" dirty="0" err="1"/>
                <a:t>everyone's</a:t>
              </a:r>
              <a:r>
                <a:rPr lang="fr-FR" sz="1000" dirty="0"/>
                <a:t> Expertise in an open, </a:t>
              </a:r>
              <a:r>
                <a:rPr lang="fr-FR" sz="1000" dirty="0" err="1"/>
                <a:t>sincere</a:t>
              </a:r>
              <a:r>
                <a:rPr lang="fr-FR" sz="1000" dirty="0"/>
                <a:t> and collaborative </a:t>
              </a:r>
              <a:r>
                <a:rPr lang="fr-FR" sz="1000" dirty="0" err="1"/>
                <a:t>way</a:t>
              </a:r>
              <a:r>
                <a:rPr lang="fr-FR" sz="1000" dirty="0"/>
                <a:t> (</a:t>
              </a:r>
              <a:r>
                <a:rPr lang="fr-FR" sz="1000" dirty="0" err="1"/>
                <a:t>thanks</a:t>
              </a:r>
              <a:r>
                <a:rPr lang="fr-FR" sz="1000" dirty="0"/>
                <a:t> to </a:t>
              </a:r>
              <a:r>
                <a:rPr lang="fr-FR" sz="1000" dirty="0" err="1"/>
                <a:t>Xvaluator</a:t>
              </a:r>
              <a:r>
                <a:rPr lang="fr-FR" sz="1000" dirty="0"/>
                <a:t> Software - Patent </a:t>
              </a:r>
              <a:r>
                <a:rPr lang="fr-FR" sz="1000" dirty="0" err="1"/>
                <a:t>obtained</a:t>
              </a:r>
              <a:r>
                <a:rPr lang="fr-FR" sz="1000" dirty="0"/>
                <a:t> in 2019)</a:t>
              </a:r>
              <a:endParaRPr lang="fr-FR" sz="1000" dirty="0">
                <a:latin typeface="Montserrat Medium" panose="00000600000000000000"/>
              </a:endParaRPr>
            </a:p>
          </p:txBody>
        </p:sp>
      </p:grpSp>
      <p:grpSp>
        <p:nvGrpSpPr>
          <p:cNvPr id="13" name="Groupe 28">
            <a:extLst>
              <a:ext uri="{FF2B5EF4-FFF2-40B4-BE49-F238E27FC236}">
                <a16:creationId xmlns:a16="http://schemas.microsoft.com/office/drawing/2014/main" id="{9A0ACF03-8DCD-5D42-B642-0BA2A06CA5F3}"/>
              </a:ext>
            </a:extLst>
          </p:cNvPr>
          <p:cNvGrpSpPr/>
          <p:nvPr/>
        </p:nvGrpSpPr>
        <p:grpSpPr>
          <a:xfrm>
            <a:off x="3800363" y="4660116"/>
            <a:ext cx="3810259" cy="1616260"/>
            <a:chOff x="885650" y="697730"/>
            <a:chExt cx="3696286" cy="1191599"/>
          </a:xfrm>
        </p:grpSpPr>
        <p:sp>
          <p:nvSpPr>
            <p:cNvPr id="14" name="ZoneTexte 29">
              <a:extLst>
                <a:ext uri="{FF2B5EF4-FFF2-40B4-BE49-F238E27FC236}">
                  <a16:creationId xmlns:a16="http://schemas.microsoft.com/office/drawing/2014/main" id="{34BF1441-D9FF-F943-BEFB-16B721E6FB8D}"/>
                </a:ext>
              </a:extLst>
            </p:cNvPr>
            <p:cNvSpPr txBox="1"/>
            <p:nvPr/>
          </p:nvSpPr>
          <p:spPr>
            <a:xfrm>
              <a:off x="885650" y="697730"/>
              <a:ext cx="3696286" cy="294984"/>
            </a:xfrm>
            <a:prstGeom prst="rect">
              <a:avLst/>
            </a:prstGeom>
            <a:noFill/>
          </p:spPr>
          <p:txBody>
            <a:bodyPr wrap="square">
              <a:spAutoFit/>
            </a:bodyPr>
            <a:lstStyle/>
            <a:p>
              <a:r>
                <a:rPr lang="fr-FR" sz="1000" dirty="0"/>
                <a:t>INTEGRATION OF POSITIVE OPINIONS </a:t>
              </a:r>
              <a:r>
                <a:rPr lang="fr-FR" sz="1000" dirty="0" err="1"/>
                <a:t>from</a:t>
              </a:r>
              <a:r>
                <a:rPr lang="fr-FR" sz="1000" dirty="0"/>
                <a:t> STAKEHOLDERS - PARTICIPATORY SELF-QUALIFICATION </a:t>
              </a:r>
              <a:r>
                <a:rPr lang="fr-FR" sz="1000" dirty="0" err="1"/>
                <a:t>together</a:t>
              </a:r>
              <a:r>
                <a:rPr lang="fr-FR" sz="1000" dirty="0"/>
                <a:t> </a:t>
              </a:r>
              <a:r>
                <a:rPr lang="fr-FR" sz="1000" dirty="0" err="1"/>
                <a:t>with</a:t>
              </a:r>
              <a:r>
                <a:rPr lang="fr-FR" sz="1000" dirty="0"/>
                <a:t> the </a:t>
              </a:r>
              <a:r>
                <a:rPr lang="fr-FR" sz="1000" dirty="0" err="1"/>
                <a:t>PPs</a:t>
              </a:r>
              <a:endParaRPr lang="fr-FR" sz="1000" b="1" u="sng" dirty="0">
                <a:solidFill>
                  <a:schemeClr val="bg1">
                    <a:lumMod val="50000"/>
                  </a:schemeClr>
                </a:solidFill>
                <a:latin typeface="Montserrat Medium" panose="00000600000000000000"/>
              </a:endParaRPr>
            </a:p>
          </p:txBody>
        </p:sp>
        <p:sp>
          <p:nvSpPr>
            <p:cNvPr id="15" name="ZoneTexte 30">
              <a:extLst>
                <a:ext uri="{FF2B5EF4-FFF2-40B4-BE49-F238E27FC236}">
                  <a16:creationId xmlns:a16="http://schemas.microsoft.com/office/drawing/2014/main" id="{77D7F89B-A47B-F94A-8D94-227297A13EFE}"/>
                </a:ext>
              </a:extLst>
            </p:cNvPr>
            <p:cNvSpPr txBox="1"/>
            <p:nvPr/>
          </p:nvSpPr>
          <p:spPr>
            <a:xfrm>
              <a:off x="885653" y="1253980"/>
              <a:ext cx="3696283" cy="635349"/>
            </a:xfrm>
            <a:prstGeom prst="rect">
              <a:avLst/>
            </a:prstGeom>
            <a:noFill/>
          </p:spPr>
          <p:txBody>
            <a:bodyPr wrap="square">
              <a:spAutoFit/>
            </a:bodyPr>
            <a:lstStyle/>
            <a:p>
              <a:pPr algn="just"/>
              <a:r>
                <a:rPr lang="fr-FR" sz="1000" dirty="0" err="1"/>
                <a:t>Innovative</a:t>
              </a:r>
              <a:r>
                <a:rPr lang="fr-FR" sz="1000" dirty="0"/>
                <a:t> and </a:t>
              </a:r>
              <a:r>
                <a:rPr lang="fr-FR" sz="1000" dirty="0" err="1"/>
                <a:t>democratic</a:t>
              </a:r>
              <a:r>
                <a:rPr lang="fr-FR" sz="1000" dirty="0"/>
                <a:t> </a:t>
              </a:r>
              <a:r>
                <a:rPr lang="fr-FR" sz="1000" dirty="0" err="1"/>
                <a:t>process</a:t>
              </a:r>
              <a:r>
                <a:rPr lang="fr-FR" sz="1000" dirty="0"/>
                <a:t> and </a:t>
              </a:r>
              <a:r>
                <a:rPr lang="fr-FR" sz="1000" dirty="0" err="1"/>
                <a:t>tool</a:t>
              </a:r>
              <a:r>
                <a:rPr lang="fr-FR" sz="1000" dirty="0"/>
                <a:t>, open to POSITIVE </a:t>
              </a:r>
              <a:r>
                <a:rPr lang="fr-FR" sz="1000" dirty="0" err="1"/>
                <a:t>integration</a:t>
              </a:r>
              <a:r>
                <a:rPr lang="fr-FR" sz="1000" dirty="0"/>
                <a:t>, </a:t>
              </a:r>
              <a:r>
                <a:rPr lang="fr-FR" sz="1000" dirty="0" err="1"/>
                <a:t>aggregation</a:t>
              </a:r>
              <a:r>
                <a:rPr lang="fr-FR" sz="1000" dirty="0"/>
                <a:t> and </a:t>
              </a:r>
              <a:r>
                <a:rPr lang="fr-FR" sz="1000" dirty="0" err="1"/>
                <a:t>co</a:t>
              </a:r>
              <a:r>
                <a:rPr lang="fr-FR" sz="1000" dirty="0"/>
                <a:t>-qualification of support opinions to </a:t>
              </a:r>
              <a:r>
                <a:rPr lang="fr-FR" sz="1000" dirty="0" err="1"/>
                <a:t>promote</a:t>
              </a:r>
              <a:r>
                <a:rPr lang="fr-FR" sz="1000" dirty="0"/>
                <a:t> EXPERTISE and PATHWAYS and HR EXPERIENCES for </a:t>
              </a:r>
              <a:r>
                <a:rPr lang="fr-FR" sz="1000" dirty="0" err="1"/>
                <a:t>everyone</a:t>
              </a:r>
              <a:r>
                <a:rPr lang="fr-FR" sz="1000" dirty="0"/>
                <a:t>, </a:t>
              </a:r>
              <a:r>
                <a:rPr lang="fr-FR" sz="1000" dirty="0" err="1"/>
                <a:t>especially</a:t>
              </a:r>
              <a:r>
                <a:rPr lang="fr-FR" sz="1000" dirty="0"/>
                <a:t> for </a:t>
              </a:r>
              <a:r>
                <a:rPr lang="fr-FR" sz="1000" dirty="0" err="1"/>
                <a:t>disadvantaged</a:t>
              </a:r>
              <a:r>
                <a:rPr lang="fr-FR" sz="1000" dirty="0"/>
                <a:t> people (</a:t>
              </a:r>
              <a:r>
                <a:rPr lang="fr-FR" sz="1000" dirty="0" err="1"/>
                <a:t>unemployed</a:t>
              </a:r>
              <a:r>
                <a:rPr lang="fr-FR" sz="1000" dirty="0"/>
                <a:t>, </a:t>
              </a:r>
              <a:r>
                <a:rPr lang="fr-FR" sz="1000" dirty="0" err="1"/>
                <a:t>women</a:t>
              </a:r>
              <a:r>
                <a:rPr lang="fr-FR" sz="1000" dirty="0"/>
                <a:t>, </a:t>
              </a:r>
              <a:r>
                <a:rPr lang="fr-FR" sz="1000" dirty="0" err="1"/>
                <a:t>young</a:t>
              </a:r>
              <a:r>
                <a:rPr lang="fr-FR" sz="1000" dirty="0"/>
                <a:t> people, etc.)</a:t>
              </a:r>
              <a:endParaRPr lang="fr-FR" sz="1000" dirty="0">
                <a:latin typeface="Montserrat Medium" panose="00000600000000000000"/>
              </a:endParaRPr>
            </a:p>
          </p:txBody>
        </p:sp>
      </p:grpSp>
    </p:spTree>
    <p:extLst>
      <p:ext uri="{BB962C8B-B14F-4D97-AF65-F5344CB8AC3E}">
        <p14:creationId xmlns:p14="http://schemas.microsoft.com/office/powerpoint/2010/main" val="162153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4">
            <a:extLst>
              <a:ext uri="{FF2B5EF4-FFF2-40B4-BE49-F238E27FC236}">
                <a16:creationId xmlns:a16="http://schemas.microsoft.com/office/drawing/2014/main" id="{7DE5854C-012A-BF4F-A69B-176E37312173}"/>
              </a:ext>
            </a:extLst>
          </p:cNvPr>
          <p:cNvSpPr txBox="1"/>
          <p:nvPr/>
        </p:nvSpPr>
        <p:spPr>
          <a:xfrm>
            <a:off x="608624" y="278210"/>
            <a:ext cx="10727033" cy="461665"/>
          </a:xfrm>
          <a:prstGeom prst="rect">
            <a:avLst/>
          </a:prstGeom>
          <a:noFill/>
        </p:spPr>
        <p:txBody>
          <a:bodyPr wrap="square" rtlCol="0">
            <a:spAutoFit/>
          </a:bodyPr>
          <a:lstStyle/>
          <a:p>
            <a:r>
              <a:rPr lang="fr-FR" sz="2400" dirty="0" err="1"/>
              <a:t>Today</a:t>
            </a:r>
            <a:r>
              <a:rPr lang="fr-FR" sz="2400" dirty="0"/>
              <a:t>, ratings on the internet are not </a:t>
            </a:r>
            <a:r>
              <a:rPr lang="fr-FR" sz="2400" dirty="0" err="1"/>
              <a:t>always</a:t>
            </a:r>
            <a:r>
              <a:rPr lang="fr-FR" sz="2400" dirty="0"/>
              <a:t> </a:t>
            </a:r>
            <a:r>
              <a:rPr lang="fr-FR" sz="2400" dirty="0" err="1"/>
              <a:t>democratic</a:t>
            </a:r>
            <a:r>
              <a:rPr lang="fr-FR" sz="2400" dirty="0"/>
              <a:t> </a:t>
            </a:r>
            <a:endParaRPr lang="fr-FR" sz="2400" b="1" dirty="0">
              <a:solidFill>
                <a:srgbClr val="0C428F"/>
              </a:solidFill>
              <a:latin typeface="Montserrat Medium" panose="00000600000000000000"/>
            </a:endParaRPr>
          </a:p>
        </p:txBody>
      </p:sp>
      <p:grpSp>
        <p:nvGrpSpPr>
          <p:cNvPr id="3" name="Groupe 8">
            <a:extLst>
              <a:ext uri="{FF2B5EF4-FFF2-40B4-BE49-F238E27FC236}">
                <a16:creationId xmlns:a16="http://schemas.microsoft.com/office/drawing/2014/main" id="{62707BFA-E2A6-E94C-84D7-C603F80B6CC3}"/>
              </a:ext>
            </a:extLst>
          </p:cNvPr>
          <p:cNvGrpSpPr/>
          <p:nvPr/>
        </p:nvGrpSpPr>
        <p:grpSpPr>
          <a:xfrm>
            <a:off x="575651" y="4460602"/>
            <a:ext cx="3258965" cy="1627565"/>
            <a:chOff x="848254" y="916043"/>
            <a:chExt cx="3696285" cy="1627565"/>
          </a:xfrm>
        </p:grpSpPr>
        <p:sp>
          <p:nvSpPr>
            <p:cNvPr id="4" name="ZoneTexte 20">
              <a:extLst>
                <a:ext uri="{FF2B5EF4-FFF2-40B4-BE49-F238E27FC236}">
                  <a16:creationId xmlns:a16="http://schemas.microsoft.com/office/drawing/2014/main" id="{92B167BB-A136-D049-AE56-71DA1C412BA0}"/>
                </a:ext>
              </a:extLst>
            </p:cNvPr>
            <p:cNvSpPr txBox="1"/>
            <p:nvPr/>
          </p:nvSpPr>
          <p:spPr>
            <a:xfrm>
              <a:off x="848254" y="916043"/>
              <a:ext cx="3696285" cy="584775"/>
            </a:xfrm>
            <a:prstGeom prst="rect">
              <a:avLst/>
            </a:prstGeom>
            <a:noFill/>
          </p:spPr>
          <p:txBody>
            <a:bodyPr wrap="square">
              <a:spAutoFit/>
            </a:bodyPr>
            <a:lstStyle/>
            <a:p>
              <a:r>
                <a:rPr lang="fr-FR" sz="1600" b="1" dirty="0" err="1">
                  <a:solidFill>
                    <a:srgbClr val="000066"/>
                  </a:solidFill>
                </a:rPr>
                <a:t>Democratically</a:t>
              </a:r>
              <a:r>
                <a:rPr lang="fr-FR" sz="1600" b="1" dirty="0">
                  <a:solidFill>
                    <a:srgbClr val="000066"/>
                  </a:solidFill>
                </a:rPr>
                <a:t> and </a:t>
              </a:r>
              <a:r>
                <a:rPr lang="fr-FR" sz="1600" b="1" dirty="0" err="1">
                  <a:solidFill>
                    <a:srgbClr val="000066"/>
                  </a:solidFill>
                </a:rPr>
                <a:t>effectively</a:t>
              </a:r>
              <a:r>
                <a:rPr lang="fr-FR" sz="1600" b="1" dirty="0">
                  <a:solidFill>
                    <a:srgbClr val="000066"/>
                  </a:solidFill>
                </a:rPr>
                <a:t> </a:t>
              </a:r>
              <a:r>
                <a:rPr lang="fr-FR" sz="1600" b="1" dirty="0" err="1">
                  <a:solidFill>
                    <a:srgbClr val="000066"/>
                  </a:solidFill>
                </a:rPr>
                <a:t>distinguish</a:t>
              </a:r>
              <a:r>
                <a:rPr lang="fr-FR" sz="1600" b="1" dirty="0">
                  <a:solidFill>
                    <a:srgbClr val="000066"/>
                  </a:solidFill>
                </a:rPr>
                <a:t> and </a:t>
              </a:r>
              <a:r>
                <a:rPr lang="fr-FR" sz="1600" b="1" dirty="0" err="1">
                  <a:solidFill>
                    <a:srgbClr val="000066"/>
                  </a:solidFill>
                </a:rPr>
                <a:t>weight</a:t>
              </a:r>
              <a:r>
                <a:rPr lang="fr-FR" sz="1600" b="1" dirty="0">
                  <a:solidFill>
                    <a:srgbClr val="000066"/>
                  </a:solidFill>
                </a:rPr>
                <a:t> </a:t>
              </a:r>
              <a:r>
                <a:rPr lang="fr-FR" sz="1600" b="1" dirty="0" err="1">
                  <a:solidFill>
                    <a:srgbClr val="000066"/>
                  </a:solidFill>
                </a:rPr>
                <a:t>fake</a:t>
              </a:r>
              <a:r>
                <a:rPr lang="fr-FR" sz="1600" b="1" dirty="0">
                  <a:solidFill>
                    <a:srgbClr val="000066"/>
                  </a:solidFill>
                </a:rPr>
                <a:t> </a:t>
              </a:r>
              <a:r>
                <a:rPr lang="fr-FR" sz="1600" b="1" dirty="0" err="1">
                  <a:solidFill>
                    <a:srgbClr val="000066"/>
                  </a:solidFill>
                </a:rPr>
                <a:t>reviews</a:t>
              </a:r>
              <a:endParaRPr lang="fr-FR" sz="1600" b="1" u="sng" dirty="0">
                <a:solidFill>
                  <a:srgbClr val="000066"/>
                </a:solidFill>
                <a:latin typeface="Montserrat Medium" panose="00000600000000000000"/>
              </a:endParaRPr>
            </a:p>
          </p:txBody>
        </p:sp>
        <p:sp>
          <p:nvSpPr>
            <p:cNvPr id="5" name="ZoneTexte 19">
              <a:extLst>
                <a:ext uri="{FF2B5EF4-FFF2-40B4-BE49-F238E27FC236}">
                  <a16:creationId xmlns:a16="http://schemas.microsoft.com/office/drawing/2014/main" id="{EC17FA2D-B08B-504F-8D0F-D73DAE5A1433}"/>
                </a:ext>
              </a:extLst>
            </p:cNvPr>
            <p:cNvSpPr txBox="1"/>
            <p:nvPr/>
          </p:nvSpPr>
          <p:spPr>
            <a:xfrm>
              <a:off x="848254" y="1804944"/>
              <a:ext cx="3696284" cy="738664"/>
            </a:xfrm>
            <a:prstGeom prst="rect">
              <a:avLst/>
            </a:prstGeom>
            <a:noFill/>
          </p:spPr>
          <p:txBody>
            <a:bodyPr wrap="square">
              <a:spAutoFit/>
            </a:bodyPr>
            <a:lstStyle/>
            <a:p>
              <a:pPr algn="just"/>
              <a:r>
                <a:rPr lang="fr-FR" sz="1400" dirty="0" err="1"/>
                <a:t>Created</a:t>
              </a:r>
              <a:r>
                <a:rPr lang="fr-FR" sz="1400" dirty="0"/>
                <a:t> by </a:t>
              </a:r>
              <a:r>
                <a:rPr lang="fr-FR" sz="1400" dirty="0" err="1"/>
                <a:t>stakeholders</a:t>
              </a:r>
              <a:r>
                <a:rPr lang="fr-FR" sz="1400" dirty="0"/>
                <a:t> to </a:t>
              </a:r>
              <a:r>
                <a:rPr lang="fr-FR" sz="1400" dirty="0" err="1"/>
                <a:t>enhance</a:t>
              </a:r>
              <a:r>
                <a:rPr lang="fr-FR" sz="1400" dirty="0"/>
                <a:t> </a:t>
              </a:r>
              <a:r>
                <a:rPr lang="fr-FR" sz="1400" dirty="0" err="1"/>
                <a:t>their</a:t>
              </a:r>
              <a:r>
                <a:rPr lang="fr-FR" sz="1400" dirty="0"/>
                <a:t> </a:t>
              </a:r>
              <a:r>
                <a:rPr lang="fr-FR" sz="1400" dirty="0" err="1"/>
                <a:t>perceived</a:t>
              </a:r>
              <a:r>
                <a:rPr lang="fr-FR" sz="1400" dirty="0"/>
                <a:t> images or to </a:t>
              </a:r>
              <a:r>
                <a:rPr lang="fr-FR" sz="1400" dirty="0" err="1"/>
                <a:t>degrade</a:t>
              </a:r>
              <a:r>
                <a:rPr lang="fr-FR" sz="1400" dirty="0"/>
                <a:t> </a:t>
              </a:r>
              <a:r>
                <a:rPr lang="fr-FR" sz="1400" dirty="0" err="1"/>
                <a:t>that</a:t>
              </a:r>
              <a:r>
                <a:rPr lang="fr-FR" sz="1400" dirty="0"/>
                <a:t> of a </a:t>
              </a:r>
              <a:r>
                <a:rPr lang="fr-FR" sz="1400" dirty="0" err="1"/>
                <a:t>competitor</a:t>
              </a:r>
              <a:endParaRPr lang="fr-FR" sz="1400" dirty="0">
                <a:latin typeface="Montserrat Medium" panose="00000600000000000000"/>
              </a:endParaRPr>
            </a:p>
          </p:txBody>
        </p:sp>
      </p:grpSp>
      <p:sp>
        <p:nvSpPr>
          <p:cNvPr id="6" name="ZoneTexte 33">
            <a:extLst>
              <a:ext uri="{FF2B5EF4-FFF2-40B4-BE49-F238E27FC236}">
                <a16:creationId xmlns:a16="http://schemas.microsoft.com/office/drawing/2014/main" id="{2F1165C6-8A3D-2648-BBA3-A375B2CD31E8}"/>
              </a:ext>
            </a:extLst>
          </p:cNvPr>
          <p:cNvSpPr txBox="1"/>
          <p:nvPr/>
        </p:nvSpPr>
        <p:spPr>
          <a:xfrm>
            <a:off x="1047317" y="1391225"/>
            <a:ext cx="10097366" cy="423514"/>
          </a:xfrm>
          <a:prstGeom prst="rect">
            <a:avLst/>
          </a:prstGeom>
          <a:noFill/>
        </p:spPr>
        <p:txBody>
          <a:bodyPr wrap="square">
            <a:spAutoFit/>
          </a:bodyPr>
          <a:lstStyle/>
          <a:p>
            <a:pPr algn="ctr">
              <a:lnSpc>
                <a:spcPct val="150000"/>
              </a:lnSpc>
            </a:pPr>
            <a:r>
              <a:rPr lang="fr-FR" sz="1600" dirty="0"/>
              <a:t>Consumer </a:t>
            </a:r>
            <a:r>
              <a:rPr lang="fr-FR" sz="1600" dirty="0" err="1"/>
              <a:t>reviews</a:t>
            </a:r>
            <a:r>
              <a:rPr lang="fr-FR" sz="1600" dirty="0"/>
              <a:t> on the internet are </a:t>
            </a:r>
            <a:r>
              <a:rPr lang="fr-FR" sz="1600" dirty="0" err="1"/>
              <a:t>increasingly</a:t>
            </a:r>
            <a:r>
              <a:rPr lang="fr-FR" sz="1600" dirty="0"/>
              <a:t> important for </a:t>
            </a:r>
            <a:r>
              <a:rPr lang="fr-FR" sz="1600" dirty="0" err="1"/>
              <a:t>many</a:t>
            </a:r>
            <a:r>
              <a:rPr lang="fr-FR" sz="1600" dirty="0"/>
              <a:t> </a:t>
            </a:r>
            <a:r>
              <a:rPr lang="fr-FR" sz="1600" dirty="0" err="1"/>
              <a:t>companies</a:t>
            </a:r>
            <a:r>
              <a:rPr lang="fr-FR" sz="1600" dirty="0"/>
              <a:t> </a:t>
            </a:r>
            <a:r>
              <a:rPr lang="fr-FR" sz="1600" dirty="0" err="1"/>
              <a:t>such</a:t>
            </a:r>
            <a:r>
              <a:rPr lang="fr-FR" sz="1600" dirty="0"/>
              <a:t> as</a:t>
            </a:r>
            <a:endParaRPr lang="fr-FR" sz="1600" i="1" dirty="0">
              <a:latin typeface="Montserrat Medium" panose="00000600000000000000"/>
            </a:endParaRPr>
          </a:p>
        </p:txBody>
      </p:sp>
      <p:sp>
        <p:nvSpPr>
          <p:cNvPr id="7" name="ZoneTexte 21">
            <a:extLst>
              <a:ext uri="{FF2B5EF4-FFF2-40B4-BE49-F238E27FC236}">
                <a16:creationId xmlns:a16="http://schemas.microsoft.com/office/drawing/2014/main" id="{EEF097AC-1729-CF45-9B52-9004EA97B178}"/>
              </a:ext>
            </a:extLst>
          </p:cNvPr>
          <p:cNvSpPr txBox="1"/>
          <p:nvPr/>
        </p:nvSpPr>
        <p:spPr>
          <a:xfrm>
            <a:off x="1084155" y="3675975"/>
            <a:ext cx="9416255" cy="423449"/>
          </a:xfrm>
          <a:prstGeom prst="rect">
            <a:avLst/>
          </a:prstGeom>
          <a:noFill/>
        </p:spPr>
        <p:txBody>
          <a:bodyPr wrap="square">
            <a:spAutoFit/>
          </a:bodyPr>
          <a:lstStyle/>
          <a:p>
            <a:pPr algn="ctr">
              <a:lnSpc>
                <a:spcPct val="150000"/>
              </a:lnSpc>
            </a:pPr>
            <a:r>
              <a:rPr lang="fr-FR" sz="1600" i="1" dirty="0" err="1">
                <a:latin typeface="Montserrat Medium" panose="00000600000000000000"/>
              </a:rPr>
              <a:t>Their</a:t>
            </a:r>
            <a:r>
              <a:rPr lang="fr-FR" sz="1600" i="1" dirty="0">
                <a:latin typeface="Montserrat Medium" panose="00000600000000000000"/>
              </a:rPr>
              <a:t> </a:t>
            </a:r>
            <a:r>
              <a:rPr lang="fr-FR" sz="1600" i="1" dirty="0" err="1">
                <a:latin typeface="Montserrat Medium" panose="00000600000000000000"/>
              </a:rPr>
              <a:t>users</a:t>
            </a:r>
            <a:r>
              <a:rPr lang="fr-FR" sz="1600" i="1" dirty="0">
                <a:latin typeface="Montserrat Medium" panose="00000600000000000000"/>
              </a:rPr>
              <a:t> CAN NOT</a:t>
            </a:r>
          </a:p>
        </p:txBody>
      </p:sp>
      <p:grpSp>
        <p:nvGrpSpPr>
          <p:cNvPr id="8" name="Groupe 25">
            <a:extLst>
              <a:ext uri="{FF2B5EF4-FFF2-40B4-BE49-F238E27FC236}">
                <a16:creationId xmlns:a16="http://schemas.microsoft.com/office/drawing/2014/main" id="{A925F23E-8295-6642-B979-7CE3AFBE3708}"/>
              </a:ext>
            </a:extLst>
          </p:cNvPr>
          <p:cNvGrpSpPr/>
          <p:nvPr/>
        </p:nvGrpSpPr>
        <p:grpSpPr>
          <a:xfrm>
            <a:off x="8839824" y="4520732"/>
            <a:ext cx="2761626" cy="1410674"/>
            <a:chOff x="843549" y="976173"/>
            <a:chExt cx="3738390" cy="1410674"/>
          </a:xfrm>
        </p:grpSpPr>
        <p:sp>
          <p:nvSpPr>
            <p:cNvPr id="9" name="ZoneTexte 26">
              <a:extLst>
                <a:ext uri="{FF2B5EF4-FFF2-40B4-BE49-F238E27FC236}">
                  <a16:creationId xmlns:a16="http://schemas.microsoft.com/office/drawing/2014/main" id="{F7CB05B3-5C54-6047-B29A-94B4E6185735}"/>
                </a:ext>
              </a:extLst>
            </p:cNvPr>
            <p:cNvSpPr txBox="1"/>
            <p:nvPr/>
          </p:nvSpPr>
          <p:spPr>
            <a:xfrm>
              <a:off x="885653" y="976173"/>
              <a:ext cx="3696286" cy="338554"/>
            </a:xfrm>
            <a:prstGeom prst="rect">
              <a:avLst/>
            </a:prstGeom>
            <a:noFill/>
          </p:spPr>
          <p:txBody>
            <a:bodyPr wrap="square">
              <a:spAutoFit/>
            </a:bodyPr>
            <a:lstStyle/>
            <a:p>
              <a:r>
                <a:rPr lang="fr-FR" sz="1600" dirty="0">
                  <a:solidFill>
                    <a:srgbClr val="000066"/>
                  </a:solidFill>
                  <a:latin typeface="Montserrat Medium" panose="00000600000000000000"/>
                </a:rPr>
                <a:t>Propose </a:t>
              </a:r>
              <a:r>
                <a:rPr lang="fr-FR" sz="1600" dirty="0" err="1">
                  <a:solidFill>
                    <a:srgbClr val="000066"/>
                  </a:solidFill>
                  <a:latin typeface="Montserrat Medium" panose="00000600000000000000"/>
                </a:rPr>
                <a:t>clear</a:t>
              </a:r>
              <a:r>
                <a:rPr lang="fr-FR" sz="1600" dirty="0">
                  <a:solidFill>
                    <a:srgbClr val="000066"/>
                  </a:solidFill>
                  <a:latin typeface="Montserrat Medium" panose="00000600000000000000"/>
                </a:rPr>
                <a:t> pertinent trends </a:t>
              </a:r>
            </a:p>
          </p:txBody>
        </p:sp>
        <p:sp>
          <p:nvSpPr>
            <p:cNvPr id="10" name="ZoneTexte 27">
              <a:extLst>
                <a:ext uri="{FF2B5EF4-FFF2-40B4-BE49-F238E27FC236}">
                  <a16:creationId xmlns:a16="http://schemas.microsoft.com/office/drawing/2014/main" id="{6D1CFEE0-5E67-EE46-8EB4-45B6C4A9B774}"/>
                </a:ext>
              </a:extLst>
            </p:cNvPr>
            <p:cNvSpPr txBox="1"/>
            <p:nvPr/>
          </p:nvSpPr>
          <p:spPr>
            <a:xfrm>
              <a:off x="843549" y="1648183"/>
              <a:ext cx="3696285" cy="738664"/>
            </a:xfrm>
            <a:prstGeom prst="rect">
              <a:avLst/>
            </a:prstGeom>
            <a:noFill/>
          </p:spPr>
          <p:txBody>
            <a:bodyPr wrap="square">
              <a:spAutoFit/>
            </a:bodyPr>
            <a:lstStyle/>
            <a:p>
              <a:pPr algn="just"/>
              <a:r>
                <a:rPr lang="fr-FR" sz="1400" dirty="0"/>
                <a:t>Due to the </a:t>
              </a:r>
              <a:r>
                <a:rPr lang="fr-FR" sz="1400" dirty="0" err="1"/>
                <a:t>lack</a:t>
              </a:r>
              <a:r>
                <a:rPr lang="fr-FR" sz="1400" dirty="0"/>
                <a:t> of </a:t>
              </a:r>
              <a:r>
                <a:rPr lang="fr-FR" sz="1400" dirty="0" err="1"/>
                <a:t>analysis</a:t>
              </a:r>
              <a:r>
                <a:rPr lang="fr-FR" sz="1400" dirty="0"/>
                <a:t> of the sources and types of </a:t>
              </a:r>
              <a:r>
                <a:rPr lang="fr-FR" sz="1400" dirty="0" err="1"/>
                <a:t>assessments</a:t>
              </a:r>
              <a:r>
                <a:rPr lang="fr-FR" sz="1400" dirty="0"/>
                <a:t> made</a:t>
              </a:r>
              <a:endParaRPr lang="fr-FR" sz="1400" dirty="0">
                <a:latin typeface="Montserrat Medium" panose="00000600000000000000"/>
              </a:endParaRPr>
            </a:p>
          </p:txBody>
        </p:sp>
      </p:grpSp>
      <p:grpSp>
        <p:nvGrpSpPr>
          <p:cNvPr id="11" name="Groupe 28">
            <a:extLst>
              <a:ext uri="{FF2B5EF4-FFF2-40B4-BE49-F238E27FC236}">
                <a16:creationId xmlns:a16="http://schemas.microsoft.com/office/drawing/2014/main" id="{845A8A57-6E09-914A-9E06-3E364A73EA95}"/>
              </a:ext>
            </a:extLst>
          </p:cNvPr>
          <p:cNvGrpSpPr/>
          <p:nvPr/>
        </p:nvGrpSpPr>
        <p:grpSpPr>
          <a:xfrm>
            <a:off x="4246407" y="4541588"/>
            <a:ext cx="4311686" cy="1419072"/>
            <a:chOff x="386358" y="997029"/>
            <a:chExt cx="4890271" cy="1419072"/>
          </a:xfrm>
        </p:grpSpPr>
        <p:sp>
          <p:nvSpPr>
            <p:cNvPr id="12" name="ZoneTexte 29">
              <a:extLst>
                <a:ext uri="{FF2B5EF4-FFF2-40B4-BE49-F238E27FC236}">
                  <a16:creationId xmlns:a16="http://schemas.microsoft.com/office/drawing/2014/main" id="{32F20396-791A-6645-BFD9-2D7DC0BF094D}"/>
                </a:ext>
              </a:extLst>
            </p:cNvPr>
            <p:cNvSpPr txBox="1"/>
            <p:nvPr/>
          </p:nvSpPr>
          <p:spPr>
            <a:xfrm>
              <a:off x="386358" y="997029"/>
              <a:ext cx="4890271" cy="338554"/>
            </a:xfrm>
            <a:prstGeom prst="rect">
              <a:avLst/>
            </a:prstGeom>
            <a:noFill/>
          </p:spPr>
          <p:txBody>
            <a:bodyPr wrap="square">
              <a:spAutoFit/>
            </a:bodyPr>
            <a:lstStyle/>
            <a:p>
              <a:r>
                <a:rPr lang="fr-FR" sz="1600" b="1" dirty="0">
                  <a:solidFill>
                    <a:srgbClr val="000066"/>
                  </a:solidFill>
                </a:rPr>
                <a:t>Engage the public and experts </a:t>
              </a:r>
              <a:r>
                <a:rPr lang="fr-FR" sz="1600" b="1" dirty="0" err="1">
                  <a:solidFill>
                    <a:srgbClr val="000066"/>
                  </a:solidFill>
                </a:rPr>
                <a:t>together</a:t>
              </a:r>
              <a:endParaRPr lang="fr-FR" sz="1600" b="1" u="sng" dirty="0">
                <a:solidFill>
                  <a:srgbClr val="000066"/>
                </a:solidFill>
                <a:latin typeface="Montserrat Medium" panose="00000600000000000000"/>
              </a:endParaRPr>
            </a:p>
          </p:txBody>
        </p:sp>
        <p:sp>
          <p:nvSpPr>
            <p:cNvPr id="13" name="ZoneTexte 30">
              <a:extLst>
                <a:ext uri="{FF2B5EF4-FFF2-40B4-BE49-F238E27FC236}">
                  <a16:creationId xmlns:a16="http://schemas.microsoft.com/office/drawing/2014/main" id="{604AA417-989B-B943-8A54-8D2AE2478621}"/>
                </a:ext>
              </a:extLst>
            </p:cNvPr>
            <p:cNvSpPr txBox="1"/>
            <p:nvPr/>
          </p:nvSpPr>
          <p:spPr>
            <a:xfrm>
              <a:off x="418728" y="1677437"/>
              <a:ext cx="3696284" cy="738664"/>
            </a:xfrm>
            <a:prstGeom prst="rect">
              <a:avLst/>
            </a:prstGeom>
            <a:noFill/>
          </p:spPr>
          <p:txBody>
            <a:bodyPr wrap="square">
              <a:spAutoFit/>
            </a:bodyPr>
            <a:lstStyle/>
            <a:p>
              <a:pPr algn="just"/>
              <a:r>
                <a:rPr lang="fr-FR" sz="1400" dirty="0"/>
                <a:t>To </a:t>
              </a:r>
              <a:r>
                <a:rPr lang="fr-FR" sz="1400" dirty="0" err="1"/>
                <a:t>define</a:t>
              </a:r>
              <a:r>
                <a:rPr lang="fr-FR" sz="1400" dirty="0"/>
                <a:t> the </a:t>
              </a:r>
              <a:r>
                <a:rPr lang="fr-FR" sz="1400" dirty="0" err="1"/>
                <a:t>evaluation</a:t>
              </a:r>
              <a:r>
                <a:rPr lang="fr-FR" sz="1400" dirty="0"/>
                <a:t> </a:t>
              </a:r>
              <a:r>
                <a:rPr lang="fr-FR" sz="1400" dirty="0" err="1"/>
                <a:t>criteria</a:t>
              </a:r>
              <a:r>
                <a:rPr lang="fr-FR" sz="1400" dirty="0"/>
                <a:t> and </a:t>
              </a:r>
              <a:r>
                <a:rPr lang="fr-FR" sz="1400" dirty="0" err="1"/>
                <a:t>build</a:t>
              </a:r>
              <a:r>
                <a:rPr lang="fr-FR" sz="1400" dirty="0"/>
                <a:t> the </a:t>
              </a:r>
              <a:r>
                <a:rPr lang="fr-FR" sz="1400" dirty="0" err="1"/>
                <a:t>method</a:t>
              </a:r>
              <a:r>
                <a:rPr lang="fr-FR" sz="1400" dirty="0"/>
                <a:t> of </a:t>
              </a:r>
              <a:r>
                <a:rPr lang="fr-FR" sz="1400" dirty="0" err="1"/>
                <a:t>participatory</a:t>
              </a:r>
              <a:r>
                <a:rPr lang="fr-FR" sz="1400" dirty="0"/>
                <a:t> </a:t>
              </a:r>
              <a:r>
                <a:rPr lang="fr-FR" sz="1400" dirty="0" err="1"/>
                <a:t>scoring</a:t>
              </a:r>
              <a:r>
                <a:rPr lang="fr-FR" sz="1400" dirty="0"/>
                <a:t> of positive opinions</a:t>
              </a:r>
              <a:endParaRPr lang="fr-FR" sz="1400" dirty="0">
                <a:latin typeface="Montserrat Medium" panose="00000600000000000000"/>
              </a:endParaRPr>
            </a:p>
          </p:txBody>
        </p:sp>
      </p:grpSp>
      <p:pic>
        <p:nvPicPr>
          <p:cNvPr id="14" name="Picture 2" descr="Visa et Airbnb s&amp;#39;associent pour permettre aux Hôtes d&amp;#39;être payés plus  rapidement grâce à Visa Direct | Business Wire">
            <a:extLst>
              <a:ext uri="{FF2B5EF4-FFF2-40B4-BE49-F238E27FC236}">
                <a16:creationId xmlns:a16="http://schemas.microsoft.com/office/drawing/2014/main" id="{A471F26D-C716-3849-B582-C95A48180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754" y="2389589"/>
            <a:ext cx="1837669" cy="6833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mazon Top Vente - Une Sélection de Produits pas cher - Ventes-pas-cher.com">
            <a:extLst>
              <a:ext uri="{FF2B5EF4-FFF2-40B4-BE49-F238E27FC236}">
                <a16:creationId xmlns:a16="http://schemas.microsoft.com/office/drawing/2014/main" id="{ECCA3009-E1C5-EC45-B7C3-DF2F34F3C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993" y="2510891"/>
            <a:ext cx="1283596" cy="7229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Télécharger Booking.com sur Android, iPhone, iPad et APK">
            <a:extLst>
              <a:ext uri="{FF2B5EF4-FFF2-40B4-BE49-F238E27FC236}">
                <a16:creationId xmlns:a16="http://schemas.microsoft.com/office/drawing/2014/main" id="{5EBA732C-DB92-2F48-8786-2A652DC4C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159" y="2350886"/>
            <a:ext cx="882926" cy="8829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Revue de presse, critiques internautes : la vérité sur &amp;quot;l&amp;#39;affaire&amp;quot; Aladin -  Actus Ciné - AlloCiné">
            <a:extLst>
              <a:ext uri="{FF2B5EF4-FFF2-40B4-BE49-F238E27FC236}">
                <a16:creationId xmlns:a16="http://schemas.microsoft.com/office/drawing/2014/main" id="{AAE13130-EC08-7C42-9CF8-CB53947CF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365" y="2437934"/>
            <a:ext cx="1466728" cy="5866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30€ de remise sur la révision de votre voiture !">
            <a:extLst>
              <a:ext uri="{FF2B5EF4-FFF2-40B4-BE49-F238E27FC236}">
                <a16:creationId xmlns:a16="http://schemas.microsoft.com/office/drawing/2014/main" id="{812E2412-BB99-754D-B1E9-1354A4C85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824" y="2162299"/>
            <a:ext cx="1607593" cy="113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5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a:extLst>
              <a:ext uri="{FF2B5EF4-FFF2-40B4-BE49-F238E27FC236}">
                <a16:creationId xmlns:a16="http://schemas.microsoft.com/office/drawing/2014/main" id="{DCC76E4A-1111-8946-A726-685D44D75823}"/>
              </a:ext>
            </a:extLst>
          </p:cNvPr>
          <p:cNvGrpSpPr/>
          <p:nvPr/>
        </p:nvGrpSpPr>
        <p:grpSpPr>
          <a:xfrm>
            <a:off x="875972" y="2108238"/>
            <a:ext cx="3696286" cy="2426079"/>
            <a:chOff x="885653" y="1071803"/>
            <a:chExt cx="3696286" cy="2426079"/>
          </a:xfrm>
        </p:grpSpPr>
        <p:sp>
          <p:nvSpPr>
            <p:cNvPr id="3" name="ZoneTexte 20">
              <a:extLst>
                <a:ext uri="{FF2B5EF4-FFF2-40B4-BE49-F238E27FC236}">
                  <a16:creationId xmlns:a16="http://schemas.microsoft.com/office/drawing/2014/main" id="{4BCD93FF-578D-3643-8ED7-CD609C59BFEE}"/>
                </a:ext>
              </a:extLst>
            </p:cNvPr>
            <p:cNvSpPr txBox="1"/>
            <p:nvPr/>
          </p:nvSpPr>
          <p:spPr>
            <a:xfrm>
              <a:off x="885653" y="1071803"/>
              <a:ext cx="3696286" cy="338554"/>
            </a:xfrm>
            <a:prstGeom prst="rect">
              <a:avLst/>
            </a:prstGeom>
            <a:noFill/>
          </p:spPr>
          <p:txBody>
            <a:bodyPr wrap="square">
              <a:spAutoFit/>
            </a:bodyPr>
            <a:lstStyle/>
            <a:p>
              <a:r>
                <a:rPr lang="fr-FR" sz="1600" err="1"/>
                <a:t>Classic</a:t>
              </a:r>
              <a:r>
                <a:rPr lang="fr-FR" sz="1600"/>
                <a:t> notation in E-commerce</a:t>
              </a:r>
              <a:endParaRPr lang="fr-FR" sz="1600" b="1" u="sng">
                <a:solidFill>
                  <a:schemeClr val="bg1">
                    <a:lumMod val="50000"/>
                  </a:schemeClr>
                </a:solidFill>
                <a:latin typeface="Montserrat Medium" panose="00000600000000000000"/>
              </a:endParaRPr>
            </a:p>
          </p:txBody>
        </p:sp>
        <p:sp>
          <p:nvSpPr>
            <p:cNvPr id="4" name="ZoneTexte 19">
              <a:extLst>
                <a:ext uri="{FF2B5EF4-FFF2-40B4-BE49-F238E27FC236}">
                  <a16:creationId xmlns:a16="http://schemas.microsoft.com/office/drawing/2014/main" id="{8EC1EFA7-0502-DB43-A5AD-7CE621E4B280}"/>
                </a:ext>
              </a:extLst>
            </p:cNvPr>
            <p:cNvSpPr txBox="1"/>
            <p:nvPr/>
          </p:nvSpPr>
          <p:spPr>
            <a:xfrm>
              <a:off x="885653" y="1500818"/>
              <a:ext cx="3577380" cy="738664"/>
            </a:xfrm>
            <a:prstGeom prst="rect">
              <a:avLst/>
            </a:prstGeom>
            <a:noFill/>
          </p:spPr>
          <p:txBody>
            <a:bodyPr wrap="square">
              <a:spAutoFit/>
            </a:bodyPr>
            <a:lstStyle/>
            <a:p>
              <a:pPr algn="just"/>
              <a:r>
                <a:rPr lang="fr-FR" sz="1400" err="1"/>
                <a:t>Paid</a:t>
              </a:r>
              <a:r>
                <a:rPr lang="fr-FR" sz="1400"/>
                <a:t> </a:t>
              </a:r>
              <a:r>
                <a:rPr lang="fr-FR" sz="1400" err="1"/>
                <a:t>reviewers</a:t>
              </a:r>
              <a:r>
                <a:rPr lang="fr-FR" sz="1400"/>
                <a:t>: 50 positive </a:t>
              </a:r>
              <a:r>
                <a:rPr lang="fr-FR" sz="1400" err="1"/>
                <a:t>reviews</a:t>
              </a:r>
              <a:r>
                <a:rPr lang="fr-FR" sz="1400"/>
                <a:t> </a:t>
              </a:r>
            </a:p>
            <a:p>
              <a:pPr algn="just"/>
              <a:r>
                <a:rPr lang="fr-FR" sz="1400"/>
                <a:t>Real </a:t>
              </a:r>
              <a:r>
                <a:rPr lang="fr-FR" sz="1400" err="1"/>
                <a:t>customers</a:t>
              </a:r>
              <a:r>
                <a:rPr lang="fr-FR" sz="1400"/>
                <a:t>: 10 positive </a:t>
              </a:r>
              <a:r>
                <a:rPr lang="fr-FR" sz="1400" err="1"/>
                <a:t>reviews</a:t>
              </a:r>
              <a:r>
                <a:rPr lang="fr-FR" sz="1400"/>
                <a:t>, 40 </a:t>
              </a:r>
              <a:r>
                <a:rPr lang="fr-FR" sz="1400" err="1"/>
                <a:t>negative</a:t>
              </a:r>
              <a:r>
                <a:rPr lang="fr-FR" sz="1400"/>
                <a:t> </a:t>
              </a:r>
              <a:r>
                <a:rPr lang="fr-FR" sz="1400" err="1"/>
                <a:t>reviews</a:t>
              </a:r>
              <a:endParaRPr lang="fr-FR" sz="1400">
                <a:latin typeface="Montserrat Medium" panose="00000600000000000000"/>
              </a:endParaRPr>
            </a:p>
          </p:txBody>
        </p:sp>
        <p:cxnSp>
          <p:nvCxnSpPr>
            <p:cNvPr id="5" name="Connecteur droit 4">
              <a:extLst>
                <a:ext uri="{FF2B5EF4-FFF2-40B4-BE49-F238E27FC236}">
                  <a16:creationId xmlns:a16="http://schemas.microsoft.com/office/drawing/2014/main" id="{9711C365-7C39-DF47-B6A2-317F97375020}"/>
                </a:ext>
              </a:extLst>
            </p:cNvPr>
            <p:cNvCxnSpPr>
              <a:cxnSpLocks/>
            </p:cNvCxnSpPr>
            <p:nvPr/>
          </p:nvCxnSpPr>
          <p:spPr>
            <a:xfrm>
              <a:off x="975105" y="2370483"/>
              <a:ext cx="3323568"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ZoneTexte 22">
              <a:extLst>
                <a:ext uri="{FF2B5EF4-FFF2-40B4-BE49-F238E27FC236}">
                  <a16:creationId xmlns:a16="http://schemas.microsoft.com/office/drawing/2014/main" id="{58291624-BBE1-104C-9033-2F2AA2EE63C1}"/>
                </a:ext>
              </a:extLst>
            </p:cNvPr>
            <p:cNvSpPr txBox="1"/>
            <p:nvPr/>
          </p:nvSpPr>
          <p:spPr>
            <a:xfrm>
              <a:off x="885653" y="2974662"/>
              <a:ext cx="3577380" cy="523220"/>
            </a:xfrm>
            <a:prstGeom prst="rect">
              <a:avLst/>
            </a:prstGeom>
            <a:noFill/>
          </p:spPr>
          <p:txBody>
            <a:bodyPr wrap="square">
              <a:spAutoFit/>
            </a:bodyPr>
            <a:lstStyle/>
            <a:p>
              <a:pPr algn="just"/>
              <a:r>
                <a:rPr lang="fr-FR" sz="1400"/>
                <a:t>Rating </a:t>
              </a:r>
              <a:r>
                <a:rPr lang="fr-FR" sz="1400" err="1"/>
                <a:t>obtained</a:t>
              </a:r>
              <a:r>
                <a:rPr lang="fr-FR" sz="1400"/>
                <a:t>: 60% positive </a:t>
              </a:r>
              <a:r>
                <a:rPr lang="fr-FR" sz="1400" err="1"/>
                <a:t>reviews</a:t>
              </a:r>
              <a:r>
                <a:rPr lang="fr-FR" sz="1400"/>
                <a:t> Reality: 80% of </a:t>
              </a:r>
              <a:r>
                <a:rPr lang="fr-FR" sz="1400" err="1"/>
                <a:t>customers</a:t>
              </a:r>
              <a:r>
                <a:rPr lang="fr-FR" sz="1400"/>
                <a:t> are </a:t>
              </a:r>
              <a:r>
                <a:rPr lang="fr-FR" sz="1400" err="1"/>
                <a:t>unsatisfied</a:t>
              </a:r>
              <a:endParaRPr lang="fr-FR" sz="1400" b="1">
                <a:solidFill>
                  <a:srgbClr val="0C428F"/>
                </a:solidFill>
                <a:latin typeface="Montserrat Medium" panose="00000600000000000000"/>
              </a:endParaRPr>
            </a:p>
          </p:txBody>
        </p:sp>
        <p:cxnSp>
          <p:nvCxnSpPr>
            <p:cNvPr id="7" name="Connecteur droit 23">
              <a:extLst>
                <a:ext uri="{FF2B5EF4-FFF2-40B4-BE49-F238E27FC236}">
                  <a16:creationId xmlns:a16="http://schemas.microsoft.com/office/drawing/2014/main" id="{643FA293-5B57-B84F-A5B8-31B61EAF0324}"/>
                </a:ext>
              </a:extLst>
            </p:cNvPr>
            <p:cNvCxnSpPr>
              <a:cxnSpLocks/>
            </p:cNvCxnSpPr>
            <p:nvPr/>
          </p:nvCxnSpPr>
          <p:spPr>
            <a:xfrm>
              <a:off x="975105" y="2786270"/>
              <a:ext cx="3323568" cy="0"/>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ZoneTexte 24">
              <a:extLst>
                <a:ext uri="{FF2B5EF4-FFF2-40B4-BE49-F238E27FC236}">
                  <a16:creationId xmlns:a16="http://schemas.microsoft.com/office/drawing/2014/main" id="{3436A2A9-8A71-EC47-994A-34AD92207210}"/>
                </a:ext>
              </a:extLst>
            </p:cNvPr>
            <p:cNvSpPr txBox="1"/>
            <p:nvPr/>
          </p:nvSpPr>
          <p:spPr>
            <a:xfrm>
              <a:off x="885653" y="2430298"/>
              <a:ext cx="3577380" cy="307777"/>
            </a:xfrm>
            <a:prstGeom prst="rect">
              <a:avLst/>
            </a:prstGeom>
            <a:noFill/>
          </p:spPr>
          <p:txBody>
            <a:bodyPr wrap="square">
              <a:spAutoFit/>
            </a:bodyPr>
            <a:lstStyle/>
            <a:p>
              <a:pPr algn="just"/>
              <a:r>
                <a:rPr lang="fr-FR" sz="1400">
                  <a:latin typeface="Montserrat Medium" panose="00000600000000000000"/>
                </a:rPr>
                <a:t>No </a:t>
              </a:r>
              <a:r>
                <a:rPr lang="fr-FR" sz="1400" err="1">
                  <a:latin typeface="Montserrat Medium" panose="00000600000000000000"/>
                </a:rPr>
                <a:t>Weighting</a:t>
              </a:r>
              <a:endParaRPr lang="fr-FR" sz="1400" b="1">
                <a:latin typeface="Montserrat Medium" panose="00000600000000000000"/>
              </a:endParaRPr>
            </a:p>
          </p:txBody>
        </p:sp>
      </p:grpSp>
      <p:sp>
        <p:nvSpPr>
          <p:cNvPr id="9" name="ZoneTexte 33">
            <a:extLst>
              <a:ext uri="{FF2B5EF4-FFF2-40B4-BE49-F238E27FC236}">
                <a16:creationId xmlns:a16="http://schemas.microsoft.com/office/drawing/2014/main" id="{DE4E8926-F317-444B-8E68-9AEA07BF2762}"/>
              </a:ext>
            </a:extLst>
          </p:cNvPr>
          <p:cNvSpPr txBox="1"/>
          <p:nvPr/>
        </p:nvSpPr>
        <p:spPr>
          <a:xfrm>
            <a:off x="7186003" y="2277515"/>
            <a:ext cx="4273815" cy="792846"/>
          </a:xfrm>
          <a:prstGeom prst="rect">
            <a:avLst/>
          </a:prstGeom>
          <a:noFill/>
        </p:spPr>
        <p:txBody>
          <a:bodyPr wrap="square">
            <a:spAutoFit/>
          </a:bodyPr>
          <a:lstStyle/>
          <a:p>
            <a:pPr algn="ctr">
              <a:lnSpc>
                <a:spcPct val="150000"/>
              </a:lnSpc>
            </a:pPr>
            <a:r>
              <a:rPr lang="fr-FR" sz="1600" err="1"/>
              <a:t>Reviews</a:t>
            </a:r>
            <a:r>
              <a:rPr lang="fr-FR" sz="1600"/>
              <a:t> </a:t>
            </a:r>
            <a:r>
              <a:rPr lang="fr-FR" sz="1600" err="1"/>
              <a:t>from</a:t>
            </a:r>
            <a:r>
              <a:rPr lang="fr-FR" sz="1600"/>
              <a:t> real </a:t>
            </a:r>
            <a:r>
              <a:rPr lang="fr-FR" sz="1600" err="1"/>
              <a:t>customers</a:t>
            </a:r>
            <a:r>
              <a:rPr lang="fr-FR" sz="1600"/>
              <a:t> are </a:t>
            </a:r>
            <a:r>
              <a:rPr lang="fr-FR" sz="1600" err="1"/>
              <a:t>obscured</a:t>
            </a:r>
            <a:r>
              <a:rPr lang="fr-FR" sz="1600"/>
              <a:t> by the mass of </a:t>
            </a:r>
            <a:r>
              <a:rPr lang="fr-FR" sz="1600" err="1"/>
              <a:t>reviews</a:t>
            </a:r>
            <a:r>
              <a:rPr lang="fr-FR" sz="1600"/>
              <a:t> </a:t>
            </a:r>
            <a:r>
              <a:rPr lang="fr-FR" sz="1600" err="1"/>
              <a:t>from</a:t>
            </a:r>
            <a:r>
              <a:rPr lang="fr-FR" sz="1600"/>
              <a:t> </a:t>
            </a:r>
            <a:r>
              <a:rPr lang="fr-FR" sz="1600" err="1"/>
              <a:t>paid</a:t>
            </a:r>
            <a:r>
              <a:rPr lang="fr-FR" sz="1600"/>
              <a:t> </a:t>
            </a:r>
            <a:r>
              <a:rPr lang="fr-FR" sz="1600" err="1"/>
              <a:t>reviewers</a:t>
            </a:r>
            <a:endParaRPr lang="fr-FR" sz="1600" i="1">
              <a:latin typeface="Montserrat Medium" panose="00000600000000000000"/>
            </a:endParaRPr>
          </a:p>
        </p:txBody>
      </p:sp>
      <p:sp>
        <p:nvSpPr>
          <p:cNvPr id="10" name="Flèche : droite 9">
            <a:extLst>
              <a:ext uri="{FF2B5EF4-FFF2-40B4-BE49-F238E27FC236}">
                <a16:creationId xmlns:a16="http://schemas.microsoft.com/office/drawing/2014/main" id="{6800F95E-16FD-1048-86CC-382413AE3733}"/>
              </a:ext>
            </a:extLst>
          </p:cNvPr>
          <p:cNvSpPr/>
          <p:nvPr/>
        </p:nvSpPr>
        <p:spPr>
          <a:xfrm>
            <a:off x="5065371" y="3307802"/>
            <a:ext cx="1747914" cy="625637"/>
          </a:xfrm>
          <a:prstGeom prst="rightArrow">
            <a:avLst/>
          </a:prstGeom>
          <a:solidFill>
            <a:srgbClr val="7F7F7F"/>
          </a:solidFill>
          <a:ln>
            <a:solidFill>
              <a:srgbClr val="0C4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35">
            <a:extLst>
              <a:ext uri="{FF2B5EF4-FFF2-40B4-BE49-F238E27FC236}">
                <a16:creationId xmlns:a16="http://schemas.microsoft.com/office/drawing/2014/main" id="{CB0A4E1E-82D4-E74F-AE1A-130ACD7B6F50}"/>
              </a:ext>
            </a:extLst>
          </p:cNvPr>
          <p:cNvSpPr txBox="1"/>
          <p:nvPr/>
        </p:nvSpPr>
        <p:spPr>
          <a:xfrm>
            <a:off x="7186003" y="4170123"/>
            <a:ext cx="4273815" cy="792846"/>
          </a:xfrm>
          <a:prstGeom prst="rect">
            <a:avLst/>
          </a:prstGeom>
          <a:noFill/>
        </p:spPr>
        <p:txBody>
          <a:bodyPr wrap="square">
            <a:spAutoFit/>
          </a:bodyPr>
          <a:lstStyle/>
          <a:p>
            <a:pPr algn="ctr">
              <a:lnSpc>
                <a:spcPct val="150000"/>
              </a:lnSpc>
            </a:pPr>
            <a:r>
              <a:rPr lang="fr-FR" sz="1600"/>
              <a:t>Brands and </a:t>
            </a:r>
            <a:r>
              <a:rPr lang="fr-FR" sz="1600" err="1"/>
              <a:t>companies</a:t>
            </a:r>
            <a:r>
              <a:rPr lang="fr-FR" sz="1600"/>
              <a:t> </a:t>
            </a:r>
            <a:r>
              <a:rPr lang="fr-FR" sz="1600" err="1"/>
              <a:t>can</a:t>
            </a:r>
            <a:r>
              <a:rPr lang="fr-FR" sz="1600"/>
              <a:t> </a:t>
            </a:r>
            <a:r>
              <a:rPr lang="fr-FR" sz="1600" err="1"/>
              <a:t>positively</a:t>
            </a:r>
            <a:r>
              <a:rPr lang="fr-FR" sz="1600"/>
              <a:t> (or </a:t>
            </a:r>
            <a:r>
              <a:rPr lang="fr-FR" sz="1600" err="1"/>
              <a:t>negatively</a:t>
            </a:r>
            <a:r>
              <a:rPr lang="fr-FR" sz="1600"/>
              <a:t>) </a:t>
            </a:r>
            <a:r>
              <a:rPr lang="fr-FR" sz="1600" err="1"/>
              <a:t>manipulate</a:t>
            </a:r>
            <a:r>
              <a:rPr lang="fr-FR" sz="1600"/>
              <a:t> </a:t>
            </a:r>
            <a:r>
              <a:rPr lang="fr-FR" sz="1600" err="1"/>
              <a:t>results</a:t>
            </a:r>
            <a:endParaRPr lang="fr-FR" sz="1600" b="1" i="1">
              <a:solidFill>
                <a:srgbClr val="0C428F"/>
              </a:solidFill>
              <a:latin typeface="Montserrat Medium" panose="00000600000000000000"/>
            </a:endParaRPr>
          </a:p>
        </p:txBody>
      </p:sp>
      <p:sp>
        <p:nvSpPr>
          <p:cNvPr id="12" name="Rectangle 11">
            <a:extLst>
              <a:ext uri="{FF2B5EF4-FFF2-40B4-BE49-F238E27FC236}">
                <a16:creationId xmlns:a16="http://schemas.microsoft.com/office/drawing/2014/main" id="{109B82C5-8282-0542-B3CB-4A67D47324A1}"/>
              </a:ext>
            </a:extLst>
          </p:cNvPr>
          <p:cNvSpPr>
            <a:spLocks noChangeArrowheads="1"/>
          </p:cNvSpPr>
          <p:nvPr/>
        </p:nvSpPr>
        <p:spPr bwMode="auto">
          <a:xfrm>
            <a:off x="1090003" y="12551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dirty="0" err="1">
                <a:ln>
                  <a:noFill/>
                </a:ln>
                <a:solidFill>
                  <a:schemeClr val="tx1"/>
                </a:solidFill>
                <a:effectLst/>
                <a:latin typeface="inherit"/>
              </a:rPr>
              <a:t>Example</a:t>
            </a:r>
            <a:r>
              <a:rPr kumimoji="0" lang="fr-FR" altLang="fr-FR" sz="2100" b="0" i="0" u="none" strike="noStrike" cap="none" normalizeH="0" baseline="0" dirty="0">
                <a:ln>
                  <a:noFill/>
                </a:ln>
                <a:solidFill>
                  <a:schemeClr val="tx1"/>
                </a:solidFill>
                <a:effectLst/>
                <a:latin typeface="inherit"/>
              </a:rPr>
              <a:t> of a </a:t>
            </a:r>
            <a:r>
              <a:rPr kumimoji="0" lang="fr-FR" altLang="fr-FR" sz="2100" b="0" i="0" u="none" strike="noStrike" cap="none" normalizeH="0" baseline="0" dirty="0" err="1">
                <a:ln>
                  <a:noFill/>
                </a:ln>
                <a:solidFill>
                  <a:schemeClr val="tx1"/>
                </a:solidFill>
                <a:effectLst/>
                <a:latin typeface="inherit"/>
              </a:rPr>
              <a:t>classic</a:t>
            </a:r>
            <a:r>
              <a:rPr kumimoji="0" lang="fr-FR" altLang="fr-FR" sz="2100" b="0" i="0" u="none" strike="noStrike" cap="none" normalizeH="0" baseline="0" dirty="0">
                <a:ln>
                  <a:noFill/>
                </a:ln>
                <a:solidFill>
                  <a:schemeClr val="tx1"/>
                </a:solidFill>
                <a:effectLst/>
                <a:latin typeface="inherit"/>
              </a:rPr>
              <a:t> e-commerce notation</a:t>
            </a:r>
            <a:endParaRPr kumimoji="0" lang="fr-FR" altLang="fr-FR"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085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0">
            <a:extLst>
              <a:ext uri="{FF2B5EF4-FFF2-40B4-BE49-F238E27FC236}">
                <a16:creationId xmlns:a16="http://schemas.microsoft.com/office/drawing/2014/main" id="{2A73158E-9691-5B47-B3F9-07B1B27F8B92}"/>
              </a:ext>
            </a:extLst>
          </p:cNvPr>
          <p:cNvSpPr txBox="1"/>
          <p:nvPr/>
        </p:nvSpPr>
        <p:spPr>
          <a:xfrm>
            <a:off x="508583" y="1489239"/>
            <a:ext cx="3465540" cy="1077218"/>
          </a:xfrm>
          <a:prstGeom prst="rect">
            <a:avLst/>
          </a:prstGeom>
          <a:noFill/>
        </p:spPr>
        <p:txBody>
          <a:bodyPr wrap="square">
            <a:spAutoFit/>
          </a:bodyPr>
          <a:lstStyle/>
          <a:p>
            <a:r>
              <a:rPr lang="fr-FR" sz="1600" b="1" dirty="0">
                <a:solidFill>
                  <a:srgbClr val="000066"/>
                </a:solidFill>
              </a:rPr>
              <a:t>Polling </a:t>
            </a:r>
            <a:r>
              <a:rPr lang="fr-FR" sz="1600" b="1" dirty="0" err="1">
                <a:solidFill>
                  <a:srgbClr val="000066"/>
                </a:solidFill>
              </a:rPr>
              <a:t>Agencies</a:t>
            </a:r>
            <a:r>
              <a:rPr lang="fr-FR" sz="1600" b="1" dirty="0">
                <a:solidFill>
                  <a:srgbClr val="000066"/>
                </a:solidFill>
              </a:rPr>
              <a:t> </a:t>
            </a:r>
            <a:r>
              <a:rPr lang="fr-FR" sz="1600" b="1" dirty="0" err="1">
                <a:solidFill>
                  <a:srgbClr val="000066"/>
                </a:solidFill>
              </a:rPr>
              <a:t>Centralized</a:t>
            </a:r>
            <a:r>
              <a:rPr lang="fr-FR" sz="1600" b="1" dirty="0">
                <a:solidFill>
                  <a:srgbClr val="000066"/>
                </a:solidFill>
              </a:rPr>
              <a:t> </a:t>
            </a:r>
            <a:r>
              <a:rPr lang="fr-FR" sz="1600" b="1" dirty="0" err="1">
                <a:solidFill>
                  <a:srgbClr val="000066"/>
                </a:solidFill>
              </a:rPr>
              <a:t>survey</a:t>
            </a:r>
            <a:r>
              <a:rPr lang="fr-FR" sz="1600" b="1" dirty="0">
                <a:solidFill>
                  <a:srgbClr val="000066"/>
                </a:solidFill>
              </a:rPr>
              <a:t> slow </a:t>
            </a:r>
            <a:r>
              <a:rPr lang="fr-FR" sz="1600" b="1" dirty="0" err="1">
                <a:solidFill>
                  <a:srgbClr val="000066"/>
                </a:solidFill>
              </a:rPr>
              <a:t>process</a:t>
            </a:r>
            <a:r>
              <a:rPr lang="fr-FR" sz="1600" b="1" dirty="0">
                <a:solidFill>
                  <a:srgbClr val="000066"/>
                </a:solidFill>
              </a:rPr>
              <a:t> </a:t>
            </a:r>
          </a:p>
          <a:p>
            <a:r>
              <a:rPr lang="fr-FR" sz="1600" dirty="0"/>
              <a:t>Distribution of questionnaire  opinion </a:t>
            </a:r>
            <a:r>
              <a:rPr lang="fr-FR" sz="1600" dirty="0" err="1"/>
              <a:t>bias</a:t>
            </a:r>
            <a:endParaRPr lang="fr-FR" sz="1400" dirty="0">
              <a:latin typeface="Montserrat Medium" panose="00000600000000000000"/>
              <a:sym typeface="Wingdings" panose="05000000000000000000" pitchFamily="2" charset="2"/>
            </a:endParaRPr>
          </a:p>
        </p:txBody>
      </p:sp>
      <p:sp>
        <p:nvSpPr>
          <p:cNvPr id="3" name="ZoneTexte 21">
            <a:extLst>
              <a:ext uri="{FF2B5EF4-FFF2-40B4-BE49-F238E27FC236}">
                <a16:creationId xmlns:a16="http://schemas.microsoft.com/office/drawing/2014/main" id="{714CE1AE-0FFB-484D-9DD7-4EADE2F6E317}"/>
              </a:ext>
            </a:extLst>
          </p:cNvPr>
          <p:cNvSpPr txBox="1"/>
          <p:nvPr/>
        </p:nvSpPr>
        <p:spPr>
          <a:xfrm>
            <a:off x="8265340" y="1500495"/>
            <a:ext cx="3465540" cy="1231106"/>
          </a:xfrm>
          <a:prstGeom prst="rect">
            <a:avLst/>
          </a:prstGeom>
          <a:noFill/>
        </p:spPr>
        <p:txBody>
          <a:bodyPr wrap="square">
            <a:spAutoFit/>
          </a:bodyPr>
          <a:lstStyle/>
          <a:p>
            <a:r>
              <a:rPr lang="fr-FR" sz="1600" b="1" dirty="0">
                <a:solidFill>
                  <a:srgbClr val="000066"/>
                </a:solidFill>
                <a:latin typeface="Montserrat Medium" panose="00000600000000000000"/>
              </a:rPr>
              <a:t>Opinions </a:t>
            </a:r>
            <a:r>
              <a:rPr lang="fr-FR" sz="1600" b="1" dirty="0" err="1">
                <a:solidFill>
                  <a:srgbClr val="000066"/>
                </a:solidFill>
                <a:latin typeface="Montserrat Medium" panose="00000600000000000000"/>
              </a:rPr>
              <a:t>platfromes</a:t>
            </a:r>
            <a:r>
              <a:rPr lang="fr-FR" sz="1600" b="1" dirty="0">
                <a:solidFill>
                  <a:srgbClr val="000066"/>
                </a:solidFill>
                <a:latin typeface="Montserrat Medium" panose="00000600000000000000"/>
              </a:rPr>
              <a:t> and </a:t>
            </a:r>
            <a:r>
              <a:rPr lang="fr-FR" sz="1600" b="1" dirty="0" err="1">
                <a:solidFill>
                  <a:srgbClr val="000066"/>
                </a:solidFill>
                <a:latin typeface="Montserrat Medium" panose="00000600000000000000"/>
              </a:rPr>
              <a:t>apps</a:t>
            </a:r>
            <a:endParaRPr lang="fr-FR" sz="1600" b="1" dirty="0">
              <a:solidFill>
                <a:srgbClr val="000066"/>
              </a:solidFill>
              <a:latin typeface="Montserrat Medium" panose="00000600000000000000"/>
            </a:endParaRPr>
          </a:p>
          <a:p>
            <a:pPr algn="just"/>
            <a:endParaRPr lang="fr-FR" sz="1600" b="1" dirty="0">
              <a:solidFill>
                <a:srgbClr val="0C428F"/>
              </a:solidFill>
              <a:latin typeface="Montserrat Medium" panose="00000600000000000000"/>
            </a:endParaRPr>
          </a:p>
          <a:p>
            <a:pPr algn="just"/>
            <a:r>
              <a:rPr lang="fr-FR" sz="1400" dirty="0">
                <a:latin typeface="Montserrat Medium" panose="00000600000000000000"/>
              </a:rPr>
              <a:t>Evaluateur non qualifiés </a:t>
            </a:r>
            <a:r>
              <a:rPr lang="fr-FR" sz="1400" dirty="0">
                <a:latin typeface="Montserrat Medium" panose="00000600000000000000"/>
                <a:sym typeface="Wingdings" panose="05000000000000000000" pitchFamily="2" charset="2"/>
              </a:rPr>
              <a:t> triche possible</a:t>
            </a:r>
            <a:endParaRPr lang="fr-FR" sz="1400" dirty="0">
              <a:latin typeface="Montserrat Medium" panose="00000600000000000000"/>
            </a:endParaRPr>
          </a:p>
          <a:p>
            <a:pPr algn="just"/>
            <a:endParaRPr lang="fr-FR" sz="1400" dirty="0">
              <a:latin typeface="Montserrat Medium" panose="00000600000000000000"/>
            </a:endParaRPr>
          </a:p>
          <a:p>
            <a:pPr algn="just"/>
            <a:r>
              <a:rPr lang="fr-FR" sz="1400" dirty="0">
                <a:latin typeface="Montserrat Medium" panose="00000600000000000000"/>
              </a:rPr>
              <a:t>Spécialisation </a:t>
            </a:r>
            <a:r>
              <a:rPr lang="fr-FR" sz="1400" dirty="0">
                <a:latin typeface="Montserrat Medium" panose="00000600000000000000"/>
                <a:sym typeface="Wingdings" panose="05000000000000000000" pitchFamily="2" charset="2"/>
              </a:rPr>
              <a:t> Cibles trop spécifiques</a:t>
            </a:r>
            <a:endParaRPr lang="fr-FR" sz="1400" dirty="0">
              <a:latin typeface="Montserrat Medium" panose="00000600000000000000"/>
            </a:endParaRPr>
          </a:p>
        </p:txBody>
      </p:sp>
      <p:sp>
        <p:nvSpPr>
          <p:cNvPr id="4" name="ZoneTexte 19">
            <a:extLst>
              <a:ext uri="{FF2B5EF4-FFF2-40B4-BE49-F238E27FC236}">
                <a16:creationId xmlns:a16="http://schemas.microsoft.com/office/drawing/2014/main" id="{1DB03D64-0771-5845-98AF-A1267CF0EFAF}"/>
              </a:ext>
            </a:extLst>
          </p:cNvPr>
          <p:cNvSpPr txBox="1"/>
          <p:nvPr/>
        </p:nvSpPr>
        <p:spPr>
          <a:xfrm>
            <a:off x="4453437" y="1489239"/>
            <a:ext cx="3577380" cy="830997"/>
          </a:xfrm>
          <a:prstGeom prst="rect">
            <a:avLst/>
          </a:prstGeom>
          <a:noFill/>
        </p:spPr>
        <p:txBody>
          <a:bodyPr wrap="square">
            <a:spAutoFit/>
          </a:bodyPr>
          <a:lstStyle/>
          <a:p>
            <a:r>
              <a:rPr lang="fr-FR" sz="1600" b="1" dirty="0">
                <a:solidFill>
                  <a:srgbClr val="000066"/>
                </a:solidFill>
              </a:rPr>
              <a:t>Opinion </a:t>
            </a:r>
            <a:r>
              <a:rPr lang="fr-FR" sz="1600" b="1" dirty="0" err="1">
                <a:solidFill>
                  <a:srgbClr val="000066"/>
                </a:solidFill>
              </a:rPr>
              <a:t>research</a:t>
            </a:r>
            <a:r>
              <a:rPr lang="fr-FR" sz="1600" b="1" dirty="0">
                <a:solidFill>
                  <a:srgbClr val="000066"/>
                </a:solidFill>
              </a:rPr>
              <a:t> institutes </a:t>
            </a:r>
          </a:p>
          <a:p>
            <a:r>
              <a:rPr lang="fr-FR" sz="1600" dirty="0" err="1"/>
              <a:t>Generic</a:t>
            </a:r>
            <a:r>
              <a:rPr lang="fr-FR" sz="1600" dirty="0"/>
              <a:t> report - no </a:t>
            </a:r>
            <a:r>
              <a:rPr lang="fr-FR" sz="1600" dirty="0" err="1"/>
              <a:t>customization</a:t>
            </a:r>
            <a:r>
              <a:rPr lang="fr-FR" sz="1600" dirty="0"/>
              <a:t> </a:t>
            </a:r>
            <a:r>
              <a:rPr lang="fr-FR" sz="1600" dirty="0" err="1"/>
              <a:t>Punctual</a:t>
            </a:r>
            <a:r>
              <a:rPr lang="fr-FR" sz="1600" dirty="0"/>
              <a:t> publications - no real time</a:t>
            </a:r>
            <a:endParaRPr lang="fr-FR" sz="1400" dirty="0">
              <a:latin typeface="Montserrat Medium" panose="00000600000000000000"/>
            </a:endParaRPr>
          </a:p>
        </p:txBody>
      </p:sp>
      <p:sp>
        <p:nvSpPr>
          <p:cNvPr id="5" name="ZoneTexte 16">
            <a:extLst>
              <a:ext uri="{FF2B5EF4-FFF2-40B4-BE49-F238E27FC236}">
                <a16:creationId xmlns:a16="http://schemas.microsoft.com/office/drawing/2014/main" id="{E2A05DE7-41A1-464D-B7D3-26E03ACDBF90}"/>
              </a:ext>
            </a:extLst>
          </p:cNvPr>
          <p:cNvSpPr txBox="1"/>
          <p:nvPr/>
        </p:nvSpPr>
        <p:spPr>
          <a:xfrm>
            <a:off x="508583" y="5093494"/>
            <a:ext cx="10964844" cy="1162178"/>
          </a:xfrm>
          <a:prstGeom prst="rect">
            <a:avLst/>
          </a:prstGeom>
          <a:noFill/>
        </p:spPr>
        <p:txBody>
          <a:bodyPr wrap="square">
            <a:spAutoFit/>
          </a:bodyPr>
          <a:lstStyle/>
          <a:p>
            <a:pPr algn="ctr">
              <a:lnSpc>
                <a:spcPct val="150000"/>
              </a:lnSpc>
            </a:pPr>
            <a:r>
              <a:rPr lang="fr-FR" sz="1600" dirty="0" err="1"/>
              <a:t>Historical</a:t>
            </a:r>
            <a:r>
              <a:rPr lang="fr-FR" sz="1600" dirty="0"/>
              <a:t> </a:t>
            </a:r>
            <a:r>
              <a:rPr lang="fr-FR" sz="1600" dirty="0" err="1"/>
              <a:t>players</a:t>
            </a:r>
            <a:r>
              <a:rPr lang="fr-FR" sz="1600" dirty="0"/>
              <a:t> have solutions </a:t>
            </a:r>
            <a:r>
              <a:rPr lang="fr-FR" sz="1600" dirty="0" err="1"/>
              <a:t>that</a:t>
            </a:r>
            <a:r>
              <a:rPr lang="fr-FR" sz="1600" dirty="0"/>
              <a:t> are not agile </a:t>
            </a:r>
            <a:r>
              <a:rPr lang="fr-FR" sz="1600" dirty="0" err="1"/>
              <a:t>enough</a:t>
            </a:r>
            <a:r>
              <a:rPr lang="fr-FR" sz="1600" dirty="0"/>
              <a:t> to </a:t>
            </a:r>
            <a:r>
              <a:rPr lang="fr-FR" sz="1600" dirty="0" err="1"/>
              <a:t>cover</a:t>
            </a:r>
            <a:r>
              <a:rPr lang="fr-FR" sz="1600" dirty="0"/>
              <a:t> </a:t>
            </a:r>
            <a:r>
              <a:rPr lang="fr-FR" sz="1600" dirty="0" err="1"/>
              <a:t>today's</a:t>
            </a:r>
            <a:r>
              <a:rPr lang="fr-FR" sz="1600" dirty="0"/>
              <a:t> new </a:t>
            </a:r>
            <a:r>
              <a:rPr lang="fr-FR" sz="1600" dirty="0" err="1"/>
              <a:t>needs</a:t>
            </a:r>
            <a:r>
              <a:rPr lang="fr-FR" sz="1600" dirty="0"/>
              <a:t>: data must </a:t>
            </a:r>
            <a:r>
              <a:rPr lang="fr-FR" sz="1600" dirty="0" err="1"/>
              <a:t>be</a:t>
            </a:r>
            <a:r>
              <a:rPr lang="fr-FR" sz="1600" dirty="0"/>
              <a:t> </a:t>
            </a:r>
            <a:r>
              <a:rPr lang="fr-FR" sz="1600" dirty="0" err="1"/>
              <a:t>quickly</a:t>
            </a:r>
            <a:r>
              <a:rPr lang="fr-FR" sz="1600" dirty="0"/>
              <a:t> accessible to </a:t>
            </a:r>
            <a:r>
              <a:rPr lang="fr-FR" sz="1600" dirty="0" err="1"/>
              <a:t>enable</a:t>
            </a:r>
            <a:r>
              <a:rPr lang="fr-FR" sz="1600" dirty="0"/>
              <a:t> effective </a:t>
            </a:r>
            <a:r>
              <a:rPr lang="fr-FR" sz="1600" dirty="0" err="1"/>
              <a:t>decisions</a:t>
            </a:r>
            <a:r>
              <a:rPr lang="fr-FR" sz="1600" dirty="0"/>
              <a:t> </a:t>
            </a:r>
            <a:r>
              <a:rPr lang="fr-FR" sz="1600" dirty="0" err="1"/>
              <a:t>Although</a:t>
            </a:r>
            <a:r>
              <a:rPr lang="fr-FR" sz="1600" dirty="0"/>
              <a:t> collaborative </a:t>
            </a:r>
            <a:r>
              <a:rPr lang="fr-FR" sz="1600" dirty="0" err="1"/>
              <a:t>platforms</a:t>
            </a:r>
            <a:r>
              <a:rPr lang="fr-FR" sz="1600" dirty="0"/>
              <a:t> </a:t>
            </a:r>
            <a:r>
              <a:rPr lang="fr-FR" sz="1600" dirty="0" err="1"/>
              <a:t>provide</a:t>
            </a:r>
            <a:r>
              <a:rPr lang="fr-FR" sz="1600" dirty="0"/>
              <a:t> real-time data, </a:t>
            </a:r>
            <a:r>
              <a:rPr lang="fr-FR" sz="1600" dirty="0" err="1"/>
              <a:t>they</a:t>
            </a:r>
            <a:r>
              <a:rPr lang="fr-FR" sz="1600" dirty="0"/>
              <a:t> are </a:t>
            </a:r>
            <a:r>
              <a:rPr lang="fr-FR" sz="1600" dirty="0" err="1"/>
              <a:t>specialized</a:t>
            </a:r>
            <a:r>
              <a:rPr lang="fr-FR" sz="1600" dirty="0"/>
              <a:t> by nature and the </a:t>
            </a:r>
            <a:r>
              <a:rPr lang="fr-FR" sz="1600" dirty="0" err="1"/>
              <a:t>results</a:t>
            </a:r>
            <a:r>
              <a:rPr lang="fr-FR" sz="1600" dirty="0"/>
              <a:t> </a:t>
            </a:r>
            <a:r>
              <a:rPr lang="fr-FR" sz="1600" dirty="0" err="1"/>
              <a:t>obtained</a:t>
            </a:r>
            <a:r>
              <a:rPr lang="fr-FR" sz="1600" dirty="0"/>
              <a:t> </a:t>
            </a:r>
            <a:r>
              <a:rPr lang="fr-FR" sz="1600" dirty="0" err="1"/>
              <a:t>can</a:t>
            </a:r>
            <a:r>
              <a:rPr lang="fr-FR" sz="1600" dirty="0"/>
              <a:t> </a:t>
            </a:r>
            <a:r>
              <a:rPr lang="fr-FR" sz="1600" dirty="0" err="1"/>
              <a:t>be</a:t>
            </a:r>
            <a:r>
              <a:rPr lang="fr-FR" sz="1600" dirty="0"/>
              <a:t> </a:t>
            </a:r>
            <a:r>
              <a:rPr lang="fr-FR" sz="1600" dirty="0" err="1"/>
              <a:t>manipulated</a:t>
            </a:r>
            <a:r>
              <a:rPr lang="fr-FR" sz="1600" dirty="0"/>
              <a:t> due to </a:t>
            </a:r>
            <a:r>
              <a:rPr lang="fr-FR" sz="1600" dirty="0" err="1"/>
              <a:t>fake</a:t>
            </a:r>
            <a:r>
              <a:rPr lang="fr-FR" sz="1600" dirty="0"/>
              <a:t> </a:t>
            </a:r>
            <a:r>
              <a:rPr lang="fr-FR" sz="1600" dirty="0" err="1"/>
              <a:t>reviews</a:t>
            </a:r>
            <a:r>
              <a:rPr lang="fr-FR" sz="1600" dirty="0"/>
              <a:t>.</a:t>
            </a:r>
            <a:endParaRPr lang="fr-FR" sz="1600" i="1" dirty="0">
              <a:solidFill>
                <a:srgbClr val="00CC99"/>
              </a:solidFill>
              <a:latin typeface="Montserrat Medium" panose="00000600000000000000"/>
            </a:endParaRPr>
          </a:p>
        </p:txBody>
      </p:sp>
      <p:sp>
        <p:nvSpPr>
          <p:cNvPr id="6" name="ZoneTexte 14">
            <a:extLst>
              <a:ext uri="{FF2B5EF4-FFF2-40B4-BE49-F238E27FC236}">
                <a16:creationId xmlns:a16="http://schemas.microsoft.com/office/drawing/2014/main" id="{962D31BF-EACA-1D4A-BC11-5DDAF45F7247}"/>
              </a:ext>
            </a:extLst>
          </p:cNvPr>
          <p:cNvSpPr txBox="1"/>
          <p:nvPr/>
        </p:nvSpPr>
        <p:spPr>
          <a:xfrm>
            <a:off x="508583" y="405517"/>
            <a:ext cx="11342183" cy="461665"/>
          </a:xfrm>
          <a:prstGeom prst="rect">
            <a:avLst/>
          </a:prstGeom>
          <a:noFill/>
        </p:spPr>
        <p:txBody>
          <a:bodyPr wrap="square" rtlCol="0">
            <a:spAutoFit/>
          </a:bodyPr>
          <a:lstStyle/>
          <a:p>
            <a:r>
              <a:rPr lang="fr-FR" sz="2400" b="1" dirty="0"/>
              <a:t>Experts Opinion </a:t>
            </a:r>
            <a:r>
              <a:rPr lang="fr-FR" sz="2400" b="1" dirty="0" err="1"/>
              <a:t>studies</a:t>
            </a:r>
            <a:r>
              <a:rPr lang="fr-FR" sz="2400" b="1" dirty="0"/>
              <a:t>  </a:t>
            </a:r>
            <a:r>
              <a:rPr lang="fr-FR" sz="2400" b="1" dirty="0" err="1"/>
              <a:t>today</a:t>
            </a:r>
            <a:r>
              <a:rPr lang="fr-FR" sz="2400" b="1" dirty="0"/>
              <a:t>  are </a:t>
            </a:r>
            <a:r>
              <a:rPr lang="fr-FR" sz="2400" b="1" dirty="0" err="1"/>
              <a:t>contested</a:t>
            </a:r>
            <a:r>
              <a:rPr lang="fr-FR" sz="2400" b="1" dirty="0"/>
              <a:t> by social networks - </a:t>
            </a:r>
            <a:r>
              <a:rPr lang="fr-FR" sz="2400" b="1" dirty="0" err="1"/>
              <a:t>historical</a:t>
            </a:r>
            <a:r>
              <a:rPr lang="fr-FR" sz="2400" b="1" dirty="0"/>
              <a:t> </a:t>
            </a:r>
            <a:r>
              <a:rPr lang="fr-FR" sz="2400" b="1" dirty="0" err="1"/>
              <a:t>actors</a:t>
            </a:r>
            <a:endParaRPr lang="fr-FR" sz="2400" b="1" dirty="0">
              <a:solidFill>
                <a:srgbClr val="0C428F"/>
              </a:solidFill>
              <a:latin typeface="Montserrat Medium" panose="00000600000000000000"/>
            </a:endParaRPr>
          </a:p>
        </p:txBody>
      </p:sp>
      <p:pic>
        <p:nvPicPr>
          <p:cNvPr id="7" name="Picture 2">
            <a:extLst>
              <a:ext uri="{FF2B5EF4-FFF2-40B4-BE49-F238E27FC236}">
                <a16:creationId xmlns:a16="http://schemas.microsoft.com/office/drawing/2014/main" id="{1B350628-59B8-B24D-8099-643BCF4B1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77" y="3188514"/>
            <a:ext cx="1246186" cy="21392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3">
            <a:extLst>
              <a:ext uri="{FF2B5EF4-FFF2-40B4-BE49-F238E27FC236}">
                <a16:creationId xmlns:a16="http://schemas.microsoft.com/office/drawing/2014/main" id="{CED1AB68-2D5D-C145-8D5F-713F96224665}"/>
              </a:ext>
            </a:extLst>
          </p:cNvPr>
          <p:cNvPicPr>
            <a:picLocks noChangeAspect="1"/>
          </p:cNvPicPr>
          <p:nvPr/>
        </p:nvPicPr>
        <p:blipFill>
          <a:blip r:embed="rId3"/>
          <a:stretch>
            <a:fillRect/>
          </a:stretch>
        </p:blipFill>
        <p:spPr>
          <a:xfrm>
            <a:off x="2369541" y="2941480"/>
            <a:ext cx="1300163" cy="713319"/>
          </a:xfrm>
          <a:prstGeom prst="rect">
            <a:avLst/>
          </a:prstGeom>
        </p:spPr>
      </p:pic>
      <p:pic>
        <p:nvPicPr>
          <p:cNvPr id="9" name="Picture 2" descr="Institut français d'opinion publique — Wikipédia">
            <a:hlinkClick r:id="rId4"/>
            <a:extLst>
              <a:ext uri="{FF2B5EF4-FFF2-40B4-BE49-F238E27FC236}">
                <a16:creationId xmlns:a16="http://schemas.microsoft.com/office/drawing/2014/main" id="{99E218BD-B682-164A-9732-DCDF942479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25" t="15852" r="4075" b="16148"/>
          <a:stretch/>
        </p:blipFill>
        <p:spPr bwMode="auto">
          <a:xfrm>
            <a:off x="4601961" y="2871651"/>
            <a:ext cx="1070662" cy="808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ondage Odoxa sur les médecines alternatives et complémentaires (MAC) et  l'homéopathie - C2DS">
            <a:hlinkClick r:id="rId6"/>
            <a:extLst>
              <a:ext uri="{FF2B5EF4-FFF2-40B4-BE49-F238E27FC236}">
                <a16:creationId xmlns:a16="http://schemas.microsoft.com/office/drawing/2014/main" id="{5D836F5E-574F-5D43-8ABA-6234048B23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7467" y="3009527"/>
            <a:ext cx="1610758" cy="628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ustpilot - Arobases">
            <a:extLst>
              <a:ext uri="{FF2B5EF4-FFF2-40B4-BE49-F238E27FC236}">
                <a16:creationId xmlns:a16="http://schemas.microsoft.com/office/drawing/2014/main" id="{4FE7E8A4-2180-9541-B16F-7892E5D63C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5340" y="2972461"/>
            <a:ext cx="1406926" cy="607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op PDG 2021 : Glassdoor révèle les 25 dirigeants préférés des Français">
            <a:extLst>
              <a:ext uri="{FF2B5EF4-FFF2-40B4-BE49-F238E27FC236}">
                <a16:creationId xmlns:a16="http://schemas.microsoft.com/office/drawing/2014/main" id="{6FC43D4A-4D8C-3A43-A58F-490716BC31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6066" y="2813637"/>
            <a:ext cx="1832223" cy="96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3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2">
            <a:extLst>
              <a:ext uri="{FF2B5EF4-FFF2-40B4-BE49-F238E27FC236}">
                <a16:creationId xmlns:a16="http://schemas.microsoft.com/office/drawing/2014/main" id="{810DA4AB-0CD0-CC46-810F-5B61B28428E6}"/>
              </a:ext>
            </a:extLst>
          </p:cNvPr>
          <p:cNvSpPr txBox="1"/>
          <p:nvPr/>
        </p:nvSpPr>
        <p:spPr>
          <a:xfrm>
            <a:off x="6725867" y="1443201"/>
            <a:ext cx="5101698" cy="830997"/>
          </a:xfrm>
          <a:prstGeom prst="rect">
            <a:avLst/>
          </a:prstGeom>
          <a:noFill/>
        </p:spPr>
        <p:txBody>
          <a:bodyPr wrap="square">
            <a:spAutoFit/>
          </a:bodyPr>
          <a:lstStyle/>
          <a:p>
            <a:r>
              <a:rPr lang="fr-FR" sz="1600"/>
              <a:t>Sentiment </a:t>
            </a:r>
            <a:r>
              <a:rPr lang="fr-FR" sz="1600" err="1"/>
              <a:t>Analyzers</a:t>
            </a:r>
            <a:r>
              <a:rPr lang="fr-FR" sz="1600"/>
              <a:t> (</a:t>
            </a:r>
            <a:r>
              <a:rPr lang="fr-FR" sz="1600" err="1"/>
              <a:t>Perseptions</a:t>
            </a:r>
            <a:r>
              <a:rPr lang="fr-FR" sz="1600"/>
              <a:t>) </a:t>
            </a:r>
          </a:p>
          <a:p>
            <a:r>
              <a:rPr lang="fr-FR" sz="1600"/>
              <a:t>General </a:t>
            </a:r>
            <a:r>
              <a:rPr lang="fr-FR" sz="1600" err="1"/>
              <a:t>semantic</a:t>
            </a:r>
            <a:r>
              <a:rPr lang="fr-FR" sz="1600"/>
              <a:t> </a:t>
            </a:r>
            <a:r>
              <a:rPr lang="fr-FR" sz="1600" err="1"/>
              <a:t>analyzes</a:t>
            </a:r>
            <a:r>
              <a:rPr lang="fr-FR" sz="1600"/>
              <a:t> - no distinction </a:t>
            </a:r>
            <a:r>
              <a:rPr lang="fr-FR" sz="1600" err="1"/>
              <a:t>between</a:t>
            </a:r>
            <a:r>
              <a:rPr lang="fr-FR" sz="1600"/>
              <a:t> sources General reports - no </a:t>
            </a:r>
            <a:r>
              <a:rPr lang="fr-FR" sz="1600" err="1"/>
              <a:t>customization</a:t>
            </a:r>
            <a:endParaRPr lang="fr-FR" sz="1400" baseline="30000">
              <a:solidFill>
                <a:srgbClr val="AD0F29"/>
              </a:solidFill>
              <a:latin typeface="Montserrat Medium" panose="00000600000000000000"/>
            </a:endParaRPr>
          </a:p>
        </p:txBody>
      </p:sp>
      <p:sp>
        <p:nvSpPr>
          <p:cNvPr id="3" name="ZoneTexte 23">
            <a:extLst>
              <a:ext uri="{FF2B5EF4-FFF2-40B4-BE49-F238E27FC236}">
                <a16:creationId xmlns:a16="http://schemas.microsoft.com/office/drawing/2014/main" id="{CF207966-4112-6644-9AC8-DF64981B9E05}"/>
              </a:ext>
            </a:extLst>
          </p:cNvPr>
          <p:cNvSpPr txBox="1"/>
          <p:nvPr/>
        </p:nvSpPr>
        <p:spPr>
          <a:xfrm>
            <a:off x="491532" y="5146257"/>
            <a:ext cx="11208935" cy="792846"/>
          </a:xfrm>
          <a:prstGeom prst="rect">
            <a:avLst/>
          </a:prstGeom>
          <a:noFill/>
        </p:spPr>
        <p:txBody>
          <a:bodyPr wrap="square">
            <a:spAutoFit/>
          </a:bodyPr>
          <a:lstStyle/>
          <a:p>
            <a:pPr algn="ctr">
              <a:lnSpc>
                <a:spcPct val="150000"/>
              </a:lnSpc>
            </a:pPr>
            <a:r>
              <a:rPr lang="fr-FR" sz="1600"/>
              <a:t>New entrants have </a:t>
            </a:r>
            <a:r>
              <a:rPr lang="fr-FR" sz="1600" err="1"/>
              <a:t>understood</a:t>
            </a:r>
            <a:r>
              <a:rPr lang="fr-FR" sz="1600"/>
              <a:t> and </a:t>
            </a:r>
            <a:r>
              <a:rPr lang="fr-FR" sz="1600" err="1"/>
              <a:t>correctly</a:t>
            </a:r>
            <a:r>
              <a:rPr lang="fr-FR" sz="1600"/>
              <a:t> </a:t>
            </a:r>
            <a:r>
              <a:rPr lang="fr-FR" sz="1600" err="1"/>
              <a:t>address</a:t>
            </a:r>
            <a:r>
              <a:rPr lang="fr-FR" sz="1600"/>
              <a:t> the </a:t>
            </a:r>
            <a:r>
              <a:rPr lang="fr-FR" sz="1600" err="1"/>
              <a:t>current</a:t>
            </a:r>
            <a:r>
              <a:rPr lang="fr-FR" sz="1600"/>
              <a:t> </a:t>
            </a:r>
            <a:r>
              <a:rPr lang="fr-FR" sz="1600" err="1"/>
              <a:t>needs</a:t>
            </a:r>
            <a:r>
              <a:rPr lang="fr-FR" sz="1600"/>
              <a:t> for speed and automation </a:t>
            </a:r>
            <a:r>
              <a:rPr lang="fr-FR" sz="1600" err="1"/>
              <a:t>However</a:t>
            </a:r>
            <a:r>
              <a:rPr lang="fr-FR" sz="1600"/>
              <a:t>, the </a:t>
            </a:r>
            <a:r>
              <a:rPr lang="fr-FR" sz="1600" err="1"/>
              <a:t>results</a:t>
            </a:r>
            <a:r>
              <a:rPr lang="fr-FR" sz="1600"/>
              <a:t> are </a:t>
            </a:r>
            <a:r>
              <a:rPr lang="fr-FR" sz="1600" err="1"/>
              <a:t>aggregated</a:t>
            </a:r>
            <a:r>
              <a:rPr lang="fr-FR" sz="1600"/>
              <a:t> </a:t>
            </a:r>
            <a:r>
              <a:rPr lang="fr-FR" sz="1600" err="1"/>
              <a:t>without</a:t>
            </a:r>
            <a:r>
              <a:rPr lang="fr-FR" sz="1600"/>
              <a:t> </a:t>
            </a:r>
            <a:r>
              <a:rPr lang="fr-FR" sz="1600" err="1"/>
              <a:t>taking</a:t>
            </a:r>
            <a:r>
              <a:rPr lang="fr-FR" sz="1600"/>
              <a:t> </a:t>
            </a:r>
            <a:r>
              <a:rPr lang="fr-FR" sz="1600" err="1"/>
              <a:t>into</a:t>
            </a:r>
            <a:r>
              <a:rPr lang="fr-FR" sz="1600"/>
              <a:t> </a:t>
            </a:r>
            <a:r>
              <a:rPr lang="fr-FR" sz="1600" err="1"/>
              <a:t>account</a:t>
            </a:r>
            <a:r>
              <a:rPr lang="fr-FR" sz="1600"/>
              <a:t> the source and type of opinions </a:t>
            </a:r>
            <a:r>
              <a:rPr lang="fr-FR" sz="1600" err="1"/>
              <a:t>They</a:t>
            </a:r>
            <a:r>
              <a:rPr lang="fr-FR" sz="1600"/>
              <a:t> </a:t>
            </a:r>
            <a:r>
              <a:rPr lang="fr-FR" sz="1600" err="1"/>
              <a:t>therefore</a:t>
            </a:r>
            <a:r>
              <a:rPr lang="fr-FR" sz="1600"/>
              <a:t> </a:t>
            </a:r>
            <a:r>
              <a:rPr lang="fr-FR" sz="1600" err="1"/>
              <a:t>remain</a:t>
            </a:r>
            <a:r>
              <a:rPr lang="fr-FR" sz="1600"/>
              <a:t> manipulable and not </a:t>
            </a:r>
            <a:r>
              <a:rPr lang="fr-FR" sz="1600" err="1"/>
              <a:t>very</a:t>
            </a:r>
            <a:r>
              <a:rPr lang="fr-FR" sz="1600"/>
              <a:t> exploitable.</a:t>
            </a:r>
            <a:endParaRPr lang="fr-FR" sz="1600" i="1">
              <a:solidFill>
                <a:srgbClr val="0C428F"/>
              </a:solidFill>
              <a:latin typeface="Montserrat Medium" panose="00000600000000000000"/>
            </a:endParaRPr>
          </a:p>
        </p:txBody>
      </p:sp>
      <p:sp>
        <p:nvSpPr>
          <p:cNvPr id="4" name="ZoneTexte 17">
            <a:extLst>
              <a:ext uri="{FF2B5EF4-FFF2-40B4-BE49-F238E27FC236}">
                <a16:creationId xmlns:a16="http://schemas.microsoft.com/office/drawing/2014/main" id="{0D606B90-3569-C94D-94E0-10E09CA16863}"/>
              </a:ext>
            </a:extLst>
          </p:cNvPr>
          <p:cNvSpPr txBox="1"/>
          <p:nvPr/>
        </p:nvSpPr>
        <p:spPr>
          <a:xfrm>
            <a:off x="889791" y="374363"/>
            <a:ext cx="10432144"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Opinion </a:t>
            </a:r>
            <a:r>
              <a:rPr lang="fr-FR" sz="2400" b="1" dirty="0" err="1">
                <a:latin typeface="Times New Roman" panose="02020603050405020304" pitchFamily="18" charset="0"/>
                <a:cs typeface="Times New Roman" panose="02020603050405020304" pitchFamily="18" charset="0"/>
              </a:rPr>
              <a:t>studies</a:t>
            </a:r>
            <a:r>
              <a:rPr lang="fr-FR" sz="2400" b="1" dirty="0">
                <a:latin typeface="Times New Roman" panose="02020603050405020304" pitchFamily="18" charset="0"/>
                <a:cs typeface="Times New Roman" panose="02020603050405020304" pitchFamily="18" charset="0"/>
              </a:rPr>
              <a:t>, questionnaires, consultations </a:t>
            </a:r>
            <a:r>
              <a:rPr lang="fr-FR" sz="2400" b="1" dirty="0" err="1">
                <a:latin typeface="Times New Roman" panose="02020603050405020304" pitchFamily="18" charset="0"/>
                <a:cs typeface="Times New Roman" panose="02020603050405020304" pitchFamily="18" charset="0"/>
              </a:rPr>
              <a:t>today</a:t>
            </a:r>
            <a:r>
              <a:rPr lang="fr-FR" sz="2400" b="1" dirty="0">
                <a:latin typeface="Times New Roman" panose="02020603050405020304" pitchFamily="18" charset="0"/>
                <a:cs typeface="Times New Roman" panose="02020603050405020304" pitchFamily="18" charset="0"/>
              </a:rPr>
              <a:t> - new entrants</a:t>
            </a:r>
            <a:endParaRPr lang="fr-FR" sz="2400" b="1" dirty="0">
              <a:solidFill>
                <a:srgbClr val="0C428F"/>
              </a:solidFill>
              <a:latin typeface="Times New Roman" panose="02020603050405020304" pitchFamily="18" charset="0"/>
              <a:cs typeface="Times New Roman" panose="02020603050405020304" pitchFamily="18" charset="0"/>
            </a:endParaRPr>
          </a:p>
        </p:txBody>
      </p:sp>
      <p:sp>
        <p:nvSpPr>
          <p:cNvPr id="5" name="ZoneTexte 21">
            <a:extLst>
              <a:ext uri="{FF2B5EF4-FFF2-40B4-BE49-F238E27FC236}">
                <a16:creationId xmlns:a16="http://schemas.microsoft.com/office/drawing/2014/main" id="{2C4F727A-2FD1-DE45-B425-1449DB967D91}"/>
              </a:ext>
            </a:extLst>
          </p:cNvPr>
          <p:cNvSpPr txBox="1"/>
          <p:nvPr/>
        </p:nvSpPr>
        <p:spPr>
          <a:xfrm>
            <a:off x="889791" y="1443201"/>
            <a:ext cx="4387887" cy="830997"/>
          </a:xfrm>
          <a:prstGeom prst="rect">
            <a:avLst/>
          </a:prstGeom>
          <a:noFill/>
        </p:spPr>
        <p:txBody>
          <a:bodyPr wrap="square">
            <a:spAutoFit/>
          </a:bodyPr>
          <a:lstStyle/>
          <a:p>
            <a:r>
              <a:rPr lang="fr-FR" sz="1600"/>
              <a:t>Social media </a:t>
            </a:r>
            <a:r>
              <a:rPr lang="fr-FR" sz="1600" err="1"/>
              <a:t>aggregators</a:t>
            </a:r>
            <a:r>
              <a:rPr lang="fr-FR" sz="1600"/>
              <a:t> </a:t>
            </a:r>
          </a:p>
          <a:p>
            <a:r>
              <a:rPr lang="fr-FR" sz="1600" err="1"/>
              <a:t>Aggregate</a:t>
            </a:r>
            <a:r>
              <a:rPr lang="fr-FR" sz="1600"/>
              <a:t> data - no </a:t>
            </a:r>
            <a:r>
              <a:rPr lang="fr-FR" sz="1600" err="1"/>
              <a:t>semantic</a:t>
            </a:r>
            <a:r>
              <a:rPr lang="fr-FR" sz="1600"/>
              <a:t> </a:t>
            </a:r>
            <a:r>
              <a:rPr lang="fr-FR" sz="1600" err="1"/>
              <a:t>analysis</a:t>
            </a:r>
            <a:r>
              <a:rPr lang="fr-FR" sz="1600"/>
              <a:t> </a:t>
            </a:r>
          </a:p>
          <a:p>
            <a:r>
              <a:rPr lang="fr-FR" sz="1600" err="1"/>
              <a:t>Generic</a:t>
            </a:r>
            <a:r>
              <a:rPr lang="fr-FR" sz="1600"/>
              <a:t> </a:t>
            </a:r>
            <a:r>
              <a:rPr lang="fr-FR" sz="1600" err="1"/>
              <a:t>filters</a:t>
            </a:r>
            <a:r>
              <a:rPr lang="fr-FR" sz="1600"/>
              <a:t> - no </a:t>
            </a:r>
            <a:r>
              <a:rPr lang="fr-FR" sz="1600" err="1"/>
              <a:t>personalization</a:t>
            </a:r>
            <a:endParaRPr lang="fr-FR" sz="1400" baseline="30000">
              <a:solidFill>
                <a:srgbClr val="AD0F29"/>
              </a:solidFill>
              <a:latin typeface="Montserrat Medium" panose="00000600000000000000"/>
            </a:endParaRPr>
          </a:p>
        </p:txBody>
      </p:sp>
      <p:pic>
        <p:nvPicPr>
          <p:cNvPr id="6" name="Picture 2" descr="Offres d'emploi chez Talkwalker Sàrl &amp; Présentation de l'entreprise |  Monster.lu">
            <a:extLst>
              <a:ext uri="{FF2B5EF4-FFF2-40B4-BE49-F238E27FC236}">
                <a16:creationId xmlns:a16="http://schemas.microsoft.com/office/drawing/2014/main" id="{C2056636-8DE1-5740-BED9-8D286423B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91" y="3026924"/>
            <a:ext cx="1762368" cy="4272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 Quick Search International">
            <a:extLst>
              <a:ext uri="{FF2B5EF4-FFF2-40B4-BE49-F238E27FC236}">
                <a16:creationId xmlns:a16="http://schemas.microsoft.com/office/drawing/2014/main" id="{F81EB2A2-A1DC-CB45-BB86-FC7DD9138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470" y="3026924"/>
            <a:ext cx="1831212" cy="427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802F6E44-F108-3D4A-A7FD-74E87575B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957" y="3971960"/>
            <a:ext cx="1488037" cy="469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Meltwater - Crunchbase Company Profile &amp; Funding">
            <a:extLst>
              <a:ext uri="{FF2B5EF4-FFF2-40B4-BE49-F238E27FC236}">
                <a16:creationId xmlns:a16="http://schemas.microsoft.com/office/drawing/2014/main" id="{1EB06E64-425A-7243-947B-E0ED207D22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89" b="33056"/>
          <a:stretch/>
        </p:blipFill>
        <p:spPr bwMode="auto">
          <a:xfrm>
            <a:off x="2962470" y="3835404"/>
            <a:ext cx="1488038" cy="606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apidMiner | Best Data Science &amp; Machine Learning Platform">
            <a:extLst>
              <a:ext uri="{FF2B5EF4-FFF2-40B4-BE49-F238E27FC236}">
                <a16:creationId xmlns:a16="http://schemas.microsoft.com/office/drawing/2014/main" id="{B5FF570F-6FAE-3D49-BC8A-23D871CBB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5867" y="3026924"/>
            <a:ext cx="1762367" cy="62910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6">
            <a:extLst>
              <a:ext uri="{FF2B5EF4-FFF2-40B4-BE49-F238E27FC236}">
                <a16:creationId xmlns:a16="http://schemas.microsoft.com/office/drawing/2014/main" id="{652D7D13-D45A-BA4C-B9EE-2CB4BC09114C}"/>
              </a:ext>
            </a:extLst>
          </p:cNvPr>
          <p:cNvGrpSpPr/>
          <p:nvPr/>
        </p:nvGrpSpPr>
        <p:grpSpPr>
          <a:xfrm>
            <a:off x="9036523" y="3041440"/>
            <a:ext cx="1725047" cy="600075"/>
            <a:chOff x="4843704" y="2954636"/>
            <a:chExt cx="1725047" cy="600075"/>
          </a:xfrm>
        </p:grpSpPr>
        <p:pic>
          <p:nvPicPr>
            <p:cNvPr id="12" name="Picture 10">
              <a:extLst>
                <a:ext uri="{FF2B5EF4-FFF2-40B4-BE49-F238E27FC236}">
                  <a16:creationId xmlns:a16="http://schemas.microsoft.com/office/drawing/2014/main" id="{EE2F21D0-E0F2-944A-9991-635091943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3704" y="2954636"/>
              <a:ext cx="600075" cy="60007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3">
              <a:extLst>
                <a:ext uri="{FF2B5EF4-FFF2-40B4-BE49-F238E27FC236}">
                  <a16:creationId xmlns:a16="http://schemas.microsoft.com/office/drawing/2014/main" id="{92A5C31F-B346-F445-81F8-7C766B47748D}"/>
                </a:ext>
              </a:extLst>
            </p:cNvPr>
            <p:cNvSpPr txBox="1"/>
            <p:nvPr/>
          </p:nvSpPr>
          <p:spPr>
            <a:xfrm>
              <a:off x="5369886" y="3096297"/>
              <a:ext cx="1198865" cy="276999"/>
            </a:xfrm>
            <a:prstGeom prst="rect">
              <a:avLst/>
            </a:prstGeom>
            <a:noFill/>
          </p:spPr>
          <p:txBody>
            <a:bodyPr wrap="square" rtlCol="0">
              <a:spAutoFit/>
            </a:bodyPr>
            <a:lstStyle/>
            <a:p>
              <a:r>
                <a:rPr lang="fr-FR" sz="1200" b="1" dirty="0">
                  <a:solidFill>
                    <a:srgbClr val="5AA1D7"/>
                  </a:solidFill>
                  <a:latin typeface="Montserrat Medium" panose="00000600000000000000"/>
                </a:rPr>
                <a:t>Sentiment </a:t>
              </a:r>
              <a:r>
                <a:rPr lang="fr-FR" sz="1200" b="1" dirty="0" err="1">
                  <a:solidFill>
                    <a:srgbClr val="5AA1D7"/>
                  </a:solidFill>
                  <a:latin typeface="Montserrat Medium" panose="00000600000000000000"/>
                </a:rPr>
                <a:t>Viz</a:t>
              </a:r>
              <a:endParaRPr lang="fr-FR" sz="1200" b="1">
                <a:solidFill>
                  <a:srgbClr val="5AA1D7"/>
                </a:solidFill>
                <a:latin typeface="Montserrat Medium" panose="00000600000000000000"/>
              </a:endParaRPr>
            </a:p>
          </p:txBody>
        </p:sp>
      </p:grpSp>
      <p:pic>
        <p:nvPicPr>
          <p:cNvPr id="14" name="Picture 12" descr="Text Analytics – MeaningCloud text mining solutions">
            <a:extLst>
              <a:ext uri="{FF2B5EF4-FFF2-40B4-BE49-F238E27FC236}">
                <a16:creationId xmlns:a16="http://schemas.microsoft.com/office/drawing/2014/main" id="{52625C71-EE2A-6042-BBDA-68E3A1FD33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5867" y="3912712"/>
            <a:ext cx="1762367" cy="7157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Social Mention | Insight Platforms | Solutions for Research and Analytics">
            <a:extLst>
              <a:ext uri="{FF2B5EF4-FFF2-40B4-BE49-F238E27FC236}">
                <a16:creationId xmlns:a16="http://schemas.microsoft.com/office/drawing/2014/main" id="{8927DAA3-1478-1145-9C92-E25F23FB224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2849" b="42731"/>
          <a:stretch/>
        </p:blipFill>
        <p:spPr bwMode="auto">
          <a:xfrm>
            <a:off x="8987498" y="4067273"/>
            <a:ext cx="1936820" cy="27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525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8055</Words>
  <Application>Microsoft Macintosh PowerPoint</Application>
  <PresentationFormat>Widescreen</PresentationFormat>
  <Paragraphs>657</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Avenir Next</vt:lpstr>
      <vt:lpstr>Avenir Next LT Pro</vt:lpstr>
      <vt:lpstr>Calibri</vt:lpstr>
      <vt:lpstr>Calibri Light</vt:lpstr>
      <vt:lpstr>inherit</vt:lpstr>
      <vt:lpstr>Montserrat Medium</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Consumer Needs and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cp:revision>
  <dcterms:created xsi:type="dcterms:W3CDTF">2022-11-30T10:54:40Z</dcterms:created>
  <dcterms:modified xsi:type="dcterms:W3CDTF">2023-01-20T16:25:56Z</dcterms:modified>
</cp:coreProperties>
</file>